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xml" ContentType="application/vnd.openxmlformats-officedocument.presentationml.notesSlide+xml"/>
  <Override PartName="/ppt/charts/chart7.xml" ContentType="application/vnd.openxmlformats-officedocument.drawingml.chart+xml"/>
  <Override PartName="/ppt/notesSlides/notesSlide4.xml" ContentType="application/vnd.openxmlformats-officedocument.presentationml.notesSlide+xml"/>
  <Override PartName="/ppt/charts/chart8.xml" ContentType="application/vnd.openxmlformats-officedocument.drawingml.chart+xml"/>
  <Override PartName="/ppt/notesSlides/notesSlide5.xml" ContentType="application/vnd.openxmlformats-officedocument.presentationml.notesSl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6.xml" ContentType="application/vnd.openxmlformats-officedocument.presentationml.notesSlide+xml"/>
  <Override PartName="/ppt/charts/chart10.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2.xml" ContentType="application/vnd.openxmlformats-officedocument.drawingml.chartshapes+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8.xml" ContentType="application/vnd.openxmlformats-officedocument.presentationml.notesSlid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3.xml" ContentType="application/vnd.openxmlformats-officedocument.drawingml.chartshapes+xml"/>
  <Override PartName="/ppt/charts/chart14.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4.xml" ContentType="application/vnd.openxmlformats-officedocument.drawingml.chartshap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9.xml" ContentType="application/vnd.openxmlformats-officedocument.presentationml.notesSlide+xml"/>
  <Override PartName="/ppt/charts/chart1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6.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0.xml" ContentType="application/vnd.openxmlformats-officedocument.presentationml.notesSlide+xml"/>
  <Override PartName="/ppt/charts/chart17.xml" ContentType="application/vnd.openxmlformats-officedocument.drawingml.chart+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8.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9.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3.xml" ContentType="application/vnd.openxmlformats-officedocument.presentationml.notesSlide+xml"/>
  <Override PartName="/ppt/charts/chart20.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2.xml" ContentType="application/vnd.openxmlformats-officedocument.themeOverr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274" r:id="rId5"/>
    <p:sldId id="4944" r:id="rId6"/>
    <p:sldId id="4956" r:id="rId7"/>
    <p:sldId id="5147" r:id="rId8"/>
    <p:sldId id="4870" r:id="rId9"/>
    <p:sldId id="4868" r:id="rId10"/>
    <p:sldId id="5141" r:id="rId11"/>
    <p:sldId id="4821" r:id="rId12"/>
    <p:sldId id="5151" r:id="rId13"/>
    <p:sldId id="4855" r:id="rId14"/>
    <p:sldId id="5295" r:id="rId15"/>
    <p:sldId id="5163" r:id="rId16"/>
    <p:sldId id="2145707029" r:id="rId17"/>
    <p:sldId id="5268" r:id="rId18"/>
    <p:sldId id="2145707028" r:id="rId19"/>
    <p:sldId id="5297" r:id="rId20"/>
    <p:sldId id="5069"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846086-60D2-DBF9-3B28-CC990FDDB355}" name="Agnès Crozet" initials="AC" userId="4ebc642b3ee0825e"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6149"/>
    <a:srgbClr val="EBC0B6"/>
    <a:srgbClr val="A5422C"/>
    <a:srgbClr val="E2A0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7169"/>
  </p:normalViewPr>
  <p:slideViewPr>
    <p:cSldViewPr snapToGrid="0">
      <p:cViewPr varScale="1">
        <p:scale>
          <a:sx n="62" d="100"/>
          <a:sy n="62" d="100"/>
        </p:scale>
        <p:origin x="137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2.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2.xml"/><Relationship Id="rId1" Type="http://schemas.microsoft.com/office/2011/relationships/chartStyle" Target="style12.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3.xml"/><Relationship Id="rId1" Type="http://schemas.microsoft.com/office/2011/relationships/chartStyle" Target="style13.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4.xml"/><Relationship Id="rId1" Type="http://schemas.microsoft.com/office/2011/relationships/chartStyle" Target="style14.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https://agencebio-my.sharepoint.com/personal/fanny_morel_agencebio_org/Documents/Documents/Demande%20donn&#233;es/Donn&#233;es%20prod%202024/Copie%20de%20Export_arrets_nouveaux_dec24%20VF.xlsx"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939985010719029E-2"/>
          <c:y val="0"/>
          <c:w val="0.94012002997856192"/>
          <c:h val="0.87443316618494815"/>
        </c:manualLayout>
      </c:layout>
      <c:barChart>
        <c:barDir val="col"/>
        <c:grouping val="stacked"/>
        <c:varyColors val="0"/>
        <c:ser>
          <c:idx val="0"/>
          <c:order val="0"/>
          <c:tx>
            <c:strRef>
              <c:f>Feuil1!$B$1</c:f>
              <c:strCache>
                <c:ptCount val="1"/>
                <c:pt idx="0">
                  <c:v>Tous les jours</c:v>
                </c:pt>
              </c:strCache>
            </c:strRef>
          </c:tx>
          <c:spPr>
            <a:solidFill>
              <a:schemeClr val="tx2"/>
            </a:solidFill>
            <a:ln w="88900" cap="rnd">
              <a:solidFill>
                <a:schemeClr val="tx2"/>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18-24 ans</c:v>
                </c:pt>
                <c:pt idx="1">
                  <c:v>25-34 ans</c:v>
                </c:pt>
                <c:pt idx="2">
                  <c:v>35-44 ans</c:v>
                </c:pt>
                <c:pt idx="3">
                  <c:v>45-54 ans</c:v>
                </c:pt>
                <c:pt idx="4">
                  <c:v>55-64 ans</c:v>
                </c:pt>
                <c:pt idx="5">
                  <c:v>65-75 ans</c:v>
                </c:pt>
              </c:strCache>
            </c:strRef>
          </c:cat>
          <c:val>
            <c:numRef>
              <c:f>Feuil1!$B$2:$B$7</c:f>
              <c:numCache>
                <c:formatCode>###0%</c:formatCode>
                <c:ptCount val="6"/>
                <c:pt idx="0">
                  <c:v>8.9176636691515154E-2</c:v>
                </c:pt>
                <c:pt idx="1">
                  <c:v>6.7402155565269573E-2</c:v>
                </c:pt>
                <c:pt idx="2">
                  <c:v>5.6250909457936732E-2</c:v>
                </c:pt>
                <c:pt idx="3">
                  <c:v>6.7590319903604673E-2</c:v>
                </c:pt>
                <c:pt idx="4">
                  <c:v>5.4690501725035805E-2</c:v>
                </c:pt>
                <c:pt idx="5">
                  <c:v>8.3581358032115999E-2</c:v>
                </c:pt>
              </c:numCache>
            </c:numRef>
          </c:val>
          <c:extLst>
            <c:ext xmlns:c16="http://schemas.microsoft.com/office/drawing/2014/chart" uri="{C3380CC4-5D6E-409C-BE32-E72D297353CC}">
              <c16:uniqueId val="{00000000-F14E-474B-B37C-182B0B5FD20B}"/>
            </c:ext>
          </c:extLst>
        </c:ser>
        <c:dLbls>
          <c:showLegendKey val="0"/>
          <c:showVal val="0"/>
          <c:showCatName val="0"/>
          <c:showSerName val="0"/>
          <c:showPercent val="0"/>
          <c:showBubbleSize val="0"/>
        </c:dLbls>
        <c:gapWidth val="50"/>
        <c:overlap val="100"/>
        <c:axId val="1529821968"/>
        <c:axId val="1529815312"/>
        <c:extLst>
          <c:ext xmlns:c15="http://schemas.microsoft.com/office/drawing/2012/chart" uri="{02D57815-91ED-43cb-92C2-25804820EDAC}">
            <c15:filteredBarSeries>
              <c15:ser>
                <c:idx val="1"/>
                <c:order val="1"/>
                <c:tx>
                  <c:strRef>
                    <c:extLst>
                      <c:ext uri="{02D57815-91ED-43cb-92C2-25804820EDAC}">
                        <c15:formulaRef>
                          <c15:sqref>Feuil1!$C$1</c15:sqref>
                        </c15:formulaRef>
                      </c:ext>
                    </c:extLst>
                    <c:strCache>
                      <c:ptCount val="1"/>
                      <c:pt idx="0">
                        <c:v>Au moins une fois par semaine</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Feuil1!$A$2:$A$7</c15:sqref>
                        </c15:formulaRef>
                      </c:ext>
                    </c:extLst>
                    <c:strCache>
                      <c:ptCount val="6"/>
                      <c:pt idx="0">
                        <c:v>18-24 ans</c:v>
                      </c:pt>
                      <c:pt idx="1">
                        <c:v>25-34 ans</c:v>
                      </c:pt>
                      <c:pt idx="2">
                        <c:v>35-44 ans</c:v>
                      </c:pt>
                      <c:pt idx="3">
                        <c:v>45-54 ans</c:v>
                      </c:pt>
                      <c:pt idx="4">
                        <c:v>55-64 ans</c:v>
                      </c:pt>
                      <c:pt idx="5">
                        <c:v>65-75 ans</c:v>
                      </c:pt>
                    </c:strCache>
                  </c:strRef>
                </c:cat>
                <c:val>
                  <c:numRef>
                    <c:extLst>
                      <c:ext uri="{02D57815-91ED-43cb-92C2-25804820EDAC}">
                        <c15:formulaRef>
                          <c15:sqref>Feuil1!$C$2:$C$7</c15:sqref>
                        </c15:formulaRef>
                      </c:ext>
                    </c:extLst>
                    <c:numCache>
                      <c:formatCode>###0%</c:formatCode>
                      <c:ptCount val="6"/>
                      <c:pt idx="0">
                        <c:v>0.26860809165322019</c:v>
                      </c:pt>
                      <c:pt idx="1">
                        <c:v>0.28948531967291657</c:v>
                      </c:pt>
                      <c:pt idx="2">
                        <c:v>0.22917855800305761</c:v>
                      </c:pt>
                      <c:pt idx="3">
                        <c:v>0.20512119433172912</c:v>
                      </c:pt>
                      <c:pt idx="4">
                        <c:v>0.2164263238243932</c:v>
                      </c:pt>
                      <c:pt idx="5">
                        <c:v>0.21241923492167061</c:v>
                      </c:pt>
                    </c:numCache>
                  </c:numRef>
                </c:val>
                <c:extLst>
                  <c:ext xmlns:c16="http://schemas.microsoft.com/office/drawing/2014/chart" uri="{C3380CC4-5D6E-409C-BE32-E72D297353CC}">
                    <c16:uniqueId val="{00000001-F14E-474B-B37C-182B0B5FD20B}"/>
                  </c:ext>
                </c:extLst>
              </c15:ser>
            </c15:filteredBarSeries>
          </c:ext>
        </c:extLst>
      </c:barChart>
      <c:barChart>
        <c:barDir val="col"/>
        <c:grouping val="clustered"/>
        <c:varyColors val="0"/>
        <c:dLbls>
          <c:showLegendKey val="0"/>
          <c:showVal val="0"/>
          <c:showCatName val="0"/>
          <c:showSerName val="0"/>
          <c:showPercent val="0"/>
          <c:showBubbleSize val="0"/>
        </c:dLbls>
        <c:gapWidth val="250"/>
        <c:axId val="857242288"/>
        <c:axId val="857247696"/>
        <c:extLst>
          <c:ext xmlns:c15="http://schemas.microsoft.com/office/drawing/2012/chart" uri="{02D57815-91ED-43cb-92C2-25804820EDAC}">
            <c15:filteredBarSeries>
              <c15:ser>
                <c:idx val="2"/>
                <c:order val="2"/>
                <c:tx>
                  <c:strRef>
                    <c:extLst>
                      <c:ext uri="{02D57815-91ED-43cb-92C2-25804820EDAC}">
                        <c15:formulaRef>
                          <c15:sqref>Feuil1!$D$1</c15:sqref>
                        </c15:formulaRef>
                      </c:ext>
                    </c:extLst>
                    <c:strCache>
                      <c:ptCount val="1"/>
                      <c:pt idx="0">
                        <c:v>TOTAL</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Feuil1!$A$2:$A$7</c15:sqref>
                        </c15:formulaRef>
                      </c:ext>
                    </c:extLst>
                    <c:strCache>
                      <c:ptCount val="6"/>
                      <c:pt idx="0">
                        <c:v>18-24 ans</c:v>
                      </c:pt>
                      <c:pt idx="1">
                        <c:v>25-34 ans</c:v>
                      </c:pt>
                      <c:pt idx="2">
                        <c:v>35-44 ans</c:v>
                      </c:pt>
                      <c:pt idx="3">
                        <c:v>45-54 ans</c:v>
                      </c:pt>
                      <c:pt idx="4">
                        <c:v>55-64 ans</c:v>
                      </c:pt>
                      <c:pt idx="5">
                        <c:v>65-75 ans</c:v>
                      </c:pt>
                    </c:strCache>
                  </c:strRef>
                </c:cat>
                <c:val>
                  <c:numRef>
                    <c:extLst>
                      <c:ext uri="{02D57815-91ED-43cb-92C2-25804820EDAC}">
                        <c15:formulaRef>
                          <c15:sqref>Feuil1!$D$2:$D$7</c15:sqref>
                        </c15:formulaRef>
                      </c:ext>
                    </c:extLst>
                    <c:numCache>
                      <c:formatCode>0%</c:formatCode>
                      <c:ptCount val="6"/>
                      <c:pt idx="0">
                        <c:v>0.35778472834473535</c:v>
                      </c:pt>
                      <c:pt idx="1">
                        <c:v>0.35688747523818615</c:v>
                      </c:pt>
                      <c:pt idx="2">
                        <c:v>0.28542946746099435</c:v>
                      </c:pt>
                      <c:pt idx="3">
                        <c:v>0.2727115142353338</c:v>
                      </c:pt>
                      <c:pt idx="4">
                        <c:v>0.27111682554942901</c:v>
                      </c:pt>
                      <c:pt idx="5">
                        <c:v>0.29600059295378661</c:v>
                      </c:pt>
                    </c:numCache>
                  </c:numRef>
                </c:val>
                <c:extLst>
                  <c:ext xmlns:c16="http://schemas.microsoft.com/office/drawing/2014/chart" uri="{C3380CC4-5D6E-409C-BE32-E72D297353CC}">
                    <c16:uniqueId val="{00000003-F14E-474B-B37C-182B0B5FD20B}"/>
                  </c:ext>
                </c:extLst>
              </c15:ser>
            </c15:filteredBarSeries>
          </c:ext>
        </c:extLst>
      </c:barChart>
      <c:catAx>
        <c:axId val="1529821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000" b="0" i="0" u="none" strike="noStrike" kern="1200" baseline="0">
                <a:solidFill>
                  <a:schemeClr val="tx1"/>
                </a:solidFill>
                <a:latin typeface="+mn-lt"/>
                <a:ea typeface="+mn-ea"/>
                <a:cs typeface="+mn-cs"/>
              </a:defRPr>
            </a:pPr>
            <a:endParaRPr lang="fr-FR"/>
          </a:p>
        </c:txPr>
        <c:crossAx val="1529815312"/>
        <c:crosses val="autoZero"/>
        <c:auto val="1"/>
        <c:lblAlgn val="ctr"/>
        <c:lblOffset val="100"/>
        <c:noMultiLvlLbl val="0"/>
      </c:catAx>
      <c:valAx>
        <c:axId val="1529815312"/>
        <c:scaling>
          <c:orientation val="minMax"/>
          <c:max val="0.2"/>
        </c:scaling>
        <c:delete val="1"/>
        <c:axPos val="l"/>
        <c:numFmt formatCode="###0%" sourceLinked="1"/>
        <c:majorTickMark val="out"/>
        <c:minorTickMark val="none"/>
        <c:tickLblPos val="nextTo"/>
        <c:crossAx val="1529821968"/>
        <c:crosses val="autoZero"/>
        <c:crossBetween val="between"/>
      </c:valAx>
      <c:valAx>
        <c:axId val="857247696"/>
        <c:scaling>
          <c:orientation val="minMax"/>
          <c:max val="0.60000000000000009"/>
        </c:scaling>
        <c:delete val="1"/>
        <c:axPos val="r"/>
        <c:numFmt formatCode="0%" sourceLinked="1"/>
        <c:majorTickMark val="out"/>
        <c:minorTickMark val="none"/>
        <c:tickLblPos val="nextTo"/>
        <c:crossAx val="857242288"/>
        <c:crosses val="max"/>
        <c:crossBetween val="between"/>
      </c:valAx>
      <c:catAx>
        <c:axId val="857242288"/>
        <c:scaling>
          <c:orientation val="minMax"/>
        </c:scaling>
        <c:delete val="1"/>
        <c:axPos val="b"/>
        <c:numFmt formatCode="General" sourceLinked="1"/>
        <c:majorTickMark val="out"/>
        <c:minorTickMark val="none"/>
        <c:tickLblPos val="nextTo"/>
        <c:crossAx val="85724769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906366344668071E-2"/>
          <c:y val="2.8683471567339417E-2"/>
          <c:w val="0.97067656351873211"/>
          <c:h val="0.74624206997999143"/>
        </c:manualLayout>
      </c:layout>
      <c:lineChart>
        <c:grouping val="standard"/>
        <c:varyColors val="0"/>
        <c:ser>
          <c:idx val="0"/>
          <c:order val="0"/>
          <c:tx>
            <c:strRef>
              <c:f>Feuil1!$B$1</c:f>
              <c:strCache>
                <c:ptCount val="1"/>
                <c:pt idx="0">
                  <c:v>1x/mois</c:v>
                </c:pt>
              </c:strCache>
            </c:strRef>
          </c:tx>
          <c:spPr>
            <a:ln w="28575">
              <a:solidFill>
                <a:schemeClr val="bg2"/>
              </a:solidFill>
            </a:ln>
          </c:spPr>
          <c:marker>
            <c:symbol val="circle"/>
            <c:size val="4"/>
            <c:spPr>
              <a:solidFill>
                <a:srgbClr val="92D050"/>
              </a:solidFill>
              <a:ln w="28575">
                <a:solidFill>
                  <a:schemeClr val="bg2"/>
                </a:solidFill>
              </a:ln>
            </c:spPr>
          </c:marker>
          <c:dLbls>
            <c:spPr>
              <a:noFill/>
              <a:ln>
                <a:noFill/>
              </a:ln>
              <a:effectLst/>
            </c:spPr>
            <c:txPr>
              <a:bodyPr/>
              <a:lstStyle/>
              <a:p>
                <a:pPr>
                  <a:defRPr sz="1000" b="0">
                    <a:solidFill>
                      <a:schemeClr val="bg1">
                        <a:lumMod val="50000"/>
                      </a:schemeClr>
                    </a:solidFill>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Feuil1!$A$2:$A$23</c:f>
              <c:strCache>
                <c:ptCount val="20"/>
                <c:pt idx="0">
                  <c:v>2003
(n=1008)</c:v>
                </c:pt>
                <c:pt idx="1">
                  <c:v>2004
(n=1000)</c:v>
                </c:pt>
                <c:pt idx="2">
                  <c:v>2005
(n=1042)</c:v>
                </c:pt>
                <c:pt idx="3">
                  <c:v>2006
(n=1006)</c:v>
                </c:pt>
                <c:pt idx="4">
                  <c:v>2007
(n=1023)</c:v>
                </c:pt>
                <c:pt idx="5">
                  <c:v>2008
(n=1050)</c:v>
                </c:pt>
                <c:pt idx="6">
                  <c:v>2009
(n=1015)</c:v>
                </c:pt>
                <c:pt idx="7">
                  <c:v>2010
(n=1028)</c:v>
                </c:pt>
                <c:pt idx="8">
                  <c:v>2011
(n=995)</c:v>
                </c:pt>
                <c:pt idx="9">
                  <c:v>2013
(n=2019)</c:v>
                </c:pt>
                <c:pt idx="10">
                  <c:v>2015
(n=1007)</c:v>
                </c:pt>
                <c:pt idx="11">
                  <c:v>2016
(n=1002)</c:v>
                </c:pt>
                <c:pt idx="12">
                  <c:v>2017
(n=1002)</c:v>
                </c:pt>
                <c:pt idx="13">
                  <c:v>2018                                                                                                                                                 (n=2000)</c:v>
                </c:pt>
                <c:pt idx="14">
                  <c:v>2019 (n=2000)</c:v>
                </c:pt>
                <c:pt idx="15">
                  <c:v>2020 (n=2100)</c:v>
                </c:pt>
                <c:pt idx="16">
                  <c:v>2021 (n=2112)</c:v>
                </c:pt>
                <c:pt idx="17">
                  <c:v>2022 (n=4000)</c:v>
                </c:pt>
                <c:pt idx="18">
                  <c:v>2023 (n=4000)</c:v>
                </c:pt>
                <c:pt idx="19">
                  <c:v>2024 (n=4000)</c:v>
                </c:pt>
              </c:strCache>
            </c:strRef>
          </c:cat>
          <c:val>
            <c:numRef>
              <c:f>Feuil1!$B$2:$B$23</c:f>
              <c:numCache>
                <c:formatCode>0%</c:formatCode>
                <c:ptCount val="20"/>
                <c:pt idx="0">
                  <c:v>0.37</c:v>
                </c:pt>
                <c:pt idx="1">
                  <c:v>0.44</c:v>
                </c:pt>
                <c:pt idx="2">
                  <c:v>0.47</c:v>
                </c:pt>
                <c:pt idx="3">
                  <c:v>0.43000000000000005</c:v>
                </c:pt>
                <c:pt idx="4">
                  <c:v>0.42000000000000004</c:v>
                </c:pt>
                <c:pt idx="5">
                  <c:v>0.43999999999999995</c:v>
                </c:pt>
                <c:pt idx="6">
                  <c:v>0.46</c:v>
                </c:pt>
                <c:pt idx="7">
                  <c:v>0.42000000000000004</c:v>
                </c:pt>
                <c:pt idx="8">
                  <c:v>0.4</c:v>
                </c:pt>
                <c:pt idx="9">
                  <c:v>0.49</c:v>
                </c:pt>
                <c:pt idx="10">
                  <c:v>0.64640279300000003</c:v>
                </c:pt>
                <c:pt idx="11">
                  <c:v>0.68724044799999995</c:v>
                </c:pt>
                <c:pt idx="12">
                  <c:v>0.73349340100000004</c:v>
                </c:pt>
                <c:pt idx="13">
                  <c:v>0.71</c:v>
                </c:pt>
                <c:pt idx="14">
                  <c:v>0.71</c:v>
                </c:pt>
                <c:pt idx="15">
                  <c:v>0.73</c:v>
                </c:pt>
                <c:pt idx="16">
                  <c:v>0.76</c:v>
                </c:pt>
                <c:pt idx="17">
                  <c:v>0.6</c:v>
                </c:pt>
                <c:pt idx="18">
                  <c:v>0.54</c:v>
                </c:pt>
                <c:pt idx="19" formatCode="###0%">
                  <c:v>0.54026406339088173</c:v>
                </c:pt>
              </c:numCache>
            </c:numRef>
          </c:val>
          <c:smooth val="1"/>
          <c:extLst>
            <c:ext xmlns:c16="http://schemas.microsoft.com/office/drawing/2014/chart" uri="{C3380CC4-5D6E-409C-BE32-E72D297353CC}">
              <c16:uniqueId val="{00000000-5971-4C13-8047-3BE0B8DEC82B}"/>
            </c:ext>
          </c:extLst>
        </c:ser>
        <c:ser>
          <c:idx val="1"/>
          <c:order val="1"/>
          <c:tx>
            <c:strRef>
              <c:f>Feuil1!$C$1</c:f>
              <c:strCache>
                <c:ptCount val="1"/>
                <c:pt idx="0">
                  <c:v>borne inférieure</c:v>
                </c:pt>
              </c:strCache>
            </c:strRef>
          </c:tx>
          <c:spPr>
            <a:ln w="12700">
              <a:solidFill>
                <a:srgbClr val="CCE9AD"/>
              </a:solidFill>
              <a:prstDash val="dash"/>
            </a:ln>
          </c:spPr>
          <c:marker>
            <c:symbol val="none"/>
          </c:marker>
          <c:cat>
            <c:strRef>
              <c:f>Feuil1!$A$2:$A$23</c:f>
              <c:strCache>
                <c:ptCount val="20"/>
                <c:pt idx="0">
                  <c:v>2003
(n=1008)</c:v>
                </c:pt>
                <c:pt idx="1">
                  <c:v>2004
(n=1000)</c:v>
                </c:pt>
                <c:pt idx="2">
                  <c:v>2005
(n=1042)</c:v>
                </c:pt>
                <c:pt idx="3">
                  <c:v>2006
(n=1006)</c:v>
                </c:pt>
                <c:pt idx="4">
                  <c:v>2007
(n=1023)</c:v>
                </c:pt>
                <c:pt idx="5">
                  <c:v>2008
(n=1050)</c:v>
                </c:pt>
                <c:pt idx="6">
                  <c:v>2009
(n=1015)</c:v>
                </c:pt>
                <c:pt idx="7">
                  <c:v>2010
(n=1028)</c:v>
                </c:pt>
                <c:pt idx="8">
                  <c:v>2011
(n=995)</c:v>
                </c:pt>
                <c:pt idx="9">
                  <c:v>2013
(n=2019)</c:v>
                </c:pt>
                <c:pt idx="10">
                  <c:v>2015
(n=1007)</c:v>
                </c:pt>
                <c:pt idx="11">
                  <c:v>2016
(n=1002)</c:v>
                </c:pt>
                <c:pt idx="12">
                  <c:v>2017
(n=1002)</c:v>
                </c:pt>
                <c:pt idx="13">
                  <c:v>2018                                                                                                                                                 (n=2000)</c:v>
                </c:pt>
                <c:pt idx="14">
                  <c:v>2019 (n=2000)</c:v>
                </c:pt>
                <c:pt idx="15">
                  <c:v>2020 (n=2100)</c:v>
                </c:pt>
                <c:pt idx="16">
                  <c:v>2021 (n=2112)</c:v>
                </c:pt>
                <c:pt idx="17">
                  <c:v>2022 (n=4000)</c:v>
                </c:pt>
                <c:pt idx="18">
                  <c:v>2023 (n=4000)</c:v>
                </c:pt>
                <c:pt idx="19">
                  <c:v>2024 (n=4000)</c:v>
                </c:pt>
              </c:strCache>
            </c:strRef>
          </c:cat>
          <c:val>
            <c:numRef>
              <c:f>Feuil1!$C$2:$C$23</c:f>
              <c:numCache>
                <c:formatCode>0%</c:formatCode>
                <c:ptCount val="20"/>
                <c:pt idx="0">
                  <c:v>0.34019501128526441</c:v>
                </c:pt>
                <c:pt idx="1">
                  <c:v>0.40923418368677611</c:v>
                </c:pt>
                <c:pt idx="2">
                  <c:v>0.43969592059421125</c:v>
                </c:pt>
                <c:pt idx="3">
                  <c:v>0.3994070923097125</c:v>
                </c:pt>
                <c:pt idx="4">
                  <c:v>0.38975532541287916</c:v>
                </c:pt>
                <c:pt idx="5">
                  <c:v>0.40997563761560363</c:v>
                </c:pt>
                <c:pt idx="6">
                  <c:v>0.42933867873469239</c:v>
                </c:pt>
                <c:pt idx="7">
                  <c:v>0.39973621873957066</c:v>
                </c:pt>
                <c:pt idx="8">
                  <c:v>0.36956017358579019</c:v>
                </c:pt>
                <c:pt idx="9">
                  <c:v>0.468194650118539</c:v>
                </c:pt>
                <c:pt idx="10">
                  <c:v>0.62054058921968602</c:v>
                </c:pt>
                <c:pt idx="11">
                  <c:v>0.65724044799999992</c:v>
                </c:pt>
                <c:pt idx="12">
                  <c:v>0.70349340100000002</c:v>
                </c:pt>
                <c:pt idx="13">
                  <c:v>0.67999999999999994</c:v>
                </c:pt>
                <c:pt idx="14">
                  <c:v>0.67999999999999994</c:v>
                </c:pt>
                <c:pt idx="15">
                  <c:v>0.7</c:v>
                </c:pt>
                <c:pt idx="16">
                  <c:v>0.73</c:v>
                </c:pt>
                <c:pt idx="17">
                  <c:v>0.56999999999999995</c:v>
                </c:pt>
                <c:pt idx="18" formatCode="0.00%">
                  <c:v>0.51</c:v>
                </c:pt>
              </c:numCache>
            </c:numRef>
          </c:val>
          <c:smooth val="1"/>
          <c:extLst>
            <c:ext xmlns:c16="http://schemas.microsoft.com/office/drawing/2014/chart" uri="{C3380CC4-5D6E-409C-BE32-E72D297353CC}">
              <c16:uniqueId val="{00000001-5971-4C13-8047-3BE0B8DEC82B}"/>
            </c:ext>
          </c:extLst>
        </c:ser>
        <c:ser>
          <c:idx val="2"/>
          <c:order val="2"/>
          <c:tx>
            <c:strRef>
              <c:f>Feuil1!$D$1</c:f>
              <c:strCache>
                <c:ptCount val="1"/>
                <c:pt idx="0">
                  <c:v>borne supérieure</c:v>
                </c:pt>
              </c:strCache>
            </c:strRef>
          </c:tx>
          <c:spPr>
            <a:ln w="12700">
              <a:solidFill>
                <a:srgbClr val="CCE9AD"/>
              </a:solidFill>
              <a:prstDash val="dash"/>
            </a:ln>
          </c:spPr>
          <c:marker>
            <c:symbol val="none"/>
          </c:marker>
          <c:cat>
            <c:strRef>
              <c:f>Feuil1!$A$2:$A$23</c:f>
              <c:strCache>
                <c:ptCount val="20"/>
                <c:pt idx="0">
                  <c:v>2003
(n=1008)</c:v>
                </c:pt>
                <c:pt idx="1">
                  <c:v>2004
(n=1000)</c:v>
                </c:pt>
                <c:pt idx="2">
                  <c:v>2005
(n=1042)</c:v>
                </c:pt>
                <c:pt idx="3">
                  <c:v>2006
(n=1006)</c:v>
                </c:pt>
                <c:pt idx="4">
                  <c:v>2007
(n=1023)</c:v>
                </c:pt>
                <c:pt idx="5">
                  <c:v>2008
(n=1050)</c:v>
                </c:pt>
                <c:pt idx="6">
                  <c:v>2009
(n=1015)</c:v>
                </c:pt>
                <c:pt idx="7">
                  <c:v>2010
(n=1028)</c:v>
                </c:pt>
                <c:pt idx="8">
                  <c:v>2011
(n=995)</c:v>
                </c:pt>
                <c:pt idx="9">
                  <c:v>2013
(n=2019)</c:v>
                </c:pt>
                <c:pt idx="10">
                  <c:v>2015
(n=1007)</c:v>
                </c:pt>
                <c:pt idx="11">
                  <c:v>2016
(n=1002)</c:v>
                </c:pt>
                <c:pt idx="12">
                  <c:v>2017
(n=1002)</c:v>
                </c:pt>
                <c:pt idx="13">
                  <c:v>2018                                                                                                                                                 (n=2000)</c:v>
                </c:pt>
                <c:pt idx="14">
                  <c:v>2019 (n=2000)</c:v>
                </c:pt>
                <c:pt idx="15">
                  <c:v>2020 (n=2100)</c:v>
                </c:pt>
                <c:pt idx="16">
                  <c:v>2021 (n=2112)</c:v>
                </c:pt>
                <c:pt idx="17">
                  <c:v>2022 (n=4000)</c:v>
                </c:pt>
                <c:pt idx="18">
                  <c:v>2023 (n=4000)</c:v>
                </c:pt>
                <c:pt idx="19">
                  <c:v>2024 (n=4000)</c:v>
                </c:pt>
              </c:strCache>
            </c:strRef>
          </c:cat>
          <c:val>
            <c:numRef>
              <c:f>Feuil1!$D$2:$D$23</c:f>
              <c:numCache>
                <c:formatCode>0%</c:formatCode>
                <c:ptCount val="20"/>
                <c:pt idx="0">
                  <c:v>0.39980498871473558</c:v>
                </c:pt>
                <c:pt idx="1">
                  <c:v>0.47076581631322389</c:v>
                </c:pt>
                <c:pt idx="2">
                  <c:v>0.5003040794057888</c:v>
                </c:pt>
                <c:pt idx="3">
                  <c:v>0.46059290769028749</c:v>
                </c:pt>
                <c:pt idx="4">
                  <c:v>0.45024467458712081</c:v>
                </c:pt>
                <c:pt idx="5">
                  <c:v>0.47002436238439638</c:v>
                </c:pt>
                <c:pt idx="6">
                  <c:v>0.49066132126530759</c:v>
                </c:pt>
                <c:pt idx="7">
                  <c:v>0.46026378126042933</c:v>
                </c:pt>
                <c:pt idx="8">
                  <c:v>0.4304398264142098</c:v>
                </c:pt>
                <c:pt idx="9">
                  <c:v>0.51180534988146098</c:v>
                </c:pt>
                <c:pt idx="10">
                  <c:v>0.67945941078031402</c:v>
                </c:pt>
                <c:pt idx="11">
                  <c:v>0.71724044799999997</c:v>
                </c:pt>
                <c:pt idx="12">
                  <c:v>0.76349340100000007</c:v>
                </c:pt>
                <c:pt idx="13">
                  <c:v>0.74</c:v>
                </c:pt>
                <c:pt idx="14">
                  <c:v>0.74</c:v>
                </c:pt>
                <c:pt idx="15">
                  <c:v>0.76</c:v>
                </c:pt>
                <c:pt idx="16" formatCode="0.00%">
                  <c:v>0.79</c:v>
                </c:pt>
                <c:pt idx="17">
                  <c:v>0.63</c:v>
                </c:pt>
                <c:pt idx="18" formatCode="0.00%">
                  <c:v>0.57000000000000006</c:v>
                </c:pt>
              </c:numCache>
            </c:numRef>
          </c:val>
          <c:smooth val="1"/>
          <c:extLst>
            <c:ext xmlns:c16="http://schemas.microsoft.com/office/drawing/2014/chart" uri="{C3380CC4-5D6E-409C-BE32-E72D297353CC}">
              <c16:uniqueId val="{00000002-5971-4C13-8047-3BE0B8DEC82B}"/>
            </c:ext>
          </c:extLst>
        </c:ser>
        <c:ser>
          <c:idx val="3"/>
          <c:order val="3"/>
          <c:tx>
            <c:strRef>
              <c:f>Feuil1!$E$1</c:f>
              <c:strCache>
                <c:ptCount val="1"/>
                <c:pt idx="0">
                  <c:v>1x/semaine</c:v>
                </c:pt>
              </c:strCache>
            </c:strRef>
          </c:tx>
          <c:spPr>
            <a:ln w="34925">
              <a:solidFill>
                <a:schemeClr val="tx2"/>
              </a:solidFill>
            </a:ln>
          </c:spPr>
          <c:marker>
            <c:symbol val="circle"/>
            <c:size val="6"/>
            <c:spPr>
              <a:solidFill>
                <a:schemeClr val="tx2"/>
              </a:solidFill>
              <a:ln>
                <a:solidFill>
                  <a:schemeClr val="tx2"/>
                </a:solidFill>
              </a:ln>
            </c:spPr>
          </c:marker>
          <c:dLbls>
            <c:dLbl>
              <c:idx val="17"/>
              <c:layout>
                <c:manualLayout>
                  <c:x val="-2.2174567761513077E-2"/>
                  <c:y val="-5.1687403091310369E-2"/>
                </c:manualLayout>
              </c:layout>
              <c:tx>
                <c:rich>
                  <a:bodyPr/>
                  <a:lstStyle/>
                  <a:p>
                    <a:fld id="{17118443-E26A-4E9B-9D57-32B5241AA034}" type="VALUE">
                      <a:rPr lang="en-US">
                        <a:latin typeface="Lato" panose="020F0502020204030203" pitchFamily="34" charset="0"/>
                      </a:rPr>
                      <a:pPr/>
                      <a:t>[VALEUR]</a:t>
                    </a:fld>
                    <a:endParaRPr lang="fr-F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F47-44FC-BCE8-C75A84FE1A64}"/>
                </c:ext>
              </c:extLst>
            </c:dLbl>
            <c:spPr>
              <a:noFill/>
              <a:ln>
                <a:noFill/>
              </a:ln>
              <a:effectLst/>
            </c:spPr>
            <c:txPr>
              <a:bodyPr wrap="square" lIns="38100" tIns="19050" rIns="38100" bIns="19050" anchor="ctr" anchorCtr="0">
                <a:spAutoFit/>
              </a:bodyPr>
              <a:lstStyle/>
              <a:p>
                <a:pPr algn="ctr">
                  <a:defRPr lang="en-US" sz="1000" b="1" i="0" u="none" strike="noStrike" kern="1200" baseline="0">
                    <a:solidFill>
                      <a:schemeClr val="tx2"/>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Feuil1!$A$2:$A$23</c:f>
              <c:strCache>
                <c:ptCount val="20"/>
                <c:pt idx="0">
                  <c:v>2003
(n=1008)</c:v>
                </c:pt>
                <c:pt idx="1">
                  <c:v>2004
(n=1000)</c:v>
                </c:pt>
                <c:pt idx="2">
                  <c:v>2005
(n=1042)</c:v>
                </c:pt>
                <c:pt idx="3">
                  <c:v>2006
(n=1006)</c:v>
                </c:pt>
                <c:pt idx="4">
                  <c:v>2007
(n=1023)</c:v>
                </c:pt>
                <c:pt idx="5">
                  <c:v>2008
(n=1050)</c:v>
                </c:pt>
                <c:pt idx="6">
                  <c:v>2009
(n=1015)</c:v>
                </c:pt>
                <c:pt idx="7">
                  <c:v>2010
(n=1028)</c:v>
                </c:pt>
                <c:pt idx="8">
                  <c:v>2011
(n=995)</c:v>
                </c:pt>
                <c:pt idx="9">
                  <c:v>2013
(n=2019)</c:v>
                </c:pt>
                <c:pt idx="10">
                  <c:v>2015
(n=1007)</c:v>
                </c:pt>
                <c:pt idx="11">
                  <c:v>2016
(n=1002)</c:v>
                </c:pt>
                <c:pt idx="12">
                  <c:v>2017
(n=1002)</c:v>
                </c:pt>
                <c:pt idx="13">
                  <c:v>2018                                                                                                                                                 (n=2000)</c:v>
                </c:pt>
                <c:pt idx="14">
                  <c:v>2019 (n=2000)</c:v>
                </c:pt>
                <c:pt idx="15">
                  <c:v>2020 (n=2100)</c:v>
                </c:pt>
                <c:pt idx="16">
                  <c:v>2021 (n=2112)</c:v>
                </c:pt>
                <c:pt idx="17">
                  <c:v>2022 (n=4000)</c:v>
                </c:pt>
                <c:pt idx="18">
                  <c:v>2023 (n=4000)</c:v>
                </c:pt>
                <c:pt idx="19">
                  <c:v>2024 (n=4000)</c:v>
                </c:pt>
              </c:strCache>
            </c:strRef>
          </c:cat>
          <c:val>
            <c:numRef>
              <c:f>Feuil1!$E$2:$E$23</c:f>
              <c:numCache>
                <c:formatCode>General</c:formatCode>
                <c:ptCount val="20"/>
                <c:pt idx="11" formatCode="0%">
                  <c:v>0.42581615299999998</c:v>
                </c:pt>
                <c:pt idx="12" formatCode="0%">
                  <c:v>0.50141956999999993</c:v>
                </c:pt>
                <c:pt idx="13" formatCode="0%">
                  <c:v>0.46</c:v>
                </c:pt>
                <c:pt idx="14" formatCode="0%">
                  <c:v>0.47000000000000003</c:v>
                </c:pt>
                <c:pt idx="15" formatCode="0%">
                  <c:v>0.47000000000000003</c:v>
                </c:pt>
                <c:pt idx="16" formatCode="0%">
                  <c:v>0.52</c:v>
                </c:pt>
                <c:pt idx="17" formatCode="0%">
                  <c:v>0.34</c:v>
                </c:pt>
                <c:pt idx="18" formatCode="0%">
                  <c:v>0.30049050371638863</c:v>
                </c:pt>
                <c:pt idx="19" formatCode="###0%">
                  <c:v>0.30220352012584506</c:v>
                </c:pt>
              </c:numCache>
            </c:numRef>
          </c:val>
          <c:smooth val="1"/>
          <c:extLst>
            <c:ext xmlns:c16="http://schemas.microsoft.com/office/drawing/2014/chart" uri="{C3380CC4-5D6E-409C-BE32-E72D297353CC}">
              <c16:uniqueId val="{00000000-9F47-44FC-BCE8-C75A84FE1A64}"/>
            </c:ext>
          </c:extLst>
        </c:ser>
        <c:ser>
          <c:idx val="4"/>
          <c:order val="4"/>
          <c:tx>
            <c:strRef>
              <c:f>Feuil1!$F$1</c:f>
              <c:strCache>
                <c:ptCount val="1"/>
                <c:pt idx="0">
                  <c:v>borne inférieure2</c:v>
                </c:pt>
              </c:strCache>
            </c:strRef>
          </c:tx>
          <c:spPr>
            <a:ln w="3175">
              <a:solidFill>
                <a:schemeClr val="tx2"/>
              </a:solidFill>
              <a:prstDash val="lgDash"/>
            </a:ln>
          </c:spPr>
          <c:marker>
            <c:symbol val="none"/>
          </c:marker>
          <c:cat>
            <c:strRef>
              <c:f>Feuil1!$A$2:$A$23</c:f>
              <c:strCache>
                <c:ptCount val="20"/>
                <c:pt idx="0">
                  <c:v>2003
(n=1008)</c:v>
                </c:pt>
                <c:pt idx="1">
                  <c:v>2004
(n=1000)</c:v>
                </c:pt>
                <c:pt idx="2">
                  <c:v>2005
(n=1042)</c:v>
                </c:pt>
                <c:pt idx="3">
                  <c:v>2006
(n=1006)</c:v>
                </c:pt>
                <c:pt idx="4">
                  <c:v>2007
(n=1023)</c:v>
                </c:pt>
                <c:pt idx="5">
                  <c:v>2008
(n=1050)</c:v>
                </c:pt>
                <c:pt idx="6">
                  <c:v>2009
(n=1015)</c:v>
                </c:pt>
                <c:pt idx="7">
                  <c:v>2010
(n=1028)</c:v>
                </c:pt>
                <c:pt idx="8">
                  <c:v>2011
(n=995)</c:v>
                </c:pt>
                <c:pt idx="9">
                  <c:v>2013
(n=2019)</c:v>
                </c:pt>
                <c:pt idx="10">
                  <c:v>2015
(n=1007)</c:v>
                </c:pt>
                <c:pt idx="11">
                  <c:v>2016
(n=1002)</c:v>
                </c:pt>
                <c:pt idx="12">
                  <c:v>2017
(n=1002)</c:v>
                </c:pt>
                <c:pt idx="13">
                  <c:v>2018                                                                                                                                                 (n=2000)</c:v>
                </c:pt>
                <c:pt idx="14">
                  <c:v>2019 (n=2000)</c:v>
                </c:pt>
                <c:pt idx="15">
                  <c:v>2020 (n=2100)</c:v>
                </c:pt>
                <c:pt idx="16">
                  <c:v>2021 (n=2112)</c:v>
                </c:pt>
                <c:pt idx="17">
                  <c:v>2022 (n=4000)</c:v>
                </c:pt>
                <c:pt idx="18">
                  <c:v>2023 (n=4000)</c:v>
                </c:pt>
                <c:pt idx="19">
                  <c:v>2024 (n=4000)</c:v>
                </c:pt>
              </c:strCache>
            </c:strRef>
          </c:cat>
          <c:val>
            <c:numRef>
              <c:f>Feuil1!$F$2:$F$23</c:f>
              <c:numCache>
                <c:formatCode>General</c:formatCode>
                <c:ptCount val="20"/>
                <c:pt idx="11" formatCode="0%">
                  <c:v>0.39581615299999995</c:v>
                </c:pt>
                <c:pt idx="12" formatCode="0%">
                  <c:v>0.4714195699999999</c:v>
                </c:pt>
                <c:pt idx="13" formatCode="0%">
                  <c:v>0.43000000000000005</c:v>
                </c:pt>
                <c:pt idx="14" formatCode="0%">
                  <c:v>0.44000000000000006</c:v>
                </c:pt>
                <c:pt idx="15" formatCode="0%">
                  <c:v>0.44000000000000006</c:v>
                </c:pt>
                <c:pt idx="16" formatCode="0%">
                  <c:v>0.49</c:v>
                </c:pt>
                <c:pt idx="17" formatCode="0%">
                  <c:v>0.31000000000000005</c:v>
                </c:pt>
                <c:pt idx="18" formatCode="0%">
                  <c:v>0.27049050371638861</c:v>
                </c:pt>
                <c:pt idx="19" formatCode="0%">
                  <c:v>0.27220352012584503</c:v>
                </c:pt>
              </c:numCache>
            </c:numRef>
          </c:val>
          <c:smooth val="1"/>
          <c:extLst>
            <c:ext xmlns:c16="http://schemas.microsoft.com/office/drawing/2014/chart" uri="{C3380CC4-5D6E-409C-BE32-E72D297353CC}">
              <c16:uniqueId val="{00000001-9F47-44FC-BCE8-C75A84FE1A64}"/>
            </c:ext>
          </c:extLst>
        </c:ser>
        <c:ser>
          <c:idx val="5"/>
          <c:order val="5"/>
          <c:tx>
            <c:strRef>
              <c:f>Feuil1!$G$1</c:f>
              <c:strCache>
                <c:ptCount val="1"/>
                <c:pt idx="0">
                  <c:v>borne supérieure2</c:v>
                </c:pt>
              </c:strCache>
            </c:strRef>
          </c:tx>
          <c:spPr>
            <a:ln w="3175">
              <a:solidFill>
                <a:schemeClr val="tx2"/>
              </a:solidFill>
              <a:prstDash val="lgDash"/>
            </a:ln>
          </c:spPr>
          <c:marker>
            <c:symbol val="none"/>
          </c:marker>
          <c:cat>
            <c:strRef>
              <c:f>Feuil1!$A$2:$A$23</c:f>
              <c:strCache>
                <c:ptCount val="20"/>
                <c:pt idx="0">
                  <c:v>2003
(n=1008)</c:v>
                </c:pt>
                <c:pt idx="1">
                  <c:v>2004
(n=1000)</c:v>
                </c:pt>
                <c:pt idx="2">
                  <c:v>2005
(n=1042)</c:v>
                </c:pt>
                <c:pt idx="3">
                  <c:v>2006
(n=1006)</c:v>
                </c:pt>
                <c:pt idx="4">
                  <c:v>2007
(n=1023)</c:v>
                </c:pt>
                <c:pt idx="5">
                  <c:v>2008
(n=1050)</c:v>
                </c:pt>
                <c:pt idx="6">
                  <c:v>2009
(n=1015)</c:v>
                </c:pt>
                <c:pt idx="7">
                  <c:v>2010
(n=1028)</c:v>
                </c:pt>
                <c:pt idx="8">
                  <c:v>2011
(n=995)</c:v>
                </c:pt>
                <c:pt idx="9">
                  <c:v>2013
(n=2019)</c:v>
                </c:pt>
                <c:pt idx="10">
                  <c:v>2015
(n=1007)</c:v>
                </c:pt>
                <c:pt idx="11">
                  <c:v>2016
(n=1002)</c:v>
                </c:pt>
                <c:pt idx="12">
                  <c:v>2017
(n=1002)</c:v>
                </c:pt>
                <c:pt idx="13">
                  <c:v>2018                                                                                                                                                 (n=2000)</c:v>
                </c:pt>
                <c:pt idx="14">
                  <c:v>2019 (n=2000)</c:v>
                </c:pt>
                <c:pt idx="15">
                  <c:v>2020 (n=2100)</c:v>
                </c:pt>
                <c:pt idx="16">
                  <c:v>2021 (n=2112)</c:v>
                </c:pt>
                <c:pt idx="17">
                  <c:v>2022 (n=4000)</c:v>
                </c:pt>
                <c:pt idx="18">
                  <c:v>2023 (n=4000)</c:v>
                </c:pt>
                <c:pt idx="19">
                  <c:v>2024 (n=4000)</c:v>
                </c:pt>
              </c:strCache>
            </c:strRef>
          </c:cat>
          <c:val>
            <c:numRef>
              <c:f>Feuil1!$G$2:$G$23</c:f>
              <c:numCache>
                <c:formatCode>General</c:formatCode>
                <c:ptCount val="20"/>
                <c:pt idx="11" formatCode="0.00%">
                  <c:v>0.455816153</c:v>
                </c:pt>
                <c:pt idx="12" formatCode="0.00%">
                  <c:v>0.53141956999999995</c:v>
                </c:pt>
                <c:pt idx="13" formatCode="0.00%">
                  <c:v>0.49</c:v>
                </c:pt>
                <c:pt idx="14" formatCode="0.00%">
                  <c:v>0.5</c:v>
                </c:pt>
                <c:pt idx="15" formatCode="0.00%">
                  <c:v>0.5</c:v>
                </c:pt>
                <c:pt idx="16" formatCode="0.00%">
                  <c:v>0.55000000000000004</c:v>
                </c:pt>
                <c:pt idx="17" formatCode="0.00%">
                  <c:v>0.37</c:v>
                </c:pt>
                <c:pt idx="18" formatCode="0.00%">
                  <c:v>0.33049050371638866</c:v>
                </c:pt>
                <c:pt idx="19" formatCode="0.00%">
                  <c:v>0.33220352012584509</c:v>
                </c:pt>
              </c:numCache>
            </c:numRef>
          </c:val>
          <c:smooth val="1"/>
          <c:extLst>
            <c:ext xmlns:c16="http://schemas.microsoft.com/office/drawing/2014/chart" uri="{C3380CC4-5D6E-409C-BE32-E72D297353CC}">
              <c16:uniqueId val="{00000003-9F47-44FC-BCE8-C75A84FE1A64}"/>
            </c:ext>
          </c:extLst>
        </c:ser>
        <c:dLbls>
          <c:showLegendKey val="0"/>
          <c:showVal val="0"/>
          <c:showCatName val="0"/>
          <c:showSerName val="0"/>
          <c:showPercent val="0"/>
          <c:showBubbleSize val="0"/>
        </c:dLbls>
        <c:marker val="1"/>
        <c:smooth val="0"/>
        <c:axId val="144753664"/>
        <c:axId val="133445248"/>
      </c:lineChart>
      <c:catAx>
        <c:axId val="144753664"/>
        <c:scaling>
          <c:orientation val="minMax"/>
        </c:scaling>
        <c:delete val="0"/>
        <c:axPos val="b"/>
        <c:numFmt formatCode="General" sourceLinked="1"/>
        <c:majorTickMark val="none"/>
        <c:minorTickMark val="none"/>
        <c:tickLblPos val="nextTo"/>
        <c:txPr>
          <a:bodyPr/>
          <a:lstStyle/>
          <a:p>
            <a:pPr>
              <a:defRPr sz="800" b="0">
                <a:solidFill>
                  <a:schemeClr val="tx1">
                    <a:lumMod val="50000"/>
                  </a:schemeClr>
                </a:solidFill>
              </a:defRPr>
            </a:pPr>
            <a:endParaRPr lang="fr-FR"/>
          </a:p>
        </c:txPr>
        <c:crossAx val="133445248"/>
        <c:crosses val="autoZero"/>
        <c:auto val="1"/>
        <c:lblAlgn val="ctr"/>
        <c:lblOffset val="100"/>
        <c:noMultiLvlLbl val="0"/>
      </c:catAx>
      <c:valAx>
        <c:axId val="133445248"/>
        <c:scaling>
          <c:orientation val="minMax"/>
          <c:max val="1"/>
          <c:min val="0"/>
        </c:scaling>
        <c:delete val="1"/>
        <c:axPos val="l"/>
        <c:majorGridlines>
          <c:spPr>
            <a:ln>
              <a:solidFill>
                <a:srgbClr val="B2B2B2"/>
              </a:solidFill>
              <a:prstDash val="sysDot"/>
            </a:ln>
          </c:spPr>
        </c:majorGridlines>
        <c:numFmt formatCode="0%" sourceLinked="1"/>
        <c:majorTickMark val="out"/>
        <c:minorTickMark val="none"/>
        <c:tickLblPos val="none"/>
        <c:crossAx val="144753664"/>
        <c:crosses val="autoZero"/>
        <c:crossBetween val="between"/>
        <c:majorUnit val="0.2"/>
        <c:minorUnit val="5.0000000000000114E-2"/>
      </c:valAx>
      <c:spPr>
        <a:ln>
          <a:noFill/>
        </a:ln>
      </c:spPr>
    </c:plotArea>
    <c:plotVisOnly val="1"/>
    <c:dispBlanksAs val="gap"/>
    <c:showDLblsOverMax val="0"/>
  </c:chart>
  <c:txPr>
    <a:bodyPr/>
    <a:lstStyle/>
    <a:p>
      <a:pPr>
        <a:defRPr sz="1800"/>
      </a:pPr>
      <a:endParaRPr lang="fr-FR"/>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3.4740267146883982E-2"/>
          <c:y val="0.31040841230539473"/>
          <c:w val="0.94605147431277548"/>
          <c:h val="0.46786128553808348"/>
        </c:manualLayout>
      </c:layout>
      <c:barChart>
        <c:barDir val="col"/>
        <c:grouping val="clustered"/>
        <c:varyColors val="0"/>
        <c:ser>
          <c:idx val="0"/>
          <c:order val="0"/>
          <c:tx>
            <c:strRef>
              <c:f>Feuil1!$B$1</c:f>
              <c:strCache>
                <c:ptCount val="1"/>
              </c:strCache>
            </c:strRef>
          </c:tx>
          <c:spPr>
            <a:solidFill>
              <a:schemeClr val="accent4">
                <a:lumMod val="25000"/>
              </a:schemeClr>
            </a:solidFill>
            <a:ln w="63500" cap="rnd">
              <a:solidFill>
                <a:schemeClr val="tx2"/>
              </a:solidFill>
            </a:ln>
            <a:effectLst/>
          </c:spPr>
          <c:invertIfNegative val="0"/>
          <c:dPt>
            <c:idx val="0"/>
            <c:invertIfNegative val="0"/>
            <c:bubble3D val="0"/>
            <c:spPr>
              <a:solidFill>
                <a:schemeClr val="tx2"/>
              </a:solidFill>
              <a:ln w="63500" cap="rnd">
                <a:solidFill>
                  <a:schemeClr val="tx2"/>
                </a:solidFill>
              </a:ln>
              <a:effectLst/>
            </c:spPr>
            <c:extLst>
              <c:ext xmlns:c16="http://schemas.microsoft.com/office/drawing/2014/chart" uri="{C3380CC4-5D6E-409C-BE32-E72D297353CC}">
                <c16:uniqueId val="{00000001-CAFF-4335-BA73-F3167BE6AB17}"/>
              </c:ext>
            </c:extLst>
          </c:dPt>
          <c:dPt>
            <c:idx val="1"/>
            <c:invertIfNegative val="0"/>
            <c:bubble3D val="0"/>
            <c:spPr>
              <a:solidFill>
                <a:schemeClr val="tx2"/>
              </a:solidFill>
              <a:ln w="63500" cap="rnd">
                <a:solidFill>
                  <a:schemeClr val="tx2"/>
                </a:solidFill>
              </a:ln>
              <a:effectLst/>
            </c:spPr>
            <c:extLst>
              <c:ext xmlns:c16="http://schemas.microsoft.com/office/drawing/2014/chart" uri="{C3380CC4-5D6E-409C-BE32-E72D297353CC}">
                <c16:uniqueId val="{00000003-CAFF-4335-BA73-F3167BE6AB17}"/>
              </c:ext>
            </c:extLst>
          </c:dPt>
          <c:dPt>
            <c:idx val="2"/>
            <c:invertIfNegative val="0"/>
            <c:bubble3D val="0"/>
            <c:spPr>
              <a:solidFill>
                <a:schemeClr val="tx2"/>
              </a:solidFill>
              <a:ln w="63500" cap="rnd">
                <a:solidFill>
                  <a:schemeClr val="tx2"/>
                </a:solidFill>
              </a:ln>
              <a:effectLst/>
            </c:spPr>
            <c:extLst>
              <c:ext xmlns:c16="http://schemas.microsoft.com/office/drawing/2014/chart" uri="{C3380CC4-5D6E-409C-BE32-E72D297353CC}">
                <c16:uniqueId val="{00000005-CAFF-4335-BA73-F3167BE6AB17}"/>
              </c:ext>
            </c:extLst>
          </c:dPt>
          <c:dPt>
            <c:idx val="3"/>
            <c:invertIfNegative val="0"/>
            <c:bubble3D val="0"/>
            <c:spPr>
              <a:solidFill>
                <a:schemeClr val="tx2"/>
              </a:solidFill>
              <a:ln w="63500" cap="rnd">
                <a:solidFill>
                  <a:schemeClr val="tx2"/>
                </a:solidFill>
              </a:ln>
              <a:effectLst/>
            </c:spPr>
            <c:extLst>
              <c:ext xmlns:c16="http://schemas.microsoft.com/office/drawing/2014/chart" uri="{C3380CC4-5D6E-409C-BE32-E72D297353CC}">
                <c16:uniqueId val="{00000007-CAFF-4335-BA73-F3167BE6AB17}"/>
              </c:ext>
            </c:extLst>
          </c:dPt>
          <c:dPt>
            <c:idx val="4"/>
            <c:invertIfNegative val="0"/>
            <c:bubble3D val="0"/>
            <c:spPr>
              <a:solidFill>
                <a:schemeClr val="tx2"/>
              </a:solidFill>
              <a:ln w="63500" cap="rnd">
                <a:solidFill>
                  <a:schemeClr val="tx2"/>
                </a:solidFill>
              </a:ln>
              <a:effectLst/>
            </c:spPr>
            <c:extLst>
              <c:ext xmlns:c16="http://schemas.microsoft.com/office/drawing/2014/chart" uri="{C3380CC4-5D6E-409C-BE32-E72D297353CC}">
                <c16:uniqueId val="{00000009-CAFF-4335-BA73-F3167BE6AB17}"/>
              </c:ext>
            </c:extLst>
          </c:dPt>
          <c:dPt>
            <c:idx val="5"/>
            <c:invertIfNegative val="0"/>
            <c:bubble3D val="0"/>
            <c:spPr>
              <a:solidFill>
                <a:schemeClr val="bg2"/>
              </a:solidFill>
              <a:ln w="63500" cap="rnd">
                <a:solidFill>
                  <a:schemeClr val="bg2"/>
                </a:solidFill>
              </a:ln>
              <a:effectLst/>
            </c:spPr>
            <c:extLst>
              <c:ext xmlns:c16="http://schemas.microsoft.com/office/drawing/2014/chart" uri="{C3380CC4-5D6E-409C-BE32-E72D297353CC}">
                <c16:uniqueId val="{0000000B-CAFF-4335-BA73-F3167BE6AB17}"/>
              </c:ext>
            </c:extLst>
          </c:dPt>
          <c:dPt>
            <c:idx val="6"/>
            <c:invertIfNegative val="0"/>
            <c:bubble3D val="0"/>
            <c:spPr>
              <a:solidFill>
                <a:schemeClr val="bg2"/>
              </a:solidFill>
              <a:ln w="63500" cap="rnd">
                <a:solidFill>
                  <a:schemeClr val="bg2"/>
                </a:solidFill>
              </a:ln>
              <a:effectLst/>
            </c:spPr>
            <c:extLst>
              <c:ext xmlns:c16="http://schemas.microsoft.com/office/drawing/2014/chart" uri="{C3380CC4-5D6E-409C-BE32-E72D297353CC}">
                <c16:uniqueId val="{0000000D-CAFF-4335-BA73-F3167BE6AB17}"/>
              </c:ext>
            </c:extLst>
          </c:dPt>
          <c:dPt>
            <c:idx val="7"/>
            <c:invertIfNegative val="0"/>
            <c:bubble3D val="0"/>
            <c:spPr>
              <a:solidFill>
                <a:srgbClr val="EBC0B6"/>
              </a:solidFill>
              <a:ln w="63500" cap="rnd">
                <a:solidFill>
                  <a:srgbClr val="EBC0B6"/>
                </a:solidFill>
              </a:ln>
              <a:effectLst/>
            </c:spPr>
            <c:extLst>
              <c:ext xmlns:c16="http://schemas.microsoft.com/office/drawing/2014/chart" uri="{C3380CC4-5D6E-409C-BE32-E72D297353CC}">
                <c16:uniqueId val="{0000000F-CAFF-4335-BA73-F3167BE6AB17}"/>
              </c:ext>
            </c:extLst>
          </c:dPt>
          <c:dPt>
            <c:idx val="8"/>
            <c:invertIfNegative val="0"/>
            <c:bubble3D val="0"/>
            <c:spPr>
              <a:solidFill>
                <a:srgbClr val="EBC0B6"/>
              </a:solidFill>
              <a:ln w="63500" cap="rnd">
                <a:solidFill>
                  <a:srgbClr val="EBC0B6"/>
                </a:solidFill>
              </a:ln>
              <a:effectLst/>
            </c:spPr>
            <c:extLst>
              <c:ext xmlns:c16="http://schemas.microsoft.com/office/drawing/2014/chart" uri="{C3380CC4-5D6E-409C-BE32-E72D297353CC}">
                <c16:uniqueId val="{00000011-CAFF-4335-BA73-F3167BE6AB17}"/>
              </c:ext>
            </c:extLst>
          </c:dPt>
          <c:dPt>
            <c:idx val="9"/>
            <c:invertIfNegative val="0"/>
            <c:bubble3D val="0"/>
            <c:spPr>
              <a:solidFill>
                <a:schemeClr val="accent4"/>
              </a:solidFill>
              <a:ln w="63500" cap="rnd">
                <a:solidFill>
                  <a:srgbClr val="CE6149"/>
                </a:solidFill>
              </a:ln>
              <a:effectLst/>
            </c:spPr>
            <c:extLst>
              <c:ext xmlns:c16="http://schemas.microsoft.com/office/drawing/2014/chart" uri="{C3380CC4-5D6E-409C-BE32-E72D297353CC}">
                <c16:uniqueId val="{00000013-CAFF-4335-BA73-F3167BE6AB17}"/>
              </c:ext>
            </c:extLst>
          </c:dPt>
          <c:dPt>
            <c:idx val="10"/>
            <c:invertIfNegative val="0"/>
            <c:bubble3D val="0"/>
            <c:spPr>
              <a:solidFill>
                <a:schemeClr val="accent4"/>
              </a:solidFill>
              <a:ln w="63500" cap="rnd">
                <a:solidFill>
                  <a:srgbClr val="CE6149"/>
                </a:solidFill>
              </a:ln>
              <a:effectLst/>
            </c:spPr>
            <c:extLst>
              <c:ext xmlns:c16="http://schemas.microsoft.com/office/drawing/2014/chart" uri="{C3380CC4-5D6E-409C-BE32-E72D297353CC}">
                <c16:uniqueId val="{00000015-CAFF-4335-BA73-F3167BE6AB17}"/>
              </c:ext>
            </c:extLst>
          </c:dPt>
          <c:dLbls>
            <c:dLbl>
              <c:idx val="0"/>
              <c:tx>
                <c:rich>
                  <a:bodyPr rot="0" spcFirstLastPara="1" vertOverflow="ellipsis" vert="horz" wrap="square" lIns="38100" tIns="19050" rIns="38100" bIns="19050" anchor="ctr" anchorCtr="1">
                    <a:spAutoFit/>
                  </a:bodyPr>
                  <a:lstStyle/>
                  <a:p>
                    <a:pPr>
                      <a:defRPr lang="en-US" sz="900" b="1" i="0" u="none" strike="noStrike" kern="1200" baseline="0">
                        <a:solidFill>
                          <a:schemeClr val="bg1"/>
                        </a:solidFill>
                        <a:latin typeface="+mj-lt"/>
                        <a:ea typeface="Segoe UI Black" panose="020B0A02040204020203" pitchFamily="34" charset="0"/>
                        <a:cs typeface="+mn-cs"/>
                      </a:defRPr>
                    </a:pPr>
                    <a:fld id="{EF01DD66-A5DF-468B-BD81-2FB7EFAD81AA}" type="VALUE">
                      <a:rPr lang="en-US">
                        <a:latin typeface="Lato" panose="020F0502020204030203" pitchFamily="34" charset="0"/>
                      </a:rPr>
                      <a:pPr>
                        <a:defRPr sz="900" b="1">
                          <a:solidFill>
                            <a:schemeClr val="bg1"/>
                          </a:solidFill>
                          <a:latin typeface="+mj-lt"/>
                        </a:defRPr>
                      </a:pPr>
                      <a:t>[VALEUR]</a:t>
                    </a:fld>
                    <a:endParaRPr lang="fr-FR"/>
                  </a:p>
                </c:rich>
              </c:tx>
              <c:spPr>
                <a:noFill/>
                <a:ln>
                  <a:noFill/>
                </a:ln>
                <a:effectLst/>
              </c:spPr>
              <c:txPr>
                <a:bodyPr rot="0" spcFirstLastPara="1" vertOverflow="ellipsis" vert="horz" wrap="square" lIns="38100" tIns="19050" rIns="38100" bIns="19050" anchor="ctr" anchorCtr="1">
                  <a:spAutoFit/>
                </a:bodyPr>
                <a:lstStyle/>
                <a:p>
                  <a:pPr>
                    <a:defRPr lang="en-US" sz="900" b="1" i="0" u="none" strike="noStrike" kern="1200" baseline="0">
                      <a:solidFill>
                        <a:schemeClr val="bg1"/>
                      </a:solidFill>
                      <a:latin typeface="+mj-lt"/>
                      <a:ea typeface="Segoe UI Black" panose="020B0A02040204020203" pitchFamily="34" charset="0"/>
                      <a:cs typeface="+mn-cs"/>
                    </a:defRPr>
                  </a:pPr>
                  <a:endParaRPr lang="fr-FR"/>
                </a:p>
              </c:txPr>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AFF-4335-BA73-F3167BE6AB17}"/>
                </c:ext>
              </c:extLst>
            </c:dLbl>
            <c:dLbl>
              <c:idx val="1"/>
              <c:tx>
                <c:rich>
                  <a:bodyPr rot="0" spcFirstLastPara="1" vertOverflow="ellipsis" vert="horz" wrap="square" lIns="38100" tIns="19050" rIns="38100" bIns="19050" anchor="ctr" anchorCtr="1">
                    <a:spAutoFit/>
                  </a:bodyPr>
                  <a:lstStyle/>
                  <a:p>
                    <a:pPr>
                      <a:defRPr lang="en-US" sz="900" b="1" i="0" u="none" strike="noStrike" kern="1200" baseline="0">
                        <a:solidFill>
                          <a:schemeClr val="bg1"/>
                        </a:solidFill>
                        <a:latin typeface="+mj-lt"/>
                        <a:ea typeface="Segoe UI Black" panose="020B0A02040204020203" pitchFamily="34" charset="0"/>
                        <a:cs typeface="+mn-cs"/>
                      </a:defRPr>
                    </a:pPr>
                    <a:fld id="{840DB0F5-EE02-4995-9BE0-088C960248DF}" type="VALUE">
                      <a:rPr lang="en-US">
                        <a:latin typeface="Lato" panose="020F0502020204030203" pitchFamily="34" charset="0"/>
                      </a:rPr>
                      <a:pPr>
                        <a:defRPr sz="900" b="1">
                          <a:solidFill>
                            <a:schemeClr val="bg1"/>
                          </a:solidFill>
                          <a:latin typeface="+mj-lt"/>
                        </a:defRPr>
                      </a:pPr>
                      <a:t>[VALEUR]</a:t>
                    </a:fld>
                    <a:endParaRPr lang="fr-FR"/>
                  </a:p>
                </c:rich>
              </c:tx>
              <c:spPr>
                <a:noFill/>
                <a:ln>
                  <a:noFill/>
                </a:ln>
                <a:effectLst/>
              </c:spPr>
              <c:txPr>
                <a:bodyPr rot="0" spcFirstLastPara="1" vertOverflow="ellipsis" vert="horz" wrap="square" lIns="38100" tIns="19050" rIns="38100" bIns="19050" anchor="ctr" anchorCtr="1">
                  <a:spAutoFit/>
                </a:bodyPr>
                <a:lstStyle/>
                <a:p>
                  <a:pPr>
                    <a:defRPr lang="en-US" sz="900" b="1" i="0" u="none" strike="noStrike" kern="1200" baseline="0">
                      <a:solidFill>
                        <a:schemeClr val="bg1"/>
                      </a:solidFill>
                      <a:latin typeface="+mj-lt"/>
                      <a:ea typeface="Segoe UI Black" panose="020B0A02040204020203" pitchFamily="34" charset="0"/>
                      <a:cs typeface="+mn-cs"/>
                    </a:defRPr>
                  </a:pPr>
                  <a:endParaRPr lang="fr-FR"/>
                </a:p>
              </c:txPr>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AFF-4335-BA73-F3167BE6AB17}"/>
                </c:ext>
              </c:extLst>
            </c:dLbl>
            <c:dLbl>
              <c:idx val="2"/>
              <c:tx>
                <c:rich>
                  <a:bodyPr rot="0" spcFirstLastPara="1" vertOverflow="ellipsis" vert="horz" wrap="square" lIns="38100" tIns="19050" rIns="38100" bIns="19050" anchor="ctr" anchorCtr="1">
                    <a:spAutoFit/>
                  </a:bodyPr>
                  <a:lstStyle/>
                  <a:p>
                    <a:pPr>
                      <a:defRPr lang="en-US" sz="900" b="1" i="0" u="none" strike="noStrike" kern="1200" baseline="0">
                        <a:solidFill>
                          <a:schemeClr val="bg1"/>
                        </a:solidFill>
                        <a:latin typeface="+mj-lt"/>
                        <a:ea typeface="Segoe UI Black" panose="020B0A02040204020203" pitchFamily="34" charset="0"/>
                        <a:cs typeface="+mn-cs"/>
                      </a:defRPr>
                    </a:pPr>
                    <a:fld id="{45C1C6A4-D6A2-4206-894F-65D5416F7329}" type="VALUE">
                      <a:rPr lang="en-US">
                        <a:latin typeface="Lato" panose="020F0502020204030203" pitchFamily="34" charset="0"/>
                      </a:rPr>
                      <a:pPr>
                        <a:defRPr sz="900" b="1">
                          <a:solidFill>
                            <a:schemeClr val="bg1"/>
                          </a:solidFill>
                          <a:latin typeface="+mj-lt"/>
                        </a:defRPr>
                      </a:pPr>
                      <a:t>[VALEUR]</a:t>
                    </a:fld>
                    <a:endParaRPr lang="fr-FR"/>
                  </a:p>
                </c:rich>
              </c:tx>
              <c:spPr>
                <a:noFill/>
                <a:ln>
                  <a:noFill/>
                </a:ln>
                <a:effectLst/>
              </c:spPr>
              <c:txPr>
                <a:bodyPr rot="0" spcFirstLastPara="1" vertOverflow="ellipsis" vert="horz" wrap="square" lIns="38100" tIns="19050" rIns="38100" bIns="19050" anchor="ctr" anchorCtr="1">
                  <a:spAutoFit/>
                </a:bodyPr>
                <a:lstStyle/>
                <a:p>
                  <a:pPr>
                    <a:defRPr lang="en-US" sz="900" b="1" i="0" u="none" strike="noStrike" kern="1200" baseline="0">
                      <a:solidFill>
                        <a:schemeClr val="bg1"/>
                      </a:solidFill>
                      <a:latin typeface="+mj-lt"/>
                      <a:ea typeface="Segoe UI Black" panose="020B0A02040204020203" pitchFamily="34" charset="0"/>
                      <a:cs typeface="+mn-cs"/>
                    </a:defRPr>
                  </a:pPr>
                  <a:endParaRPr lang="fr-FR"/>
                </a:p>
              </c:txPr>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AFF-4335-BA73-F3167BE6AB17}"/>
                </c:ext>
              </c:extLst>
            </c:dLbl>
            <c:dLbl>
              <c:idx val="3"/>
              <c:tx>
                <c:rich>
                  <a:bodyPr rot="0" spcFirstLastPara="1" vertOverflow="ellipsis" vert="horz" wrap="square" lIns="38100" tIns="19050" rIns="38100" bIns="19050" anchor="ctr" anchorCtr="1">
                    <a:spAutoFit/>
                  </a:bodyPr>
                  <a:lstStyle/>
                  <a:p>
                    <a:pPr>
                      <a:defRPr lang="en-US" sz="900" b="1" i="0" u="none" strike="noStrike" kern="1200" baseline="0">
                        <a:solidFill>
                          <a:schemeClr val="bg1"/>
                        </a:solidFill>
                        <a:latin typeface="+mj-lt"/>
                        <a:ea typeface="Segoe UI Black" panose="020B0A02040204020203" pitchFamily="34" charset="0"/>
                        <a:cs typeface="+mn-cs"/>
                      </a:defRPr>
                    </a:pPr>
                    <a:fld id="{329E5B93-FE46-470F-8B1D-A7EF590B6A9E}" type="VALUE">
                      <a:rPr lang="en-US">
                        <a:latin typeface="Lato" panose="020F0502020204030203" pitchFamily="34" charset="0"/>
                      </a:rPr>
                      <a:pPr>
                        <a:defRPr sz="900" b="1">
                          <a:solidFill>
                            <a:schemeClr val="bg1"/>
                          </a:solidFill>
                          <a:latin typeface="+mj-lt"/>
                        </a:defRPr>
                      </a:pPr>
                      <a:t>[VALEUR]</a:t>
                    </a:fld>
                    <a:endParaRPr lang="fr-FR"/>
                  </a:p>
                </c:rich>
              </c:tx>
              <c:spPr>
                <a:noFill/>
                <a:ln>
                  <a:noFill/>
                </a:ln>
                <a:effectLst/>
              </c:spPr>
              <c:txPr>
                <a:bodyPr rot="0" spcFirstLastPara="1" vertOverflow="ellipsis" vert="horz" wrap="square" lIns="38100" tIns="19050" rIns="38100" bIns="19050" anchor="ctr" anchorCtr="1">
                  <a:spAutoFit/>
                </a:bodyPr>
                <a:lstStyle/>
                <a:p>
                  <a:pPr>
                    <a:defRPr lang="en-US" sz="900" b="1" i="0" u="none" strike="noStrike" kern="1200" baseline="0">
                      <a:solidFill>
                        <a:schemeClr val="bg1"/>
                      </a:solidFill>
                      <a:latin typeface="+mj-lt"/>
                      <a:ea typeface="Segoe UI Black" panose="020B0A02040204020203" pitchFamily="34" charset="0"/>
                      <a:cs typeface="+mn-cs"/>
                    </a:defRPr>
                  </a:pPr>
                  <a:endParaRPr lang="fr-FR"/>
                </a:p>
              </c:txPr>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CAFF-4335-BA73-F3167BE6AB17}"/>
                </c:ext>
              </c:extLst>
            </c:dLbl>
            <c:dLbl>
              <c:idx val="4"/>
              <c:tx>
                <c:rich>
                  <a:bodyPr rot="0" spcFirstLastPara="1" vertOverflow="ellipsis" vert="horz" wrap="square" lIns="38100" tIns="19050" rIns="38100" bIns="19050" anchor="ctr" anchorCtr="1">
                    <a:spAutoFit/>
                  </a:bodyPr>
                  <a:lstStyle/>
                  <a:p>
                    <a:pPr>
                      <a:defRPr lang="en-US" sz="900" b="1" i="0" u="none" strike="noStrike" kern="1200" baseline="0">
                        <a:solidFill>
                          <a:schemeClr val="bg1"/>
                        </a:solidFill>
                        <a:latin typeface="+mj-lt"/>
                        <a:ea typeface="Segoe UI Black" panose="020B0A02040204020203" pitchFamily="34" charset="0"/>
                        <a:cs typeface="+mn-cs"/>
                      </a:defRPr>
                    </a:pPr>
                    <a:fld id="{BE64103F-5719-4971-A290-AA883D784F83}" type="VALUE">
                      <a:rPr lang="en-US">
                        <a:latin typeface="Lato" panose="020F0502020204030203" pitchFamily="34" charset="0"/>
                      </a:rPr>
                      <a:pPr>
                        <a:defRPr sz="900" b="1">
                          <a:solidFill>
                            <a:schemeClr val="bg1"/>
                          </a:solidFill>
                          <a:latin typeface="+mj-lt"/>
                        </a:defRPr>
                      </a:pPr>
                      <a:t>[VALEUR]</a:t>
                    </a:fld>
                    <a:endParaRPr lang="fr-FR"/>
                  </a:p>
                </c:rich>
              </c:tx>
              <c:spPr>
                <a:noFill/>
                <a:ln>
                  <a:noFill/>
                </a:ln>
                <a:effectLst/>
              </c:spPr>
              <c:txPr>
                <a:bodyPr rot="0" spcFirstLastPara="1" vertOverflow="ellipsis" vert="horz" wrap="square" lIns="38100" tIns="19050" rIns="38100" bIns="19050" anchor="ctr" anchorCtr="1">
                  <a:spAutoFit/>
                </a:bodyPr>
                <a:lstStyle/>
                <a:p>
                  <a:pPr>
                    <a:defRPr lang="en-US" sz="900" b="1" i="0" u="none" strike="noStrike" kern="1200" baseline="0">
                      <a:solidFill>
                        <a:schemeClr val="bg1"/>
                      </a:solidFill>
                      <a:latin typeface="+mj-lt"/>
                      <a:ea typeface="Segoe UI Black" panose="020B0A02040204020203" pitchFamily="34" charset="0"/>
                      <a:cs typeface="+mn-cs"/>
                    </a:defRPr>
                  </a:pPr>
                  <a:endParaRPr lang="fr-FR"/>
                </a:p>
              </c:txPr>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CAFF-4335-BA73-F3167BE6AB17}"/>
                </c:ext>
              </c:extLst>
            </c:dLbl>
            <c:dLbl>
              <c:idx val="5"/>
              <c:tx>
                <c:rich>
                  <a:bodyPr rot="0" spcFirstLastPara="1" vertOverflow="ellipsis" vert="horz" wrap="square" lIns="38100" tIns="19050" rIns="38100" bIns="19050" anchor="ctr" anchorCtr="1">
                    <a:spAutoFit/>
                  </a:bodyPr>
                  <a:lstStyle/>
                  <a:p>
                    <a:pPr>
                      <a:defRPr lang="en-US" sz="900" b="1" i="0" u="none" strike="noStrike" kern="1200" baseline="0">
                        <a:solidFill>
                          <a:schemeClr val="bg1"/>
                        </a:solidFill>
                        <a:latin typeface="+mj-lt"/>
                        <a:ea typeface="Segoe UI Black" panose="020B0A02040204020203" pitchFamily="34" charset="0"/>
                        <a:cs typeface="+mn-cs"/>
                      </a:defRPr>
                    </a:pPr>
                    <a:fld id="{EEE0F408-BB58-44D3-A3A4-0AC5D2A47DBE}" type="VALUE">
                      <a:rPr lang="en-US">
                        <a:latin typeface="Lato" panose="020F0502020204030203" pitchFamily="34" charset="0"/>
                      </a:rPr>
                      <a:pPr>
                        <a:defRPr sz="900" b="1">
                          <a:solidFill>
                            <a:schemeClr val="bg1"/>
                          </a:solidFill>
                          <a:latin typeface="+mj-lt"/>
                        </a:defRPr>
                      </a:pPr>
                      <a:t>[VALEUR]</a:t>
                    </a:fld>
                    <a:endParaRPr lang="fr-FR"/>
                  </a:p>
                </c:rich>
              </c:tx>
              <c:spPr>
                <a:noFill/>
                <a:ln>
                  <a:noFill/>
                </a:ln>
                <a:effectLst/>
              </c:spPr>
              <c:txPr>
                <a:bodyPr rot="0" spcFirstLastPara="1" vertOverflow="ellipsis" vert="horz" wrap="square" lIns="38100" tIns="19050" rIns="38100" bIns="19050" anchor="ctr" anchorCtr="1">
                  <a:spAutoFit/>
                </a:bodyPr>
                <a:lstStyle/>
                <a:p>
                  <a:pPr>
                    <a:defRPr lang="en-US" sz="900" b="1" i="0" u="none" strike="noStrike" kern="1200" baseline="0">
                      <a:solidFill>
                        <a:schemeClr val="bg1"/>
                      </a:solidFill>
                      <a:latin typeface="+mj-lt"/>
                      <a:ea typeface="Segoe UI Black" panose="020B0A02040204020203" pitchFamily="34" charset="0"/>
                      <a:cs typeface="+mn-cs"/>
                    </a:defRPr>
                  </a:pPr>
                  <a:endParaRPr lang="fr-FR"/>
                </a:p>
              </c:txPr>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CAFF-4335-BA73-F3167BE6AB17}"/>
                </c:ext>
              </c:extLst>
            </c:dLbl>
            <c:dLbl>
              <c:idx val="6"/>
              <c:tx>
                <c:rich>
                  <a:bodyPr rot="0" spcFirstLastPara="1" vertOverflow="ellipsis" vert="horz" wrap="square" lIns="38100" tIns="19050" rIns="38100" bIns="19050" anchor="ctr" anchorCtr="1">
                    <a:spAutoFit/>
                  </a:bodyPr>
                  <a:lstStyle/>
                  <a:p>
                    <a:pPr>
                      <a:defRPr lang="en-US" sz="900" b="1" i="0" u="none" strike="noStrike" kern="1200" baseline="0">
                        <a:solidFill>
                          <a:schemeClr val="bg1"/>
                        </a:solidFill>
                        <a:latin typeface="+mj-lt"/>
                        <a:ea typeface="Segoe UI Black" panose="020B0A02040204020203" pitchFamily="34" charset="0"/>
                        <a:cs typeface="+mn-cs"/>
                      </a:defRPr>
                    </a:pPr>
                    <a:fld id="{FCC05048-C945-4B07-9855-737B04051451}" type="VALUE">
                      <a:rPr lang="en-US">
                        <a:latin typeface="Lato" panose="020F0502020204030203" pitchFamily="34" charset="0"/>
                      </a:rPr>
                      <a:pPr>
                        <a:defRPr sz="900" b="1">
                          <a:solidFill>
                            <a:schemeClr val="bg1"/>
                          </a:solidFill>
                          <a:latin typeface="+mj-lt"/>
                        </a:defRPr>
                      </a:pPr>
                      <a:t>[VALEUR]</a:t>
                    </a:fld>
                    <a:endParaRPr lang="fr-FR"/>
                  </a:p>
                </c:rich>
              </c:tx>
              <c:spPr>
                <a:noFill/>
                <a:ln>
                  <a:noFill/>
                </a:ln>
                <a:effectLst/>
              </c:spPr>
              <c:txPr>
                <a:bodyPr rot="0" spcFirstLastPara="1" vertOverflow="ellipsis" vert="horz" wrap="square" lIns="38100" tIns="19050" rIns="38100" bIns="19050" anchor="ctr" anchorCtr="1">
                  <a:spAutoFit/>
                </a:bodyPr>
                <a:lstStyle/>
                <a:p>
                  <a:pPr>
                    <a:defRPr lang="en-US" sz="900" b="1" i="0" u="none" strike="noStrike" kern="1200" baseline="0">
                      <a:solidFill>
                        <a:schemeClr val="bg1"/>
                      </a:solidFill>
                      <a:latin typeface="+mj-lt"/>
                      <a:ea typeface="Segoe UI Black" panose="020B0A02040204020203" pitchFamily="34" charset="0"/>
                      <a:cs typeface="+mn-cs"/>
                    </a:defRPr>
                  </a:pPr>
                  <a:endParaRPr lang="fr-FR"/>
                </a:p>
              </c:txPr>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CAFF-4335-BA73-F3167BE6AB17}"/>
                </c:ext>
              </c:extLst>
            </c:dLbl>
            <c:dLbl>
              <c:idx val="7"/>
              <c:tx>
                <c:rich>
                  <a:bodyPr rot="0" spcFirstLastPara="1" vertOverflow="ellipsis" vert="horz" wrap="square" lIns="38100" tIns="19050" rIns="38100" bIns="19050" anchor="ctr" anchorCtr="1">
                    <a:spAutoFit/>
                  </a:bodyPr>
                  <a:lstStyle/>
                  <a:p>
                    <a:pPr>
                      <a:defRPr lang="en-US" sz="900" b="1" i="0" u="none" strike="noStrike" kern="1200" baseline="0">
                        <a:solidFill>
                          <a:schemeClr val="tx1"/>
                        </a:solidFill>
                        <a:latin typeface="+mj-lt"/>
                        <a:ea typeface="Segoe UI Black" panose="020B0A02040204020203" pitchFamily="34" charset="0"/>
                        <a:cs typeface="+mn-cs"/>
                      </a:defRPr>
                    </a:pPr>
                    <a:fld id="{FF6823E0-910A-4F89-B473-0115635B214F}" type="VALUE">
                      <a:rPr lang="en-US">
                        <a:solidFill>
                          <a:schemeClr val="tx1"/>
                        </a:solidFill>
                        <a:latin typeface="Lato" panose="020F0502020204030203" pitchFamily="34" charset="0"/>
                      </a:rPr>
                      <a:pPr>
                        <a:defRPr sz="900" b="1">
                          <a:solidFill>
                            <a:schemeClr val="tx1"/>
                          </a:solidFill>
                          <a:latin typeface="+mj-lt"/>
                        </a:defRPr>
                      </a:pPr>
                      <a:t>[VALEUR]</a:t>
                    </a:fld>
                    <a:endParaRPr lang="fr-FR"/>
                  </a:p>
                </c:rich>
              </c:tx>
              <c:spPr>
                <a:noFill/>
                <a:ln>
                  <a:noFill/>
                </a:ln>
                <a:effectLst/>
              </c:spPr>
              <c:txPr>
                <a:bodyPr rot="0" spcFirstLastPara="1" vertOverflow="ellipsis" vert="horz" wrap="square" lIns="38100" tIns="19050" rIns="38100" bIns="19050" anchor="ctr" anchorCtr="1">
                  <a:spAutoFit/>
                </a:bodyPr>
                <a:lstStyle/>
                <a:p>
                  <a:pPr>
                    <a:defRPr lang="en-US" sz="900" b="1" i="0" u="none" strike="noStrike" kern="1200" baseline="0">
                      <a:solidFill>
                        <a:schemeClr val="tx1"/>
                      </a:solidFill>
                      <a:latin typeface="+mj-lt"/>
                      <a:ea typeface="Segoe UI Black" panose="020B0A02040204020203" pitchFamily="34" charset="0"/>
                      <a:cs typeface="+mn-cs"/>
                    </a:defRPr>
                  </a:pPr>
                  <a:endParaRPr lang="fr-FR"/>
                </a:p>
              </c:txPr>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CAFF-4335-BA73-F3167BE6AB17}"/>
                </c:ext>
              </c:extLst>
            </c:dLbl>
            <c:dLbl>
              <c:idx val="8"/>
              <c:tx>
                <c:rich>
                  <a:bodyPr rot="0" spcFirstLastPara="1" vertOverflow="ellipsis" vert="horz" wrap="square" lIns="38100" tIns="19050" rIns="38100" bIns="19050" anchor="ctr" anchorCtr="1">
                    <a:spAutoFit/>
                  </a:bodyPr>
                  <a:lstStyle/>
                  <a:p>
                    <a:pPr>
                      <a:defRPr lang="en-US" sz="900" b="1" i="0" u="none" strike="noStrike" kern="1200" baseline="0">
                        <a:solidFill>
                          <a:schemeClr val="tx1"/>
                        </a:solidFill>
                        <a:latin typeface="+mj-lt"/>
                        <a:ea typeface="Segoe UI Black" panose="020B0A02040204020203" pitchFamily="34" charset="0"/>
                        <a:cs typeface="+mn-cs"/>
                      </a:defRPr>
                    </a:pPr>
                    <a:fld id="{D8AB39A8-7F63-4F37-A661-7E22D603DB9A}" type="VALUE">
                      <a:rPr lang="en-US">
                        <a:solidFill>
                          <a:schemeClr val="tx1"/>
                        </a:solidFill>
                        <a:latin typeface="Lato" panose="020F0502020204030203" pitchFamily="34" charset="0"/>
                      </a:rPr>
                      <a:pPr>
                        <a:defRPr sz="900" b="1">
                          <a:solidFill>
                            <a:schemeClr val="tx1"/>
                          </a:solidFill>
                          <a:latin typeface="+mj-lt"/>
                        </a:defRPr>
                      </a:pPr>
                      <a:t>[VALEUR]</a:t>
                    </a:fld>
                    <a:endParaRPr lang="fr-FR"/>
                  </a:p>
                </c:rich>
              </c:tx>
              <c:spPr>
                <a:noFill/>
                <a:ln>
                  <a:noFill/>
                </a:ln>
                <a:effectLst/>
              </c:spPr>
              <c:txPr>
                <a:bodyPr rot="0" spcFirstLastPara="1" vertOverflow="ellipsis" vert="horz" wrap="square" lIns="38100" tIns="19050" rIns="38100" bIns="19050" anchor="ctr" anchorCtr="1">
                  <a:spAutoFit/>
                </a:bodyPr>
                <a:lstStyle/>
                <a:p>
                  <a:pPr>
                    <a:defRPr lang="en-US" sz="900" b="1" i="0" u="none" strike="noStrike" kern="1200" baseline="0">
                      <a:solidFill>
                        <a:schemeClr val="tx1"/>
                      </a:solidFill>
                      <a:latin typeface="+mj-lt"/>
                      <a:ea typeface="Segoe UI Black" panose="020B0A02040204020203" pitchFamily="34" charset="0"/>
                      <a:cs typeface="+mn-cs"/>
                    </a:defRPr>
                  </a:pPr>
                  <a:endParaRPr lang="fr-FR"/>
                </a:p>
              </c:txPr>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CAFF-4335-BA73-F3167BE6AB17}"/>
                </c:ext>
              </c:extLst>
            </c:dLbl>
            <c:dLbl>
              <c:idx val="9"/>
              <c:tx>
                <c:rich>
                  <a:bodyPr rot="0" spcFirstLastPara="1" vertOverflow="ellipsis" vert="horz" wrap="square" lIns="38100" tIns="19050" rIns="38100" bIns="19050" anchor="ctr" anchorCtr="1">
                    <a:spAutoFit/>
                  </a:bodyPr>
                  <a:lstStyle/>
                  <a:p>
                    <a:pPr>
                      <a:defRPr lang="en-US" sz="900" b="1" i="0" u="none" strike="noStrike" kern="1200" baseline="0">
                        <a:solidFill>
                          <a:schemeClr val="bg1"/>
                        </a:solidFill>
                        <a:latin typeface="+mj-lt"/>
                        <a:ea typeface="Segoe UI Black" panose="020B0A02040204020203" pitchFamily="34" charset="0"/>
                        <a:cs typeface="+mn-cs"/>
                      </a:defRPr>
                    </a:pPr>
                    <a:fld id="{54506F96-1721-4456-9A55-580E18E6AD11}" type="VALUE">
                      <a:rPr lang="en-US">
                        <a:latin typeface="Lato" panose="020F0502020204030203" pitchFamily="34" charset="0"/>
                      </a:rPr>
                      <a:pPr>
                        <a:defRPr sz="900" b="1">
                          <a:solidFill>
                            <a:schemeClr val="bg1"/>
                          </a:solidFill>
                          <a:latin typeface="+mj-lt"/>
                        </a:defRPr>
                      </a:pPr>
                      <a:t>[VALEUR]</a:t>
                    </a:fld>
                    <a:endParaRPr lang="fr-FR"/>
                  </a:p>
                </c:rich>
              </c:tx>
              <c:spPr>
                <a:noFill/>
                <a:ln>
                  <a:noFill/>
                </a:ln>
                <a:effectLst/>
              </c:spPr>
              <c:txPr>
                <a:bodyPr rot="0" spcFirstLastPara="1" vertOverflow="ellipsis" vert="horz" wrap="square" lIns="38100" tIns="19050" rIns="38100" bIns="19050" anchor="ctr" anchorCtr="1">
                  <a:spAutoFit/>
                </a:bodyPr>
                <a:lstStyle/>
                <a:p>
                  <a:pPr>
                    <a:defRPr lang="en-US" sz="900" b="1" i="0" u="none" strike="noStrike" kern="1200" baseline="0">
                      <a:solidFill>
                        <a:schemeClr val="bg1"/>
                      </a:solidFill>
                      <a:latin typeface="+mj-lt"/>
                      <a:ea typeface="Segoe UI Black" panose="020B0A02040204020203" pitchFamily="34" charset="0"/>
                      <a:cs typeface="+mn-cs"/>
                    </a:defRPr>
                  </a:pPr>
                  <a:endParaRPr lang="fr-FR"/>
                </a:p>
              </c:txPr>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CAFF-4335-BA73-F3167BE6AB17}"/>
                </c:ext>
              </c:extLst>
            </c:dLbl>
            <c:dLbl>
              <c:idx val="10"/>
              <c:tx>
                <c:rich>
                  <a:bodyPr rot="0" spcFirstLastPara="1" vertOverflow="ellipsis" vert="horz" wrap="square" lIns="38100" tIns="19050" rIns="38100" bIns="19050" anchor="ctr" anchorCtr="1">
                    <a:spAutoFit/>
                  </a:bodyPr>
                  <a:lstStyle/>
                  <a:p>
                    <a:pPr>
                      <a:defRPr lang="en-US" sz="900" b="1" i="0" u="none" strike="noStrike" kern="1200" baseline="0">
                        <a:solidFill>
                          <a:schemeClr val="bg1"/>
                        </a:solidFill>
                        <a:latin typeface="+mj-lt"/>
                        <a:ea typeface="Segoe UI Black" panose="020B0A02040204020203" pitchFamily="34" charset="0"/>
                        <a:cs typeface="+mn-cs"/>
                      </a:defRPr>
                    </a:pPr>
                    <a:fld id="{D5BCE69C-C999-4800-9423-80C9533DE729}" type="VALUE">
                      <a:rPr lang="en-US">
                        <a:latin typeface="Lato" panose="020F0502020204030203" pitchFamily="34" charset="0"/>
                      </a:rPr>
                      <a:pPr>
                        <a:defRPr sz="900" b="1">
                          <a:solidFill>
                            <a:schemeClr val="bg1"/>
                          </a:solidFill>
                          <a:latin typeface="+mj-lt"/>
                        </a:defRPr>
                      </a:pPr>
                      <a:t>[VALEUR]</a:t>
                    </a:fld>
                    <a:endParaRPr lang="fr-FR"/>
                  </a:p>
                </c:rich>
              </c:tx>
              <c:spPr>
                <a:noFill/>
                <a:ln>
                  <a:noFill/>
                </a:ln>
                <a:effectLst/>
              </c:spPr>
              <c:txPr>
                <a:bodyPr rot="0" spcFirstLastPara="1" vertOverflow="ellipsis" vert="horz" wrap="square" lIns="38100" tIns="19050" rIns="38100" bIns="19050" anchor="ctr" anchorCtr="1">
                  <a:spAutoFit/>
                </a:bodyPr>
                <a:lstStyle/>
                <a:p>
                  <a:pPr>
                    <a:defRPr lang="en-US" sz="900" b="1" i="0" u="none" strike="noStrike" kern="1200" baseline="0">
                      <a:solidFill>
                        <a:schemeClr val="bg1"/>
                      </a:solidFill>
                      <a:latin typeface="+mj-lt"/>
                      <a:ea typeface="Segoe UI Black" panose="020B0A02040204020203" pitchFamily="34" charset="0"/>
                      <a:cs typeface="+mn-cs"/>
                    </a:defRPr>
                  </a:pPr>
                  <a:endParaRPr lang="fr-FR"/>
                </a:p>
              </c:txPr>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CAFF-4335-BA73-F3167BE6AB17}"/>
                </c:ext>
              </c:extLst>
            </c:dLbl>
            <c:spPr>
              <a:noFill/>
              <a:ln>
                <a:noFill/>
              </a:ln>
              <a:effectLst/>
            </c:spPr>
            <c:txPr>
              <a:bodyPr rot="0" spcFirstLastPara="1" vertOverflow="ellipsis" vert="horz" wrap="square" lIns="38100" tIns="19050" rIns="38100" bIns="19050" anchor="ctr" anchorCtr="1">
                <a:spAutoFit/>
              </a:bodyPr>
              <a:lstStyle/>
              <a:p>
                <a:pPr>
                  <a:defRPr lang="en-US" sz="900" b="1" i="0" u="none" strike="noStrike" kern="1200" baseline="0">
                    <a:solidFill>
                      <a:prstClr val="black">
                        <a:lumMod val="85000"/>
                        <a:lumOff val="15000"/>
                      </a:prstClr>
                    </a:solidFill>
                    <a:latin typeface="+mj-lt"/>
                    <a:ea typeface="Segoe UI Black" panose="020B0A02040204020203" pitchFamily="34" charset="0"/>
                    <a:cs typeface="+mn-cs"/>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Feuil1!$A$2:$A$12</c:f>
              <c:strCache>
                <c:ptCount val="11"/>
                <c:pt idx="0">
                  <c:v>0</c:v>
                </c:pt>
                <c:pt idx="1">
                  <c:v>1</c:v>
                </c:pt>
                <c:pt idx="2">
                  <c:v>2</c:v>
                </c:pt>
                <c:pt idx="3">
                  <c:v>3</c:v>
                </c:pt>
                <c:pt idx="4">
                  <c:v>4</c:v>
                </c:pt>
                <c:pt idx="5">
                  <c:v>5</c:v>
                </c:pt>
                <c:pt idx="6">
                  <c:v>6</c:v>
                </c:pt>
                <c:pt idx="7">
                  <c:v>7</c:v>
                </c:pt>
                <c:pt idx="8">
                  <c:v>8</c:v>
                </c:pt>
                <c:pt idx="9">
                  <c:v>9</c:v>
                </c:pt>
                <c:pt idx="10">
                  <c:v>10</c:v>
                </c:pt>
              </c:strCache>
            </c:strRef>
          </c:cat>
          <c:val>
            <c:numRef>
              <c:f>Feuil1!$B$2:$B$12</c:f>
              <c:numCache>
                <c:formatCode>###0%</c:formatCode>
                <c:ptCount val="11"/>
                <c:pt idx="0">
                  <c:v>5.2864953484664599E-2</c:v>
                </c:pt>
                <c:pt idx="1">
                  <c:v>3.5960742216945299E-2</c:v>
                </c:pt>
                <c:pt idx="2">
                  <c:v>4.5378659955805416E-2</c:v>
                </c:pt>
                <c:pt idx="3">
                  <c:v>5.916999869153864E-2</c:v>
                </c:pt>
                <c:pt idx="4">
                  <c:v>6.0082651647951735E-2</c:v>
                </c:pt>
                <c:pt idx="5">
                  <c:v>0.19039721248100863</c:v>
                </c:pt>
                <c:pt idx="6">
                  <c:v>0.12090000657910518</c:v>
                </c:pt>
                <c:pt idx="7">
                  <c:v>0.13397895364417159</c:v>
                </c:pt>
                <c:pt idx="8">
                  <c:v>0.12947755362870353</c:v>
                </c:pt>
                <c:pt idx="9">
                  <c:v>8.3378155633931306E-2</c:v>
                </c:pt>
                <c:pt idx="10">
                  <c:v>8.841111203617151E-2</c:v>
                </c:pt>
              </c:numCache>
            </c:numRef>
          </c:val>
          <c:extLst>
            <c:ext xmlns:c16="http://schemas.microsoft.com/office/drawing/2014/chart" uri="{C3380CC4-5D6E-409C-BE32-E72D297353CC}">
              <c16:uniqueId val="{00000016-CAFF-4335-BA73-F3167BE6AB17}"/>
            </c:ext>
          </c:extLst>
        </c:ser>
        <c:dLbls>
          <c:showLegendKey val="0"/>
          <c:showVal val="0"/>
          <c:showCatName val="0"/>
          <c:showSerName val="0"/>
          <c:showPercent val="0"/>
          <c:showBubbleSize val="0"/>
        </c:dLbls>
        <c:gapWidth val="50"/>
        <c:axId val="547175032"/>
        <c:axId val="519732560"/>
      </c:barChart>
      <c:catAx>
        <c:axId val="5471750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prstClr val="black">
                    <a:lumMod val="85000"/>
                    <a:lumOff val="15000"/>
                  </a:prstClr>
                </a:solidFill>
                <a:latin typeface="+mj-lt"/>
                <a:ea typeface="Segoe UI Black" panose="020B0A02040204020203" pitchFamily="34" charset="0"/>
                <a:cs typeface="+mn-cs"/>
              </a:defRPr>
            </a:pPr>
            <a:endParaRPr lang="fr-FR"/>
          </a:p>
        </c:txPr>
        <c:crossAx val="519732560"/>
        <c:crosses val="autoZero"/>
        <c:auto val="1"/>
        <c:lblAlgn val="ctr"/>
        <c:lblOffset val="100"/>
        <c:noMultiLvlLbl val="0"/>
      </c:catAx>
      <c:valAx>
        <c:axId val="519732560"/>
        <c:scaling>
          <c:orientation val="minMax"/>
        </c:scaling>
        <c:delete val="1"/>
        <c:axPos val="l"/>
        <c:numFmt formatCode="###0%" sourceLinked="1"/>
        <c:majorTickMark val="out"/>
        <c:minorTickMark val="none"/>
        <c:tickLblPos val="nextTo"/>
        <c:crossAx val="547175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rtl="0">
        <a:defRPr lang="en-US" sz="1000" b="0" i="0" u="none" strike="noStrike" kern="1200" baseline="0">
          <a:solidFill>
            <a:prstClr val="black">
              <a:lumMod val="85000"/>
              <a:lumOff val="15000"/>
            </a:prstClr>
          </a:solidFill>
          <a:latin typeface="Segoe UI Black" panose="020B0A02040204020203" pitchFamily="34" charset="0"/>
          <a:ea typeface="Segoe UI Black" panose="020B0A02040204020203" pitchFamily="34" charset="0"/>
          <a:cs typeface="+mn-cs"/>
        </a:defRPr>
      </a:pPr>
      <a:endParaRPr lang="fr-FR"/>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16773181106799609"/>
          <c:y val="0.21404193900742025"/>
          <c:w val="0.51960374930829267"/>
          <c:h val="0.66058090808744585"/>
        </c:manualLayout>
      </c:layout>
      <c:doughnutChart>
        <c:varyColors val="1"/>
        <c:ser>
          <c:idx val="0"/>
          <c:order val="0"/>
          <c:tx>
            <c:strRef>
              <c:f>Feuil1!$B$1</c:f>
              <c:strCache>
                <c:ptCount val="1"/>
                <c:pt idx="0">
                  <c:v>%</c:v>
                </c:pt>
              </c:strCache>
            </c:strRef>
          </c:tx>
          <c:dPt>
            <c:idx val="0"/>
            <c:bubble3D val="0"/>
            <c:spPr>
              <a:solidFill>
                <a:schemeClr val="accent4"/>
              </a:solidFill>
              <a:ln w="19050">
                <a:solidFill>
                  <a:schemeClr val="lt1"/>
                </a:solidFill>
              </a:ln>
              <a:effectLst/>
            </c:spPr>
            <c:extLst>
              <c:ext xmlns:c16="http://schemas.microsoft.com/office/drawing/2014/chart" uri="{C3380CC4-5D6E-409C-BE32-E72D297353CC}">
                <c16:uniqueId val="{00000001-287A-4B87-833D-CB019DA9F14D}"/>
              </c:ext>
            </c:extLst>
          </c:dPt>
          <c:dPt>
            <c:idx val="1"/>
            <c:bubble3D val="0"/>
            <c:spPr>
              <a:solidFill>
                <a:schemeClr val="accent4">
                  <a:lumMod val="40000"/>
                  <a:lumOff val="60000"/>
                </a:schemeClr>
              </a:solidFill>
              <a:ln w="19050">
                <a:solidFill>
                  <a:schemeClr val="lt1"/>
                </a:solidFill>
              </a:ln>
              <a:effectLst/>
            </c:spPr>
            <c:extLst>
              <c:ext xmlns:c16="http://schemas.microsoft.com/office/drawing/2014/chart" uri="{C3380CC4-5D6E-409C-BE32-E72D297353CC}">
                <c16:uniqueId val="{00000003-287A-4B87-833D-CB019DA9F14D}"/>
              </c:ext>
            </c:extLst>
          </c:dPt>
          <c:dPt>
            <c:idx val="2"/>
            <c:bubble3D val="0"/>
            <c:spPr>
              <a:solidFill>
                <a:schemeClr val="bg2"/>
              </a:solidFill>
              <a:ln w="19050">
                <a:solidFill>
                  <a:schemeClr val="lt1"/>
                </a:solidFill>
              </a:ln>
              <a:effectLst/>
            </c:spPr>
            <c:extLst>
              <c:ext xmlns:c16="http://schemas.microsoft.com/office/drawing/2014/chart" uri="{C3380CC4-5D6E-409C-BE32-E72D297353CC}">
                <c16:uniqueId val="{00000005-287A-4B87-833D-CB019DA9F14D}"/>
              </c:ext>
            </c:extLst>
          </c:dPt>
          <c:dPt>
            <c:idx val="3"/>
            <c:bubble3D val="0"/>
            <c:spPr>
              <a:solidFill>
                <a:schemeClr val="tx2"/>
              </a:solidFill>
              <a:ln w="19050">
                <a:solidFill>
                  <a:schemeClr val="lt1"/>
                </a:solidFill>
              </a:ln>
              <a:effectLst/>
            </c:spPr>
            <c:extLst>
              <c:ext xmlns:c16="http://schemas.microsoft.com/office/drawing/2014/chart" uri="{C3380CC4-5D6E-409C-BE32-E72D297353CC}">
                <c16:uniqueId val="{00000007-287A-4B87-833D-CB019DA9F14D}"/>
              </c:ext>
            </c:extLst>
          </c:dPt>
          <c:dLbls>
            <c:dLbl>
              <c:idx val="0"/>
              <c:layout>
                <c:manualLayout>
                  <c:x val="0.12979442288694024"/>
                  <c:y val="-0.13875604539430578"/>
                </c:manualLayout>
              </c:layout>
              <c:tx>
                <c:rich>
                  <a:bodyPr rot="0" spcFirstLastPara="1" vertOverflow="overflow" horzOverflow="overflow" vert="horz" wrap="square" lIns="38100" tIns="19050" rIns="38100" bIns="19050" anchor="ctr" anchorCtr="0">
                    <a:spAutoFit/>
                  </a:bodyPr>
                  <a:lstStyle/>
                  <a:p>
                    <a:pPr algn="ctr">
                      <a:defRPr lang="en-US" sz="1000" b="1" i="0" u="none" strike="noStrike" kern="1200" baseline="0">
                        <a:solidFill>
                          <a:schemeClr val="accent4"/>
                        </a:solidFill>
                        <a:latin typeface="+mn-lt"/>
                        <a:ea typeface="+mn-ea"/>
                        <a:cs typeface="+mn-cs"/>
                      </a:defRPr>
                    </a:pPr>
                    <a:fld id="{B29CA144-DBAE-410C-B07C-BC0794F85A42}" type="CATEGORYNAME">
                      <a:rPr lang="en-US" sz="1000" b="0">
                        <a:solidFill>
                          <a:schemeClr val="tx1"/>
                        </a:solidFill>
                        <a:latin typeface="Lato" panose="020F0502020204030203" pitchFamily="34" charset="0"/>
                      </a:rPr>
                      <a:pPr algn="ctr">
                        <a:defRPr b="1">
                          <a:solidFill>
                            <a:schemeClr val="accent4"/>
                          </a:solidFill>
                          <a:latin typeface="+mn-lt"/>
                          <a:ea typeface="+mn-ea"/>
                        </a:defRPr>
                      </a:pPr>
                      <a:t>[NOM DE CATÉGORIE]</a:t>
                    </a:fld>
                    <a:r>
                      <a:rPr lang="en-US" sz="1000" baseline="0">
                        <a:latin typeface="Lato" panose="020F0502020204030203" pitchFamily="34" charset="0"/>
                      </a:rPr>
                      <a:t>
</a:t>
                    </a:r>
                    <a:fld id="{6B8B50CA-0122-4773-8A73-84782C7D2CC5}" type="VALUE">
                      <a:rPr lang="en-US" sz="1000" baseline="0">
                        <a:latin typeface="Lato" panose="020F0502020204030203" pitchFamily="34" charset="0"/>
                      </a:rPr>
                      <a:pPr algn="ctr">
                        <a:defRPr b="1">
                          <a:solidFill>
                            <a:schemeClr val="accent4"/>
                          </a:solidFill>
                          <a:latin typeface="+mn-lt"/>
                          <a:ea typeface="+mn-ea"/>
                        </a:defRPr>
                      </a:pPr>
                      <a:t>[VALEUR]</a:t>
                    </a:fld>
                    <a:endParaRPr lang="en-US" sz="1000" baseline="0">
                      <a:latin typeface="Lato" panose="020F0502020204030203" pitchFamily="34" charset="0"/>
                    </a:endParaRPr>
                  </a:p>
                </c:rich>
              </c:tx>
              <c:spPr>
                <a:noFill/>
                <a:ln>
                  <a:noFill/>
                </a:ln>
                <a:effectLst/>
              </c:spPr>
              <c:txPr>
                <a:bodyPr rot="0" spcFirstLastPara="1" vertOverflow="overflow" horzOverflow="overflow" vert="horz" wrap="square" lIns="38100" tIns="19050" rIns="38100" bIns="19050" anchor="ctr" anchorCtr="0">
                  <a:spAutoFit/>
                </a:bodyPr>
                <a:lstStyle/>
                <a:p>
                  <a:pPr algn="ctr">
                    <a:defRPr lang="en-US" sz="1000" b="1" i="0" u="none" strike="noStrike" kern="1200" baseline="0">
                      <a:solidFill>
                        <a:schemeClr val="accent4"/>
                      </a:solidFill>
                      <a:latin typeface="+mn-lt"/>
                      <a:ea typeface="+mn-ea"/>
                      <a:cs typeface="+mn-cs"/>
                    </a:defRPr>
                  </a:pPr>
                  <a:endParaRPr lang="fr-FR"/>
                </a:p>
              </c:txP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22597675014682866"/>
                      <c:h val="0.36507640213090287"/>
                    </c:manualLayout>
                  </c15:layout>
                  <c15:dlblFieldTable/>
                  <c15:showDataLabelsRange val="0"/>
                </c:ext>
                <c:ext xmlns:c16="http://schemas.microsoft.com/office/drawing/2014/chart" uri="{C3380CC4-5D6E-409C-BE32-E72D297353CC}">
                  <c16:uniqueId val="{00000001-287A-4B87-833D-CB019DA9F14D}"/>
                </c:ext>
              </c:extLst>
            </c:dLbl>
            <c:dLbl>
              <c:idx val="1"/>
              <c:layout>
                <c:manualLayout>
                  <c:x val="0.18323878585420336"/>
                  <c:y val="4.5677357446182544E-2"/>
                </c:manualLayout>
              </c:layout>
              <c:tx>
                <c:rich>
                  <a:bodyPr rot="0" spcFirstLastPara="1" vertOverflow="overflow" horzOverflow="overflow" vert="horz" wrap="square" lIns="38100" tIns="19050" rIns="38100" bIns="19050" anchor="ctr" anchorCtr="0">
                    <a:spAutoFit/>
                  </a:bodyPr>
                  <a:lstStyle/>
                  <a:p>
                    <a:pPr algn="ctr">
                      <a:defRPr lang="en-US" sz="1000" b="1" i="0" u="none" strike="noStrike" kern="1200" baseline="0">
                        <a:solidFill>
                          <a:srgbClr val="C08C65"/>
                        </a:solidFill>
                        <a:latin typeface="+mn-lt"/>
                        <a:ea typeface="+mn-ea"/>
                        <a:cs typeface="+mn-cs"/>
                      </a:defRPr>
                    </a:pPr>
                    <a:fld id="{8D8FC9A8-C856-4307-903E-A2E56BE7D054}" type="CATEGORYNAME">
                      <a:rPr lang="en-US" sz="1000" b="0">
                        <a:solidFill>
                          <a:schemeClr val="tx1"/>
                        </a:solidFill>
                        <a:latin typeface="Lato" panose="020F0502020204030203" pitchFamily="34" charset="0"/>
                      </a:rPr>
                      <a:pPr algn="ctr">
                        <a:defRPr b="1">
                          <a:solidFill>
                            <a:srgbClr val="C08C65"/>
                          </a:solidFill>
                          <a:latin typeface="+mn-lt"/>
                          <a:ea typeface="+mn-ea"/>
                        </a:defRPr>
                      </a:pPr>
                      <a:t>[NOM DE CATÉGORIE]</a:t>
                    </a:fld>
                    <a:r>
                      <a:rPr lang="en-US" sz="1000" baseline="0">
                        <a:latin typeface="Lato" panose="020F0502020204030203" pitchFamily="34" charset="0"/>
                      </a:rPr>
                      <a:t>
</a:t>
                    </a:r>
                    <a:fld id="{F0B652A4-E829-42A1-879E-E5D44CD5ED03}" type="VALUE">
                      <a:rPr lang="en-US" sz="1000" baseline="0">
                        <a:latin typeface="Lato" panose="020F0502020204030203" pitchFamily="34" charset="0"/>
                      </a:rPr>
                      <a:pPr algn="ctr">
                        <a:defRPr b="1">
                          <a:solidFill>
                            <a:srgbClr val="C08C65"/>
                          </a:solidFill>
                          <a:latin typeface="+mn-lt"/>
                          <a:ea typeface="+mn-ea"/>
                        </a:defRPr>
                      </a:pPr>
                      <a:t>[VALEUR]</a:t>
                    </a:fld>
                    <a:endParaRPr lang="en-US" sz="1000" baseline="0">
                      <a:latin typeface="Lato" panose="020F0502020204030203" pitchFamily="34" charset="0"/>
                    </a:endParaRPr>
                  </a:p>
                </c:rich>
              </c:tx>
              <c:spPr>
                <a:noFill/>
                <a:ln>
                  <a:noFill/>
                </a:ln>
                <a:effectLst/>
              </c:spPr>
              <c:txPr>
                <a:bodyPr rot="0" spcFirstLastPara="1" vertOverflow="overflow" horzOverflow="overflow" vert="horz" wrap="square" lIns="38100" tIns="19050" rIns="38100" bIns="19050" anchor="ctr" anchorCtr="0">
                  <a:spAutoFit/>
                </a:bodyPr>
                <a:lstStyle/>
                <a:p>
                  <a:pPr algn="ctr">
                    <a:defRPr lang="en-US" sz="1000" b="1" i="0" u="none" strike="noStrike" kern="1200" baseline="0">
                      <a:solidFill>
                        <a:srgbClr val="C08C65"/>
                      </a:solidFill>
                      <a:latin typeface="+mn-lt"/>
                      <a:ea typeface="+mn-ea"/>
                      <a:cs typeface="+mn-cs"/>
                    </a:defRPr>
                  </a:pPr>
                  <a:endParaRPr lang="fr-FR"/>
                </a:p>
              </c:txP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20352094585954461"/>
                      <c:h val="0.3650764592207299"/>
                    </c:manualLayout>
                  </c15:layout>
                  <c15:dlblFieldTable/>
                  <c15:showDataLabelsRange val="0"/>
                </c:ext>
                <c:ext xmlns:c16="http://schemas.microsoft.com/office/drawing/2014/chart" uri="{C3380CC4-5D6E-409C-BE32-E72D297353CC}">
                  <c16:uniqueId val="{00000003-287A-4B87-833D-CB019DA9F14D}"/>
                </c:ext>
              </c:extLst>
            </c:dLbl>
            <c:dLbl>
              <c:idx val="2"/>
              <c:layout>
                <c:manualLayout>
                  <c:x val="-0.21198212481172551"/>
                  <c:y val="6.8516036169273722E-2"/>
                </c:manualLayout>
              </c:layout>
              <c:tx>
                <c:rich>
                  <a:bodyPr rot="0" spcFirstLastPara="1" vertOverflow="overflow" horzOverflow="overflow" vert="horz" wrap="square" lIns="38100" tIns="19050" rIns="38100" bIns="19050" anchor="ctr" anchorCtr="0">
                    <a:spAutoFit/>
                  </a:bodyPr>
                  <a:lstStyle/>
                  <a:p>
                    <a:pPr algn="ctr">
                      <a:defRPr lang="en-US" sz="1000" b="1" i="0" u="none" strike="noStrike" kern="1200" baseline="0">
                        <a:solidFill>
                          <a:schemeClr val="bg2"/>
                        </a:solidFill>
                        <a:latin typeface="+mn-lt"/>
                        <a:ea typeface="+mn-ea"/>
                        <a:cs typeface="+mn-cs"/>
                      </a:defRPr>
                    </a:pPr>
                    <a:fld id="{0AFFB4AE-9C3B-41F6-ACBF-C8856221FE2C}" type="CATEGORYNAME">
                      <a:rPr lang="en-US" sz="1000" b="0">
                        <a:solidFill>
                          <a:schemeClr val="tx1"/>
                        </a:solidFill>
                        <a:latin typeface="Lato" panose="020F0502020204030203" pitchFamily="34" charset="0"/>
                      </a:rPr>
                      <a:pPr algn="ctr">
                        <a:defRPr b="1">
                          <a:solidFill>
                            <a:schemeClr val="bg2"/>
                          </a:solidFill>
                          <a:latin typeface="+mn-lt"/>
                          <a:ea typeface="+mn-ea"/>
                        </a:defRPr>
                      </a:pPr>
                      <a:t>[NOM DE CATÉGORIE]</a:t>
                    </a:fld>
                    <a:r>
                      <a:rPr lang="en-US" sz="1000" baseline="0">
                        <a:latin typeface="Lato" panose="020F0502020204030203" pitchFamily="34" charset="0"/>
                      </a:rPr>
                      <a:t>
</a:t>
                    </a:r>
                    <a:fld id="{23E10D80-9C1C-4D85-AD54-BB9E06302CF7}" type="VALUE">
                      <a:rPr lang="en-US" sz="1000" baseline="0">
                        <a:latin typeface="Lato" panose="020F0502020204030203" pitchFamily="34" charset="0"/>
                      </a:rPr>
                      <a:pPr algn="ctr">
                        <a:defRPr b="1">
                          <a:solidFill>
                            <a:schemeClr val="bg2"/>
                          </a:solidFill>
                          <a:latin typeface="+mn-lt"/>
                          <a:ea typeface="+mn-ea"/>
                        </a:defRPr>
                      </a:pPr>
                      <a:t>[VALEUR]</a:t>
                    </a:fld>
                    <a:endParaRPr lang="en-US" sz="1000" baseline="0">
                      <a:latin typeface="Lato" panose="020F0502020204030203" pitchFamily="34" charset="0"/>
                    </a:endParaRPr>
                  </a:p>
                </c:rich>
              </c:tx>
              <c:spPr>
                <a:noFill/>
                <a:ln>
                  <a:noFill/>
                </a:ln>
                <a:effectLst/>
              </c:spPr>
              <c:txPr>
                <a:bodyPr rot="0" spcFirstLastPara="1" vertOverflow="overflow" horzOverflow="overflow" vert="horz" wrap="square" lIns="38100" tIns="19050" rIns="38100" bIns="19050" anchor="ctr" anchorCtr="0">
                  <a:spAutoFit/>
                </a:bodyPr>
                <a:lstStyle/>
                <a:p>
                  <a:pPr algn="ctr">
                    <a:defRPr lang="en-US" sz="1000" b="1" i="0" u="none" strike="noStrike" kern="1200" baseline="0">
                      <a:solidFill>
                        <a:schemeClr val="bg2"/>
                      </a:solidFill>
                      <a:latin typeface="+mn-lt"/>
                      <a:ea typeface="+mn-ea"/>
                      <a:cs typeface="+mn-cs"/>
                    </a:defRPr>
                  </a:pPr>
                  <a:endParaRPr lang="fr-FR"/>
                </a:p>
              </c:txP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dlblFieldTable/>
                  <c15:showDataLabelsRange val="0"/>
                </c:ext>
                <c:ext xmlns:c16="http://schemas.microsoft.com/office/drawing/2014/chart" uri="{C3380CC4-5D6E-409C-BE32-E72D297353CC}">
                  <c16:uniqueId val="{00000005-287A-4B87-833D-CB019DA9F14D}"/>
                </c:ext>
              </c:extLst>
            </c:dLbl>
            <c:dLbl>
              <c:idx val="3"/>
              <c:layout>
                <c:manualLayout>
                  <c:x val="-0.16527419900575208"/>
                  <c:y val="-0.16031997168723169"/>
                </c:manualLayout>
              </c:layout>
              <c:tx>
                <c:rich>
                  <a:bodyPr/>
                  <a:lstStyle/>
                  <a:p>
                    <a:fld id="{05D0B7FC-BE89-4698-B716-8C8AA2B635D4}" type="CATEGORYNAME">
                      <a:rPr lang="en-US" b="0">
                        <a:solidFill>
                          <a:schemeClr val="tx1"/>
                        </a:solidFill>
                        <a:latin typeface="Lato" panose="020F0502020204030203" pitchFamily="34" charset="0"/>
                      </a:rPr>
                      <a:pPr/>
                      <a:t>[NOM DE CATÉGORIE]</a:t>
                    </a:fld>
                    <a:r>
                      <a:rPr lang="en-US" baseline="0">
                        <a:latin typeface="Lato" panose="020F0502020204030203" pitchFamily="34" charset="0"/>
                      </a:rPr>
                      <a:t>
</a:t>
                    </a:r>
                    <a:fld id="{42503D54-81C8-48CC-A184-8EC80E7F0D8F}" type="VALUE">
                      <a:rPr lang="en-US" baseline="0">
                        <a:latin typeface="Lato" panose="020F0502020204030203" pitchFamily="34" charset="0"/>
                      </a:rPr>
                      <a:pPr/>
                      <a:t>[VALEUR]</a:t>
                    </a:fld>
                    <a:endParaRPr lang="en-US" baseline="0">
                      <a:latin typeface="Lato" panose="020F0502020204030203" pitchFamily="34" charset="0"/>
                    </a:endParaRPr>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287A-4B87-833D-CB019DA9F14D}"/>
                </c:ext>
              </c:extLst>
            </c:dLbl>
            <c:spPr>
              <a:noFill/>
              <a:ln>
                <a:noFill/>
              </a:ln>
              <a:effectLst/>
            </c:spPr>
            <c:txPr>
              <a:bodyPr rot="0" spcFirstLastPara="1" vertOverflow="overflow" horzOverflow="overflow" vert="horz" wrap="square" lIns="38100" tIns="19050" rIns="38100" bIns="19050" anchor="ctr" anchorCtr="0">
                <a:spAutoFit/>
              </a:bodyPr>
              <a:lstStyle/>
              <a:p>
                <a:pPr algn="ctr">
                  <a:defRPr lang="en-US" sz="1000" b="1" i="0" u="none" strike="noStrike" kern="1200" baseline="0">
                    <a:solidFill>
                      <a:schemeClr val="tx2"/>
                    </a:solidFill>
                    <a:latin typeface="+mn-lt"/>
                    <a:ea typeface="+mn-ea"/>
                    <a:cs typeface="+mn-cs"/>
                  </a:defRPr>
                </a:pPr>
                <a:endParaRPr lang="fr-FR"/>
              </a:p>
            </c:txPr>
            <c:showLegendKey val="0"/>
            <c:showVal val="1"/>
            <c:showCatName val="1"/>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a:noFill/>
                  <a:ln>
                    <a:noFill/>
                  </a:ln>
                </c15:spPr>
              </c:ext>
            </c:extLst>
          </c:dLbls>
          <c:cat>
            <c:strRef>
              <c:f>Feuil1!$A$2:$A$5</c:f>
              <c:strCache>
                <c:ptCount val="4"/>
                <c:pt idx="0">
                  <c:v>Restrictions très importantes</c:v>
                </c:pt>
                <c:pt idx="1">
                  <c:v>Restrictions plutôt importantes</c:v>
                </c:pt>
                <c:pt idx="2">
                  <c:v>Restrictions assez faibles</c:v>
                </c:pt>
                <c:pt idx="3">
                  <c:v>Restrictions très faibles</c:v>
                </c:pt>
              </c:strCache>
            </c:strRef>
          </c:cat>
          <c:val>
            <c:numRef>
              <c:f>Feuil1!$B$2:$B$5</c:f>
              <c:numCache>
                <c:formatCode>###0%</c:formatCode>
                <c:ptCount val="4"/>
                <c:pt idx="0">
                  <c:v>0.14329418163489482</c:v>
                </c:pt>
                <c:pt idx="1">
                  <c:v>0.24756689145768146</c:v>
                </c:pt>
                <c:pt idx="2">
                  <c:v>0.3342581969536611</c:v>
                </c:pt>
                <c:pt idx="3">
                  <c:v>0.27488072995375956</c:v>
                </c:pt>
              </c:numCache>
            </c:numRef>
          </c:val>
          <c:extLst>
            <c:ext xmlns:c16="http://schemas.microsoft.com/office/drawing/2014/chart" uri="{C3380CC4-5D6E-409C-BE32-E72D297353CC}">
              <c16:uniqueId val="{00000008-287A-4B87-833D-CB019DA9F14D}"/>
            </c:ext>
          </c:extLst>
        </c:ser>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rtl="0">
        <a:defRPr lang="en-US" sz="1000" b="0" i="0" u="none" strike="noStrike" kern="1200" baseline="0">
          <a:solidFill>
            <a:prstClr val="black">
              <a:lumMod val="85000"/>
              <a:lumOff val="15000"/>
            </a:prstClr>
          </a:solidFill>
          <a:latin typeface="Segoe UI Black" panose="020B0A02040204020203" pitchFamily="34" charset="0"/>
          <a:ea typeface="Segoe UI Black" panose="020B0A02040204020203" pitchFamily="34" charset="0"/>
          <a:cs typeface="+mn-cs"/>
        </a:defRPr>
      </a:pPr>
      <a:endParaRPr lang="fr-F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18612966990473304"/>
          <c:y val="0.12924063124632446"/>
          <c:w val="0.51960374930829267"/>
          <c:h val="0.66058090808744585"/>
        </c:manualLayout>
      </c:layout>
      <c:doughnutChart>
        <c:varyColors val="1"/>
        <c:ser>
          <c:idx val="0"/>
          <c:order val="0"/>
          <c:tx>
            <c:strRef>
              <c:f>Feuil1!$B$1</c:f>
              <c:strCache>
                <c:ptCount val="1"/>
                <c:pt idx="0">
                  <c:v>%</c:v>
                </c:pt>
              </c:strCache>
            </c:strRef>
          </c:tx>
          <c:dPt>
            <c:idx val="0"/>
            <c:bubble3D val="0"/>
            <c:spPr>
              <a:solidFill>
                <a:schemeClr val="accent4"/>
              </a:solidFill>
              <a:ln w="19050">
                <a:solidFill>
                  <a:schemeClr val="lt1"/>
                </a:solidFill>
              </a:ln>
              <a:effectLst/>
            </c:spPr>
            <c:extLst>
              <c:ext xmlns:c16="http://schemas.microsoft.com/office/drawing/2014/chart" uri="{C3380CC4-5D6E-409C-BE32-E72D297353CC}">
                <c16:uniqueId val="{00000001-F1C7-47C3-B792-601E14627D27}"/>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F1C7-47C3-B792-601E14627D27}"/>
              </c:ext>
            </c:extLst>
          </c:dPt>
          <c:dPt>
            <c:idx val="2"/>
            <c:bubble3D val="0"/>
            <c:spPr>
              <a:solidFill>
                <a:schemeClr val="tx2"/>
              </a:solidFill>
              <a:ln w="19050">
                <a:solidFill>
                  <a:schemeClr val="lt1"/>
                </a:solidFill>
              </a:ln>
              <a:effectLst/>
            </c:spPr>
            <c:extLst>
              <c:ext xmlns:c16="http://schemas.microsoft.com/office/drawing/2014/chart" uri="{C3380CC4-5D6E-409C-BE32-E72D297353CC}">
                <c16:uniqueId val="{00000005-F1C7-47C3-B792-601E14627D27}"/>
              </c:ext>
            </c:extLst>
          </c:dPt>
          <c:dPt>
            <c:idx val="3"/>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7-F1C7-47C3-B792-601E14627D27}"/>
              </c:ext>
            </c:extLst>
          </c:dPt>
          <c:dLbls>
            <c:dLbl>
              <c:idx val="0"/>
              <c:layout>
                <c:manualLayout>
                  <c:x val="-0.16218013902099879"/>
                  <c:y val="-5.0791663626731714E-3"/>
                </c:manualLayout>
              </c:layout>
              <c:tx>
                <c:rich>
                  <a:bodyPr rot="0" spcFirstLastPara="1" vertOverflow="overflow" horzOverflow="overflow" vert="horz" wrap="square" lIns="38100" tIns="19050" rIns="38100" bIns="19050" anchor="ctr" anchorCtr="1">
                    <a:spAutoFit/>
                  </a:bodyPr>
                  <a:lstStyle/>
                  <a:p>
                    <a:pPr>
                      <a:defRPr lang="en-US" sz="1050" b="1" i="0" u="none" strike="noStrike" kern="1200" baseline="0">
                        <a:solidFill>
                          <a:schemeClr val="accent4"/>
                        </a:solidFill>
                        <a:latin typeface="+mn-lt"/>
                        <a:ea typeface="+mn-ea"/>
                        <a:cs typeface="+mn-cs"/>
                      </a:defRPr>
                    </a:pPr>
                    <a:fld id="{3D9F8D5D-A677-4DB4-8885-8EABA11501E9}" type="CATEGORYNAME">
                      <a:rPr lang="en-US">
                        <a:solidFill>
                          <a:schemeClr val="accent4"/>
                        </a:solidFill>
                        <a:latin typeface="+mn-lt"/>
                      </a:rPr>
                      <a:pPr>
                        <a:defRPr sz="1050" b="1">
                          <a:solidFill>
                            <a:schemeClr val="accent4"/>
                          </a:solidFill>
                          <a:latin typeface="+mn-lt"/>
                          <a:ea typeface="+mn-ea"/>
                        </a:defRPr>
                      </a:pPr>
                      <a:t>[NOM DE CATÉGORIE]</a:t>
                    </a:fld>
                    <a:r>
                      <a:rPr lang="en-US" baseline="0">
                        <a:solidFill>
                          <a:schemeClr val="accent4"/>
                        </a:solidFill>
                        <a:latin typeface="+mn-lt"/>
                      </a:rPr>
                      <a:t>
</a:t>
                    </a:r>
                    <a:fld id="{AB83FB65-D612-44E2-A242-30B51BA802B0}" type="VALUE">
                      <a:rPr lang="en-US" baseline="0">
                        <a:solidFill>
                          <a:schemeClr val="accent4"/>
                        </a:solidFill>
                        <a:latin typeface="+mn-lt"/>
                      </a:rPr>
                      <a:pPr>
                        <a:defRPr sz="1050" b="1">
                          <a:solidFill>
                            <a:schemeClr val="accent4"/>
                          </a:solidFill>
                          <a:latin typeface="+mn-lt"/>
                          <a:ea typeface="+mn-ea"/>
                        </a:defRPr>
                      </a:pPr>
                      <a:t>[VALEUR]</a:t>
                    </a:fld>
                    <a:endParaRPr lang="en-US" baseline="0">
                      <a:solidFill>
                        <a:schemeClr val="accent4"/>
                      </a:solidFill>
                      <a:latin typeface="+mn-lt"/>
                    </a:endParaRPr>
                  </a:p>
                </c:rich>
              </c:tx>
              <c:spPr>
                <a:noFill/>
                <a:ln>
                  <a:noFill/>
                </a:ln>
                <a:effectLst/>
              </c:spPr>
              <c:txPr>
                <a:bodyPr rot="0" spcFirstLastPara="1" vertOverflow="overflow" horzOverflow="overflow" vert="horz" wrap="square" lIns="38100" tIns="19050" rIns="38100" bIns="19050" anchor="ctr" anchorCtr="1">
                  <a:spAutoFit/>
                </a:bodyPr>
                <a:lstStyle/>
                <a:p>
                  <a:pPr>
                    <a:defRPr lang="en-US" sz="1050" b="1" i="0" u="none" strike="noStrike" kern="1200" baseline="0">
                      <a:solidFill>
                        <a:schemeClr val="accent4"/>
                      </a:solidFill>
                      <a:latin typeface="+mn-lt"/>
                      <a:ea typeface="+mn-ea"/>
                      <a:cs typeface="+mn-cs"/>
                    </a:defRPr>
                  </a:pPr>
                  <a:endParaRPr lang="fr-FR"/>
                </a:p>
              </c:txP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20352094585954461"/>
                      <c:h val="0.3650764592207299"/>
                    </c:manualLayout>
                  </c15:layout>
                  <c15:dlblFieldTable/>
                  <c15:showDataLabelsRange val="0"/>
                </c:ext>
                <c:ext xmlns:c16="http://schemas.microsoft.com/office/drawing/2014/chart" uri="{C3380CC4-5D6E-409C-BE32-E72D297353CC}">
                  <c16:uniqueId val="{00000001-F1C7-47C3-B792-601E14627D27}"/>
                </c:ext>
              </c:extLst>
            </c:dLbl>
            <c:dLbl>
              <c:idx val="1"/>
              <c:layout>
                <c:manualLayout>
                  <c:x val="0.1945048227609934"/>
                  <c:y val="-8.8068350146745064E-2"/>
                </c:manualLayout>
              </c:layout>
              <c:spPr>
                <a:noFill/>
                <a:ln>
                  <a:noFill/>
                </a:ln>
                <a:effectLst/>
              </c:spPr>
              <c:txPr>
                <a:bodyPr rot="0" spcFirstLastPara="1" vertOverflow="overflow" horzOverflow="overflow" vert="horz" wrap="square" lIns="38100" tIns="19050" rIns="38100" bIns="19050" anchor="ctr" anchorCtr="1">
                  <a:spAutoFit/>
                </a:bodyPr>
                <a:lstStyle/>
                <a:p>
                  <a:pPr>
                    <a:defRPr lang="en-US" sz="1050" b="1" i="0" u="none" strike="noStrike" kern="1200" baseline="0">
                      <a:solidFill>
                        <a:schemeClr val="bg2"/>
                      </a:solidFill>
                      <a:latin typeface="+mn-lt"/>
                      <a:ea typeface="+mn-ea"/>
                      <a:cs typeface="+mn-cs"/>
                    </a:defRPr>
                  </a:pPr>
                  <a:endParaRPr lang="fr-FR"/>
                </a:p>
              </c:txP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31289434161356022"/>
                      <c:h val="0.36507660313256418"/>
                    </c:manualLayout>
                  </c15:layout>
                </c:ext>
                <c:ext xmlns:c16="http://schemas.microsoft.com/office/drawing/2014/chart" uri="{C3380CC4-5D6E-409C-BE32-E72D297353CC}">
                  <c16:uniqueId val="{00000003-F1C7-47C3-B792-601E14627D27}"/>
                </c:ext>
              </c:extLst>
            </c:dLbl>
            <c:dLbl>
              <c:idx val="2"/>
              <c:layout>
                <c:manualLayout>
                  <c:x val="0.12292166367332136"/>
                  <c:y val="0.16229766139149177"/>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37526364800067774"/>
                      <c:h val="0.2330370015502054"/>
                    </c:manualLayout>
                  </c15:layout>
                </c:ext>
                <c:ext xmlns:c16="http://schemas.microsoft.com/office/drawing/2014/chart" uri="{C3380CC4-5D6E-409C-BE32-E72D297353CC}">
                  <c16:uniqueId val="{00000005-F1C7-47C3-B792-601E14627D27}"/>
                </c:ext>
              </c:extLst>
            </c:dLbl>
            <c:dLbl>
              <c:idx val="3"/>
              <c:layout>
                <c:manualLayout>
                  <c:x val="-0.15867784777984628"/>
                  <c:y val="0.13332104662637745"/>
                </c:manualLayout>
              </c:layout>
              <c:spPr>
                <a:noFill/>
                <a:ln>
                  <a:noFill/>
                </a:ln>
                <a:effectLst/>
              </c:spPr>
              <c:txPr>
                <a:bodyPr rot="0" spcFirstLastPara="1" vertOverflow="overflow" horzOverflow="overflow" vert="horz" wrap="square" lIns="38100" tIns="19050" rIns="38100" bIns="19050" anchor="ctr" anchorCtr="1">
                  <a:spAutoFit/>
                </a:bodyPr>
                <a:lstStyle/>
                <a:p>
                  <a:pPr>
                    <a:defRPr lang="en-US" sz="1050" b="1" i="0" u="none" strike="noStrike" kern="1200" baseline="0">
                      <a:solidFill>
                        <a:schemeClr val="bg1">
                          <a:lumMod val="65000"/>
                        </a:schemeClr>
                      </a:solidFill>
                      <a:latin typeface="+mn-lt"/>
                      <a:ea typeface="+mn-ea"/>
                      <a:cs typeface="+mn-cs"/>
                    </a:defRPr>
                  </a:pPr>
                  <a:endParaRPr lang="fr-FR"/>
                </a:p>
              </c:txP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7-F1C7-47C3-B792-601E14627D27}"/>
                </c:ext>
              </c:extLst>
            </c:dLbl>
            <c:spPr>
              <a:noFill/>
              <a:ln>
                <a:noFill/>
              </a:ln>
              <a:effectLst/>
            </c:spPr>
            <c:txPr>
              <a:bodyPr rot="0" spcFirstLastPara="1" vertOverflow="overflow" horzOverflow="overflow" vert="horz" wrap="square" lIns="38100" tIns="19050" rIns="38100" bIns="19050" anchor="ctr" anchorCtr="1">
                <a:spAutoFit/>
              </a:bodyPr>
              <a:lstStyle/>
              <a:p>
                <a:pPr>
                  <a:defRPr lang="en-US" sz="1050" b="1" i="0" u="none" strike="noStrike" kern="1200" baseline="0">
                    <a:solidFill>
                      <a:schemeClr val="tx2"/>
                    </a:solidFill>
                    <a:latin typeface="+mn-lt"/>
                    <a:ea typeface="+mn-ea"/>
                    <a:cs typeface="+mn-cs"/>
                  </a:defRPr>
                </a:pPr>
                <a:endParaRPr lang="fr-FR"/>
              </a:p>
            </c:txPr>
            <c:showLegendKey val="0"/>
            <c:showVal val="1"/>
            <c:showCatName val="1"/>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a:noFill/>
                  <a:ln>
                    <a:noFill/>
                  </a:ln>
                </c15:spPr>
              </c:ext>
            </c:extLst>
          </c:dLbls>
          <c:cat>
            <c:strRef>
              <c:f>Feuil1!$A$2:$A$5</c:f>
              <c:strCache>
                <c:ptCount val="4"/>
                <c:pt idx="0">
                  <c:v>Vous avez l'intention de la restreindre</c:v>
                </c:pt>
                <c:pt idx="1">
                  <c:v>Vous avez l'intention de la maintenir</c:v>
                </c:pt>
                <c:pt idx="2">
                  <c:v>Vous avez l'intention de l'augmenter</c:v>
                </c:pt>
                <c:pt idx="3">
                  <c:v>Ne se prononce pas</c:v>
                </c:pt>
              </c:strCache>
            </c:strRef>
          </c:cat>
          <c:val>
            <c:numRef>
              <c:f>Feuil1!$B$2:$B$5</c:f>
              <c:numCache>
                <c:formatCode>###0%</c:formatCode>
                <c:ptCount val="4"/>
                <c:pt idx="0">
                  <c:v>7.7884173733514236E-2</c:v>
                </c:pt>
                <c:pt idx="1">
                  <c:v>0.71633253497223204</c:v>
                </c:pt>
                <c:pt idx="2">
                  <c:v>0.11809443986092441</c:v>
                </c:pt>
                <c:pt idx="3">
                  <c:v>8.7688851433324888E-2</c:v>
                </c:pt>
              </c:numCache>
            </c:numRef>
          </c:val>
          <c:extLst>
            <c:ext xmlns:c16="http://schemas.microsoft.com/office/drawing/2014/chart" uri="{C3380CC4-5D6E-409C-BE32-E72D297353CC}">
              <c16:uniqueId val="{00000008-F1C7-47C3-B792-601E14627D27}"/>
            </c:ext>
          </c:extLst>
        </c:ser>
        <c:dLbls>
          <c:showLegendKey val="0"/>
          <c:showVal val="0"/>
          <c:showCatName val="0"/>
          <c:showSerName val="0"/>
          <c:showPercent val="0"/>
          <c:showBubbleSize val="0"/>
          <c:showLeaderLines val="0"/>
        </c:dLbls>
        <c:firstSliceAng val="244"/>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rtl="0">
        <a:defRPr lang="en-US" sz="1000" b="0" i="0" u="none" strike="noStrike" kern="1200" baseline="0">
          <a:solidFill>
            <a:prstClr val="black">
              <a:lumMod val="85000"/>
              <a:lumOff val="15000"/>
            </a:prstClr>
          </a:solidFill>
          <a:latin typeface="Segoe UI Black" panose="020B0A02040204020203" pitchFamily="34" charset="0"/>
          <a:ea typeface="Segoe UI Black" panose="020B0A02040204020203" pitchFamily="34" charset="0"/>
          <a:cs typeface="+mn-cs"/>
        </a:defRPr>
      </a:pPr>
      <a:endParaRPr lang="fr-FR"/>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18612966990473304"/>
          <c:y val="0.12924063124632446"/>
          <c:w val="0.51960374930829267"/>
          <c:h val="0.66058090808744585"/>
        </c:manualLayout>
      </c:layout>
      <c:doughnutChart>
        <c:varyColors val="1"/>
        <c:ser>
          <c:idx val="0"/>
          <c:order val="0"/>
          <c:tx>
            <c:strRef>
              <c:f>Feuil1!$B$1</c:f>
              <c:strCache>
                <c:ptCount val="1"/>
                <c:pt idx="0">
                  <c:v>%</c:v>
                </c:pt>
              </c:strCache>
            </c:strRef>
          </c:tx>
          <c:dPt>
            <c:idx val="0"/>
            <c:bubble3D val="0"/>
            <c:spPr>
              <a:solidFill>
                <a:schemeClr val="accent4"/>
              </a:solidFill>
              <a:ln w="19050">
                <a:solidFill>
                  <a:schemeClr val="lt1"/>
                </a:solidFill>
              </a:ln>
              <a:effectLst/>
            </c:spPr>
            <c:extLst>
              <c:ext xmlns:c16="http://schemas.microsoft.com/office/drawing/2014/chart" uri="{C3380CC4-5D6E-409C-BE32-E72D297353CC}">
                <c16:uniqueId val="{00000001-C2D4-45FA-972B-96C484B4D478}"/>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C2D4-45FA-972B-96C484B4D478}"/>
              </c:ext>
            </c:extLst>
          </c:dPt>
          <c:dPt>
            <c:idx val="2"/>
            <c:bubble3D val="0"/>
            <c:spPr>
              <a:solidFill>
                <a:schemeClr val="tx2"/>
              </a:solidFill>
              <a:ln w="19050">
                <a:solidFill>
                  <a:schemeClr val="lt1"/>
                </a:solidFill>
              </a:ln>
              <a:effectLst/>
            </c:spPr>
            <c:extLst>
              <c:ext xmlns:c16="http://schemas.microsoft.com/office/drawing/2014/chart" uri="{C3380CC4-5D6E-409C-BE32-E72D297353CC}">
                <c16:uniqueId val="{00000005-C2D4-45FA-972B-96C484B4D478}"/>
              </c:ext>
            </c:extLst>
          </c:dPt>
          <c:dPt>
            <c:idx val="3"/>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7-C2D4-45FA-972B-96C484B4D478}"/>
              </c:ext>
            </c:extLst>
          </c:dPt>
          <c:dLbls>
            <c:dLbl>
              <c:idx val="0"/>
              <c:layout>
                <c:manualLayout>
                  <c:x val="-0.16708935224991128"/>
                  <c:y val="7.3763803696399941E-3"/>
                </c:manualLayout>
              </c:layout>
              <c:tx>
                <c:rich>
                  <a:bodyPr rot="0" spcFirstLastPara="1" vertOverflow="overflow" horzOverflow="overflow" vert="horz" wrap="square" lIns="38100" tIns="19050" rIns="38100" bIns="19050" anchor="ctr" anchorCtr="1">
                    <a:spAutoFit/>
                  </a:bodyPr>
                  <a:lstStyle/>
                  <a:p>
                    <a:pPr>
                      <a:defRPr lang="en-US" sz="1050" b="1" i="0" u="none" strike="noStrike" kern="1200" baseline="0">
                        <a:solidFill>
                          <a:schemeClr val="accent4"/>
                        </a:solidFill>
                        <a:latin typeface="+mn-lt"/>
                        <a:ea typeface="+mn-ea"/>
                        <a:cs typeface="+mn-cs"/>
                      </a:defRPr>
                    </a:pPr>
                    <a:fld id="{3D9F8D5D-A677-4DB4-8885-8EABA11501E9}" type="CATEGORYNAME">
                      <a:rPr lang="en-US">
                        <a:solidFill>
                          <a:schemeClr val="accent4"/>
                        </a:solidFill>
                        <a:latin typeface="+mn-lt"/>
                      </a:rPr>
                      <a:pPr>
                        <a:defRPr sz="1050" b="1">
                          <a:solidFill>
                            <a:schemeClr val="accent4"/>
                          </a:solidFill>
                          <a:latin typeface="+mn-lt"/>
                          <a:ea typeface="+mn-ea"/>
                        </a:defRPr>
                      </a:pPr>
                      <a:t>[NOM DE CATÉGORIE]</a:t>
                    </a:fld>
                    <a:r>
                      <a:rPr lang="en-US" baseline="0">
                        <a:solidFill>
                          <a:schemeClr val="accent4"/>
                        </a:solidFill>
                        <a:latin typeface="+mn-lt"/>
                      </a:rPr>
                      <a:t>
</a:t>
                    </a:r>
                    <a:fld id="{AB83FB65-D612-44E2-A242-30B51BA802B0}" type="VALUE">
                      <a:rPr lang="en-US" baseline="0">
                        <a:solidFill>
                          <a:schemeClr val="accent4"/>
                        </a:solidFill>
                        <a:latin typeface="+mn-lt"/>
                      </a:rPr>
                      <a:pPr>
                        <a:defRPr sz="1050" b="1">
                          <a:solidFill>
                            <a:schemeClr val="accent4"/>
                          </a:solidFill>
                          <a:latin typeface="+mn-lt"/>
                          <a:ea typeface="+mn-ea"/>
                        </a:defRPr>
                      </a:pPr>
                      <a:t>[VALEUR]</a:t>
                    </a:fld>
                    <a:endParaRPr lang="en-US" baseline="0">
                      <a:solidFill>
                        <a:schemeClr val="accent4"/>
                      </a:solidFill>
                      <a:latin typeface="+mn-lt"/>
                    </a:endParaRPr>
                  </a:p>
                </c:rich>
              </c:tx>
              <c:spPr>
                <a:noFill/>
                <a:ln>
                  <a:noFill/>
                </a:ln>
                <a:effectLst/>
              </c:spPr>
              <c:txPr>
                <a:bodyPr rot="0" spcFirstLastPara="1" vertOverflow="overflow" horzOverflow="overflow" vert="horz" wrap="square" lIns="38100" tIns="19050" rIns="38100" bIns="19050" anchor="ctr" anchorCtr="1">
                  <a:spAutoFit/>
                </a:bodyPr>
                <a:lstStyle/>
                <a:p>
                  <a:pPr>
                    <a:defRPr lang="en-US" sz="1050" b="1" i="0" u="none" strike="noStrike" kern="1200" baseline="0">
                      <a:solidFill>
                        <a:schemeClr val="accent4"/>
                      </a:solidFill>
                      <a:latin typeface="+mn-lt"/>
                      <a:ea typeface="+mn-ea"/>
                      <a:cs typeface="+mn-cs"/>
                    </a:defRPr>
                  </a:pPr>
                  <a:endParaRPr lang="fr-FR"/>
                </a:p>
              </c:txP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20352094585954461"/>
                      <c:h val="0.3650764592207299"/>
                    </c:manualLayout>
                  </c15:layout>
                  <c15:dlblFieldTable/>
                  <c15:showDataLabelsRange val="0"/>
                </c:ext>
                <c:ext xmlns:c16="http://schemas.microsoft.com/office/drawing/2014/chart" uri="{C3380CC4-5D6E-409C-BE32-E72D297353CC}">
                  <c16:uniqueId val="{00000001-C2D4-45FA-972B-96C484B4D478}"/>
                </c:ext>
              </c:extLst>
            </c:dLbl>
            <c:dLbl>
              <c:idx val="1"/>
              <c:layout>
                <c:manualLayout>
                  <c:x val="0.25797310373200338"/>
                  <c:y val="-4.296989513492637E-2"/>
                </c:manualLayout>
              </c:layout>
              <c:spPr>
                <a:noFill/>
                <a:ln>
                  <a:noFill/>
                </a:ln>
                <a:effectLst/>
              </c:spPr>
              <c:txPr>
                <a:bodyPr rot="0" spcFirstLastPara="1" vertOverflow="overflow" horzOverflow="overflow" vert="horz" wrap="square" lIns="38100" tIns="19050" rIns="38100" bIns="19050" anchor="ctr" anchorCtr="1">
                  <a:spAutoFit/>
                </a:bodyPr>
                <a:lstStyle/>
                <a:p>
                  <a:pPr>
                    <a:defRPr lang="en-US" sz="1050" b="1" i="0" u="none" strike="noStrike" kern="1200" baseline="0">
                      <a:solidFill>
                        <a:schemeClr val="bg2"/>
                      </a:solidFill>
                      <a:latin typeface="+mn-lt"/>
                      <a:ea typeface="+mn-ea"/>
                      <a:cs typeface="+mn-cs"/>
                    </a:defRPr>
                  </a:pPr>
                  <a:endParaRPr lang="fr-FR"/>
                </a:p>
              </c:txP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27662675248726887"/>
                      <c:h val="0.36507637584589786"/>
                    </c:manualLayout>
                  </c15:layout>
                </c:ext>
                <c:ext xmlns:c16="http://schemas.microsoft.com/office/drawing/2014/chart" uri="{C3380CC4-5D6E-409C-BE32-E72D297353CC}">
                  <c16:uniqueId val="{00000003-C2D4-45FA-972B-96C484B4D478}"/>
                </c:ext>
              </c:extLst>
            </c:dLbl>
            <c:dLbl>
              <c:idx val="2"/>
              <c:layout>
                <c:manualLayout>
                  <c:x val="0.19092339328511776"/>
                  <c:y val="0.15788496626461201"/>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6925662627177516"/>
                      <c:h val="0.26970315874481238"/>
                    </c:manualLayout>
                  </c15:layout>
                </c:ext>
                <c:ext xmlns:c16="http://schemas.microsoft.com/office/drawing/2014/chart" uri="{C3380CC4-5D6E-409C-BE32-E72D297353CC}">
                  <c16:uniqueId val="{00000005-C2D4-45FA-972B-96C484B4D478}"/>
                </c:ext>
              </c:extLst>
            </c:dLbl>
            <c:dLbl>
              <c:idx val="3"/>
              <c:layout>
                <c:manualLayout>
                  <c:x val="-0.15867784777984628"/>
                  <c:y val="0.13332104662637745"/>
                </c:manualLayout>
              </c:layout>
              <c:spPr>
                <a:noFill/>
                <a:ln>
                  <a:noFill/>
                </a:ln>
                <a:effectLst/>
              </c:spPr>
              <c:txPr>
                <a:bodyPr rot="0" spcFirstLastPara="1" vertOverflow="overflow" horzOverflow="overflow" vert="horz" wrap="square" lIns="38100" tIns="19050" rIns="38100" bIns="19050" anchor="ctr" anchorCtr="1">
                  <a:spAutoFit/>
                </a:bodyPr>
                <a:lstStyle/>
                <a:p>
                  <a:pPr>
                    <a:defRPr lang="en-US" sz="1050" b="1" i="0" u="none" strike="noStrike" kern="1200" baseline="0">
                      <a:solidFill>
                        <a:schemeClr val="bg1">
                          <a:lumMod val="65000"/>
                        </a:schemeClr>
                      </a:solidFill>
                      <a:latin typeface="+mn-lt"/>
                      <a:ea typeface="+mn-ea"/>
                      <a:cs typeface="+mn-cs"/>
                    </a:defRPr>
                  </a:pPr>
                  <a:endParaRPr lang="fr-FR"/>
                </a:p>
              </c:txP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7-C2D4-45FA-972B-96C484B4D478}"/>
                </c:ext>
              </c:extLst>
            </c:dLbl>
            <c:spPr>
              <a:noFill/>
              <a:ln>
                <a:noFill/>
              </a:ln>
              <a:effectLst/>
            </c:spPr>
            <c:txPr>
              <a:bodyPr rot="0" spcFirstLastPara="1" vertOverflow="overflow" horzOverflow="overflow" vert="horz" wrap="square" lIns="38100" tIns="19050" rIns="38100" bIns="19050" anchor="ctr" anchorCtr="1">
                <a:spAutoFit/>
              </a:bodyPr>
              <a:lstStyle/>
              <a:p>
                <a:pPr>
                  <a:defRPr lang="en-US" sz="1050" b="1" i="0" u="none" strike="noStrike" kern="1200" baseline="0">
                    <a:solidFill>
                      <a:schemeClr val="tx2"/>
                    </a:solidFill>
                    <a:latin typeface="+mn-lt"/>
                    <a:ea typeface="+mn-ea"/>
                    <a:cs typeface="+mn-cs"/>
                  </a:defRPr>
                </a:pPr>
                <a:endParaRPr lang="fr-FR"/>
              </a:p>
            </c:txPr>
            <c:showLegendKey val="0"/>
            <c:showVal val="1"/>
            <c:showCatName val="1"/>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a:noFill/>
                  <a:ln>
                    <a:noFill/>
                  </a:ln>
                </c15:spPr>
              </c:ext>
            </c:extLst>
          </c:dLbls>
          <c:cat>
            <c:strRef>
              <c:f>Feuil1!$A$2:$A$5</c:f>
              <c:strCache>
                <c:ptCount val="4"/>
                <c:pt idx="0">
                  <c:v>Vous avez l'intention de la restreindre</c:v>
                </c:pt>
                <c:pt idx="1">
                  <c:v>Vous avez l'intention de la maintenir</c:v>
                </c:pt>
                <c:pt idx="2">
                  <c:v>Vous avez l'intention de l'augmenter</c:v>
                </c:pt>
                <c:pt idx="3">
                  <c:v>Ne se prononce pas</c:v>
                </c:pt>
              </c:strCache>
            </c:strRef>
          </c:cat>
          <c:val>
            <c:numRef>
              <c:f>Feuil1!$B$2:$B$5</c:f>
              <c:numCache>
                <c:formatCode>###0%</c:formatCode>
                <c:ptCount val="4"/>
                <c:pt idx="0">
                  <c:v>9.443593342372418E-2</c:v>
                </c:pt>
                <c:pt idx="1">
                  <c:v>0.55854437553157166</c:v>
                </c:pt>
                <c:pt idx="2">
                  <c:v>9.223137202687251E-2</c:v>
                </c:pt>
                <c:pt idx="3">
                  <c:v>0.25478831901782983</c:v>
                </c:pt>
              </c:numCache>
            </c:numRef>
          </c:val>
          <c:extLst>
            <c:ext xmlns:c16="http://schemas.microsoft.com/office/drawing/2014/chart" uri="{C3380CC4-5D6E-409C-BE32-E72D297353CC}">
              <c16:uniqueId val="{00000008-C2D4-45FA-972B-96C484B4D478}"/>
            </c:ext>
          </c:extLst>
        </c:ser>
        <c:dLbls>
          <c:showLegendKey val="0"/>
          <c:showVal val="0"/>
          <c:showCatName val="0"/>
          <c:showSerName val="0"/>
          <c:showPercent val="0"/>
          <c:showBubbleSize val="0"/>
          <c:showLeaderLines val="0"/>
        </c:dLbls>
        <c:firstSliceAng val="244"/>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rtl="0">
        <a:defRPr lang="en-US" sz="1000" b="0" i="0" u="none" strike="noStrike" kern="1200" baseline="0">
          <a:solidFill>
            <a:prstClr val="black">
              <a:lumMod val="85000"/>
              <a:lumOff val="15000"/>
            </a:prstClr>
          </a:solidFill>
          <a:latin typeface="Segoe UI Black" panose="020B0A02040204020203" pitchFamily="34" charset="0"/>
          <a:ea typeface="Segoe UI Black" panose="020B0A02040204020203" pitchFamily="34" charset="0"/>
          <a:cs typeface="+mn-cs"/>
        </a:defRPr>
      </a:pPr>
      <a:endParaRPr lang="fr-FR"/>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98413777736203"/>
          <c:y val="0.11604222927382268"/>
          <c:w val="0.54939537338113864"/>
          <c:h val="0.76624474026445488"/>
        </c:manualLayout>
      </c:layout>
      <c:doughnutChart>
        <c:varyColors val="1"/>
        <c:ser>
          <c:idx val="0"/>
          <c:order val="0"/>
          <c:tx>
            <c:strRef>
              <c:f>Sheet1!$A$2</c:f>
              <c:strCache>
                <c:ptCount val="1"/>
                <c:pt idx="0">
                  <c:v>%</c:v>
                </c:pt>
              </c:strCache>
            </c:strRef>
          </c:tx>
          <c:spPr>
            <a:ln w="38100">
              <a:solidFill>
                <a:schemeClr val="bg1"/>
              </a:solidFill>
            </a:ln>
          </c:spPr>
          <c:dPt>
            <c:idx val="0"/>
            <c:bubble3D val="0"/>
            <c:spPr>
              <a:solidFill>
                <a:schemeClr val="tx2"/>
              </a:solidFill>
              <a:ln w="38100">
                <a:solidFill>
                  <a:schemeClr val="bg1"/>
                </a:solidFill>
              </a:ln>
              <a:effectLst/>
            </c:spPr>
            <c:extLst>
              <c:ext xmlns:c16="http://schemas.microsoft.com/office/drawing/2014/chart" uri="{C3380CC4-5D6E-409C-BE32-E72D297353CC}">
                <c16:uniqueId val="{00000001-D093-41AC-9FDF-D30F9583983B}"/>
              </c:ext>
            </c:extLst>
          </c:dPt>
          <c:dPt>
            <c:idx val="1"/>
            <c:bubble3D val="0"/>
            <c:spPr>
              <a:solidFill>
                <a:schemeClr val="bg2"/>
              </a:solidFill>
              <a:ln w="38100">
                <a:solidFill>
                  <a:schemeClr val="bg1"/>
                </a:solidFill>
              </a:ln>
              <a:effectLst/>
            </c:spPr>
            <c:extLst>
              <c:ext xmlns:c16="http://schemas.microsoft.com/office/drawing/2014/chart" uri="{C3380CC4-5D6E-409C-BE32-E72D297353CC}">
                <c16:uniqueId val="{00000003-D093-41AC-9FDF-D30F9583983B}"/>
              </c:ext>
            </c:extLst>
          </c:dPt>
          <c:dPt>
            <c:idx val="2"/>
            <c:bubble3D val="0"/>
            <c:spPr>
              <a:solidFill>
                <a:schemeClr val="accent4">
                  <a:lumMod val="60000"/>
                  <a:lumOff val="40000"/>
                </a:schemeClr>
              </a:solidFill>
              <a:ln w="38100">
                <a:solidFill>
                  <a:schemeClr val="bg1"/>
                </a:solidFill>
              </a:ln>
              <a:effectLst/>
            </c:spPr>
            <c:extLst>
              <c:ext xmlns:c16="http://schemas.microsoft.com/office/drawing/2014/chart" uri="{C3380CC4-5D6E-409C-BE32-E72D297353CC}">
                <c16:uniqueId val="{00000005-D093-41AC-9FDF-D30F9583983B}"/>
              </c:ext>
            </c:extLst>
          </c:dPt>
          <c:dPt>
            <c:idx val="3"/>
            <c:bubble3D val="0"/>
            <c:spPr>
              <a:solidFill>
                <a:schemeClr val="accent4"/>
              </a:solidFill>
              <a:ln w="38100">
                <a:solidFill>
                  <a:schemeClr val="bg1"/>
                </a:solidFill>
              </a:ln>
              <a:effectLst/>
            </c:spPr>
            <c:extLst>
              <c:ext xmlns:c16="http://schemas.microsoft.com/office/drawing/2014/chart" uri="{C3380CC4-5D6E-409C-BE32-E72D297353CC}">
                <c16:uniqueId val="{00000007-D093-41AC-9FDF-D30F9583983B}"/>
              </c:ext>
            </c:extLst>
          </c:dPt>
          <c:dLbls>
            <c:dLbl>
              <c:idx val="0"/>
              <c:layout>
                <c:manualLayout>
                  <c:x val="6.573863674409243E-2"/>
                  <c:y val="-0.14752738648152769"/>
                </c:manualLayout>
              </c:layout>
              <c:tx>
                <c:rich>
                  <a:bodyPr/>
                  <a:lstStyle/>
                  <a:p>
                    <a:fld id="{142DAE53-2F1F-435E-8480-E8257535F950}" type="CATEGORYNAME">
                      <a:rPr lang="en-US"/>
                      <a:pPr/>
                      <a:t>[NOM DE CATÉGORIE]</a:t>
                    </a:fld>
                    <a:r>
                      <a:rPr lang="en-US" baseline="0"/>
                      <a:t>
</a:t>
                    </a:r>
                    <a:fld id="{51491DDF-1156-4093-8EB7-BE222A83506F}" type="VALUE">
                      <a:rPr lang="en-US" sz="1600" b="1" baseline="0"/>
                      <a:pPr/>
                      <a:t>[VALEUR]</a:t>
                    </a:fld>
                    <a:endParaRPr lang="en-US" baseline="0"/>
                  </a:p>
                </c:rich>
              </c:tx>
              <c:showLegendKey val="0"/>
              <c:showVal val="1"/>
              <c:showCatName val="1"/>
              <c:showSerName val="0"/>
              <c:showPercent val="0"/>
              <c:showBubbleSize val="0"/>
              <c:separator>
</c:separator>
              <c:extLst>
                <c:ext xmlns:c15="http://schemas.microsoft.com/office/drawing/2012/chart" uri="{CE6537A1-D6FC-4f65-9D91-7224C49458BB}">
                  <c15:layout>
                    <c:manualLayout>
                      <c:w val="0.18663385306163802"/>
                      <c:h val="0.1537563013656609"/>
                    </c:manualLayout>
                  </c15:layout>
                  <c15:dlblFieldTable/>
                  <c15:showDataLabelsRange val="0"/>
                </c:ext>
                <c:ext xmlns:c16="http://schemas.microsoft.com/office/drawing/2014/chart" uri="{C3380CC4-5D6E-409C-BE32-E72D297353CC}">
                  <c16:uniqueId val="{00000001-D093-41AC-9FDF-D30F9583983B}"/>
                </c:ext>
              </c:extLst>
            </c:dLbl>
            <c:dLbl>
              <c:idx val="1"/>
              <c:layout>
                <c:manualLayout>
                  <c:x val="0.11305739006994985"/>
                  <c:y val="-0.15637571197191211"/>
                </c:manualLayout>
              </c:layout>
              <c:tx>
                <c:rich>
                  <a:bodyPr/>
                  <a:lstStyle/>
                  <a:p>
                    <a:fld id="{142DAE53-2F1F-435E-8480-E8257535F950}" type="CATEGORYNAME">
                      <a:rPr lang="en-US"/>
                      <a:pPr/>
                      <a:t>[NOM DE CATÉGORIE]</a:t>
                    </a:fld>
                    <a:r>
                      <a:rPr lang="en-US" baseline="0"/>
                      <a:t>
</a:t>
                    </a:r>
                    <a:fld id="{51491DDF-1156-4093-8EB7-BE222A83506F}" type="VALUE">
                      <a:rPr lang="en-US" sz="1600" b="1" baseline="0"/>
                      <a:pPr/>
                      <a:t>[VALEUR]</a:t>
                    </a:fld>
                    <a:endParaRPr lang="en-US" baseline="0"/>
                  </a:p>
                </c:rich>
              </c:tx>
              <c:showLegendKey val="0"/>
              <c:showVal val="1"/>
              <c:showCatName val="1"/>
              <c:showSerName val="0"/>
              <c:showPercent val="0"/>
              <c:showBubbleSize val="0"/>
              <c:separator>
</c:separator>
              <c:extLst>
                <c:ext xmlns:c15="http://schemas.microsoft.com/office/drawing/2012/chart" uri="{CE6537A1-D6FC-4f65-9D91-7224C49458BB}">
                  <c15:layout>
                    <c:manualLayout>
                      <c:w val="0.17062460931637896"/>
                      <c:h val="0.2572775013192713"/>
                    </c:manualLayout>
                  </c15:layout>
                  <c15:dlblFieldTable/>
                  <c15:showDataLabelsRange val="0"/>
                </c:ext>
                <c:ext xmlns:c16="http://schemas.microsoft.com/office/drawing/2014/chart" uri="{C3380CC4-5D6E-409C-BE32-E72D297353CC}">
                  <c16:uniqueId val="{00000003-D093-41AC-9FDF-D30F9583983B}"/>
                </c:ext>
              </c:extLst>
            </c:dLbl>
            <c:dLbl>
              <c:idx val="2"/>
              <c:layout>
                <c:manualLayout>
                  <c:x val="-0.23622782788961527"/>
                  <c:y val="8.0397597848650221E-2"/>
                </c:manualLayout>
              </c:layout>
              <c:tx>
                <c:rich>
                  <a:bodyPr/>
                  <a:lstStyle/>
                  <a:p>
                    <a:fld id="{142DAE53-2F1F-435E-8480-E8257535F950}" type="CATEGORYNAME">
                      <a:rPr lang="en-US"/>
                      <a:pPr/>
                      <a:t>[NOM DE CATÉGORIE]</a:t>
                    </a:fld>
                    <a:r>
                      <a:rPr lang="en-US" baseline="0"/>
                      <a:t>
</a:t>
                    </a:r>
                    <a:fld id="{51491DDF-1156-4093-8EB7-BE222A83506F}" type="VALUE">
                      <a:rPr lang="en-US" sz="1600" b="1" baseline="0"/>
                      <a:pPr/>
                      <a:t>[VALEUR]</a:t>
                    </a:fld>
                    <a:endParaRPr lang="en-US" baseline="0"/>
                  </a:p>
                </c:rich>
              </c:tx>
              <c:showLegendKey val="0"/>
              <c:showVal val="1"/>
              <c:showCatName val="1"/>
              <c:showSerName val="0"/>
              <c:showPercent val="0"/>
              <c:showBubbleSize val="0"/>
              <c:separator>
</c:separator>
              <c:extLst>
                <c:ext xmlns:c15="http://schemas.microsoft.com/office/drawing/2012/chart" uri="{CE6537A1-D6FC-4f65-9D91-7224C49458BB}">
                  <c15:layout>
                    <c:manualLayout>
                      <c:w val="0.22743137010609879"/>
                      <c:h val="0.21051691226871055"/>
                    </c:manualLayout>
                  </c15:layout>
                  <c15:dlblFieldTable/>
                  <c15:showDataLabelsRange val="0"/>
                </c:ext>
                <c:ext xmlns:c16="http://schemas.microsoft.com/office/drawing/2014/chart" uri="{C3380CC4-5D6E-409C-BE32-E72D297353CC}">
                  <c16:uniqueId val="{00000005-D093-41AC-9FDF-D30F9583983B}"/>
                </c:ext>
              </c:extLst>
            </c:dLbl>
            <c:dLbl>
              <c:idx val="3"/>
              <c:layout>
                <c:manualLayout>
                  <c:x val="-0.12025305860717131"/>
                  <c:y val="-0.12892647113852745"/>
                </c:manualLayout>
              </c:layout>
              <c:tx>
                <c:rich>
                  <a:bodyPr/>
                  <a:lstStyle/>
                  <a:p>
                    <a:fld id="{142DAE53-2F1F-435E-8480-E8257535F950}" type="CATEGORYNAME">
                      <a:rPr lang="en-US"/>
                      <a:pPr/>
                      <a:t>[NOM DE CATÉGORIE]</a:t>
                    </a:fld>
                    <a:r>
                      <a:rPr lang="en-US" baseline="0"/>
                      <a:t>
</a:t>
                    </a:r>
                    <a:fld id="{51491DDF-1156-4093-8EB7-BE222A83506F}" type="VALUE">
                      <a:rPr lang="en-US" sz="1600" b="1" baseline="0"/>
                      <a:pPr/>
                      <a:t>[VALEUR]</a:t>
                    </a:fld>
                    <a:endParaRPr lang="en-US" baseline="0"/>
                  </a:p>
                </c:rich>
              </c:tx>
              <c:showLegendKey val="0"/>
              <c:showVal val="1"/>
              <c:showCatName val="1"/>
              <c:showSerName val="0"/>
              <c:showPercent val="0"/>
              <c:showBubbleSize val="0"/>
              <c:separator>
</c:separator>
              <c:extLst>
                <c:ext xmlns:c15="http://schemas.microsoft.com/office/drawing/2012/chart" uri="{CE6537A1-D6FC-4f65-9D91-7224C49458BB}">
                  <c15:layout>
                    <c:manualLayout>
                      <c:w val="0.19742102683690277"/>
                      <c:h val="0.24189215477005824"/>
                    </c:manualLayout>
                  </c15:layout>
                  <c15:dlblFieldTable/>
                  <c15:showDataLabelsRange val="0"/>
                </c:ext>
                <c:ext xmlns:c16="http://schemas.microsoft.com/office/drawing/2014/chart" uri="{C3380CC4-5D6E-409C-BE32-E72D297353CC}">
                  <c16:uniqueId val="{00000007-D093-41AC-9FDF-D30F9583983B}"/>
                </c:ext>
              </c:extLst>
            </c:dLbl>
            <c:spPr>
              <a:noFill/>
              <a:ln>
                <a:noFill/>
              </a:ln>
              <a:effectLst/>
            </c:spPr>
            <c:txPr>
              <a:bodyPr rot="0" spcFirstLastPara="1" vertOverflow="ellipsis" vert="horz" wrap="square" lIns="38100" tIns="19050" rIns="38100" bIns="19050" anchor="ctr" anchorCtr="1">
                <a:noAutofit/>
              </a:bodyPr>
              <a:lstStyle/>
              <a:p>
                <a:pPr>
                  <a:defRPr sz="1300" b="0" i="0" u="none" strike="noStrike" kern="1200" baseline="0">
                    <a:solidFill>
                      <a:schemeClr val="tx1"/>
                    </a:solidFill>
                    <a:latin typeface="Lato" panose="020F0502020204030203" pitchFamily="34" charset="0"/>
                    <a:ea typeface="Lato" panose="020F0502020204030203" pitchFamily="34" charset="0"/>
                    <a:cs typeface="Lato" panose="020F0502020204030203" pitchFamily="34" charset="0"/>
                  </a:defRPr>
                </a:pPr>
                <a:endParaRPr lang="fr-FR"/>
              </a:p>
            </c:txP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Sheet1!$B$1:$E$1</c:f>
              <c:strCache>
                <c:ptCount val="4"/>
                <c:pt idx="0">
                  <c:v>Jamais</c:v>
                </c:pt>
                <c:pt idx="1">
                  <c:v>Peu souvent</c:v>
                </c:pt>
                <c:pt idx="2">
                  <c:v>Assez souvent</c:v>
                </c:pt>
                <c:pt idx="3">
                  <c:v>Très souvent</c:v>
                </c:pt>
              </c:strCache>
            </c:strRef>
          </c:cat>
          <c:val>
            <c:numRef>
              <c:f>Sheet1!$B$2:$E$2</c:f>
              <c:numCache>
                <c:formatCode>###0%</c:formatCode>
                <c:ptCount val="4"/>
                <c:pt idx="0">
                  <c:v>4.9208922923720956E-2</c:v>
                </c:pt>
                <c:pt idx="1">
                  <c:v>0.18121183162528839</c:v>
                </c:pt>
                <c:pt idx="2">
                  <c:v>0.50675147469592829</c:v>
                </c:pt>
                <c:pt idx="3">
                  <c:v>0.26282777075506214</c:v>
                </c:pt>
              </c:numCache>
            </c:numRef>
          </c:val>
          <c:extLst>
            <c:ext xmlns:c16="http://schemas.microsoft.com/office/drawing/2014/chart" uri="{C3380CC4-5D6E-409C-BE32-E72D297353CC}">
              <c16:uniqueId val="{00000008-D093-41AC-9FDF-D30F9583983B}"/>
            </c:ext>
          </c:extLst>
        </c:ser>
        <c:dLbls>
          <c:showLegendKey val="0"/>
          <c:showVal val="0"/>
          <c:showCatName val="0"/>
          <c:showSerName val="0"/>
          <c:showPercent val="0"/>
          <c:showBubbleSize val="0"/>
          <c:showLeaderLines val="0"/>
        </c:dLbls>
        <c:firstSliceAng val="11"/>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765635901373966"/>
          <c:y val="0.2785983189590584"/>
          <c:w val="0.41125627025664663"/>
          <c:h val="0.58407577064628957"/>
        </c:manualLayout>
      </c:layout>
      <c:doughnutChart>
        <c:varyColors val="1"/>
        <c:ser>
          <c:idx val="0"/>
          <c:order val="0"/>
          <c:tx>
            <c:strRef>
              <c:f>Sheet1!$A$2</c:f>
              <c:strCache>
                <c:ptCount val="1"/>
                <c:pt idx="0">
                  <c:v>%</c:v>
                </c:pt>
              </c:strCache>
            </c:strRef>
          </c:tx>
          <c:spPr>
            <a:ln w="38100">
              <a:solidFill>
                <a:schemeClr val="bg1"/>
              </a:solidFill>
            </a:ln>
          </c:spPr>
          <c:dPt>
            <c:idx val="0"/>
            <c:bubble3D val="0"/>
            <c:spPr>
              <a:solidFill>
                <a:schemeClr val="accent4"/>
              </a:solidFill>
              <a:ln w="38100">
                <a:solidFill>
                  <a:schemeClr val="bg1"/>
                </a:solidFill>
              </a:ln>
              <a:effectLst/>
            </c:spPr>
            <c:extLst>
              <c:ext xmlns:c16="http://schemas.microsoft.com/office/drawing/2014/chart" uri="{C3380CC4-5D6E-409C-BE32-E72D297353CC}">
                <c16:uniqueId val="{00000001-E301-4734-8F18-F2965ACFE6D7}"/>
              </c:ext>
            </c:extLst>
          </c:dPt>
          <c:dPt>
            <c:idx val="1"/>
            <c:bubble3D val="0"/>
            <c:spPr>
              <a:solidFill>
                <a:schemeClr val="bg2"/>
              </a:solidFill>
              <a:ln w="38100">
                <a:solidFill>
                  <a:schemeClr val="bg1"/>
                </a:solidFill>
              </a:ln>
              <a:effectLst/>
            </c:spPr>
            <c:extLst>
              <c:ext xmlns:c16="http://schemas.microsoft.com/office/drawing/2014/chart" uri="{C3380CC4-5D6E-409C-BE32-E72D297353CC}">
                <c16:uniqueId val="{00000003-E301-4734-8F18-F2965ACFE6D7}"/>
              </c:ext>
            </c:extLst>
          </c:dPt>
          <c:dPt>
            <c:idx val="2"/>
            <c:bubble3D val="0"/>
            <c:spPr>
              <a:solidFill>
                <a:schemeClr val="tx2"/>
              </a:solidFill>
              <a:ln w="38100">
                <a:solidFill>
                  <a:schemeClr val="bg1"/>
                </a:solidFill>
              </a:ln>
              <a:effectLst/>
            </c:spPr>
            <c:extLst>
              <c:ext xmlns:c16="http://schemas.microsoft.com/office/drawing/2014/chart" uri="{C3380CC4-5D6E-409C-BE32-E72D297353CC}">
                <c16:uniqueId val="{00000005-E301-4734-8F18-F2965ACFE6D7}"/>
              </c:ext>
            </c:extLst>
          </c:dPt>
          <c:dLbls>
            <c:dLbl>
              <c:idx val="0"/>
              <c:layout>
                <c:manualLayout>
                  <c:x val="0.18356962008794286"/>
                  <c:y val="-2.7117692506818517E-3"/>
                </c:manualLayout>
              </c:layout>
              <c:tx>
                <c:rich>
                  <a:bodyPr/>
                  <a:lstStyle/>
                  <a:p>
                    <a:fld id="{5EACA6F4-2071-4E2E-B34F-8EF819D92F96}" type="CATEGORYNAME">
                      <a:rPr lang="en-US"/>
                      <a:pPr/>
                      <a:t>[NOM DE CATÉGORIE]</a:t>
                    </a:fld>
                    <a:r>
                      <a:rPr lang="en-US" baseline="0"/>
                      <a:t>
</a:t>
                    </a:r>
                    <a:fld id="{27D3A7C0-6AE8-4E59-BE33-1A5FB0D5E16D}" type="VALUE">
                      <a:rPr lang="en-US" sz="1600" b="1" baseline="0"/>
                      <a:pPr/>
                      <a:t>[VALEUR]</a:t>
                    </a:fld>
                    <a:endParaRPr lang="en-US" baseline="0"/>
                  </a:p>
                </c:rich>
              </c:tx>
              <c:showLegendKey val="0"/>
              <c:showVal val="1"/>
              <c:showCatName val="1"/>
              <c:showSerName val="0"/>
              <c:showPercent val="0"/>
              <c:showBubbleSize val="0"/>
              <c:separator>
</c:separator>
              <c:extLst>
                <c:ext xmlns:c15="http://schemas.microsoft.com/office/drawing/2012/chart" uri="{CE6537A1-D6FC-4f65-9D91-7224C49458BB}">
                  <c15:layout>
                    <c:manualLayout>
                      <c:w val="0.27938439373093982"/>
                      <c:h val="0.29389086143914001"/>
                    </c:manualLayout>
                  </c15:layout>
                  <c15:dlblFieldTable/>
                  <c15:showDataLabelsRange val="0"/>
                </c:ext>
                <c:ext xmlns:c16="http://schemas.microsoft.com/office/drawing/2014/chart" uri="{C3380CC4-5D6E-409C-BE32-E72D297353CC}">
                  <c16:uniqueId val="{00000001-E301-4734-8F18-F2965ACFE6D7}"/>
                </c:ext>
              </c:extLst>
            </c:dLbl>
            <c:dLbl>
              <c:idx val="1"/>
              <c:layout>
                <c:manualLayout>
                  <c:x val="-0.18547979331033812"/>
                  <c:y val="-2.9072073080062735E-2"/>
                </c:manualLayout>
              </c:layout>
              <c:tx>
                <c:rich>
                  <a:bodyPr/>
                  <a:lstStyle/>
                  <a:p>
                    <a:fld id="{5EACA6F4-2071-4E2E-B34F-8EF819D92F96}" type="CATEGORYNAME">
                      <a:rPr lang="en-US"/>
                      <a:pPr/>
                      <a:t>[NOM DE CATÉGORIE]</a:t>
                    </a:fld>
                    <a:r>
                      <a:rPr lang="en-US" baseline="0"/>
                      <a:t>
</a:t>
                    </a:r>
                    <a:fld id="{27D3A7C0-6AE8-4E59-BE33-1A5FB0D5E16D}" type="VALUE">
                      <a:rPr lang="en-US" sz="1600" b="1" baseline="0"/>
                      <a:pPr/>
                      <a:t>[VALEUR]</a:t>
                    </a:fld>
                    <a:endParaRPr lang="en-US" baseline="0"/>
                  </a:p>
                </c:rich>
              </c:tx>
              <c:showLegendKey val="0"/>
              <c:showVal val="1"/>
              <c:showCatName val="1"/>
              <c:showSerName val="0"/>
              <c:showPercent val="0"/>
              <c:showBubbleSize val="0"/>
              <c:separator>
</c:separator>
              <c:extLst>
                <c:ext xmlns:c15="http://schemas.microsoft.com/office/drawing/2012/chart" uri="{CE6537A1-D6FC-4f65-9D91-7224C49458BB}">
                  <c15:layout>
                    <c:manualLayout>
                      <c:w val="0.24364101733777824"/>
                      <c:h val="0.34126715627695797"/>
                    </c:manualLayout>
                  </c15:layout>
                  <c15:dlblFieldTable/>
                  <c15:showDataLabelsRange val="0"/>
                </c:ext>
                <c:ext xmlns:c16="http://schemas.microsoft.com/office/drawing/2014/chart" uri="{C3380CC4-5D6E-409C-BE32-E72D297353CC}">
                  <c16:uniqueId val="{00000003-E301-4734-8F18-F2965ACFE6D7}"/>
                </c:ext>
              </c:extLst>
            </c:dLbl>
            <c:dLbl>
              <c:idx val="2"/>
              <c:layout>
                <c:manualLayout>
                  <c:x val="2.2447060402993251E-2"/>
                  <c:y val="-0.17575102745114654"/>
                </c:manualLayout>
              </c:layout>
              <c:tx>
                <c:rich>
                  <a:bodyPr/>
                  <a:lstStyle/>
                  <a:p>
                    <a:fld id="{5EACA6F4-2071-4E2E-B34F-8EF819D92F96}" type="CATEGORYNAME">
                      <a:rPr lang="en-US"/>
                      <a:pPr/>
                      <a:t>[NOM DE CATÉGORIE]</a:t>
                    </a:fld>
                    <a:r>
                      <a:rPr lang="en-US" baseline="0"/>
                      <a:t>
</a:t>
                    </a:r>
                    <a:fld id="{27D3A7C0-6AE8-4E59-BE33-1A5FB0D5E16D}" type="VALUE">
                      <a:rPr lang="en-US" sz="1600" b="1" baseline="0"/>
                      <a:pPr/>
                      <a:t>[VALEUR]</a:t>
                    </a:fld>
                    <a:endParaRPr lang="en-US" baseline="0"/>
                  </a:p>
                </c:rich>
              </c:tx>
              <c:showLegendKey val="0"/>
              <c:showVal val="1"/>
              <c:showCatName val="1"/>
              <c:showSerName val="0"/>
              <c:showPercent val="0"/>
              <c:showBubbleSize val="0"/>
              <c:separator>
</c:separator>
              <c:extLst>
                <c:ext xmlns:c15="http://schemas.microsoft.com/office/drawing/2012/chart" uri="{CE6537A1-D6FC-4f65-9D91-7224C49458BB}">
                  <c15:layout>
                    <c:manualLayout>
                      <c:w val="0.44813910001675072"/>
                      <c:h val="0.21391463355695281"/>
                    </c:manualLayout>
                  </c15:layout>
                  <c15:dlblFieldTable/>
                  <c15:showDataLabelsRange val="0"/>
                </c:ext>
                <c:ext xmlns:c16="http://schemas.microsoft.com/office/drawing/2014/chart" uri="{C3380CC4-5D6E-409C-BE32-E72D297353CC}">
                  <c16:uniqueId val="{00000005-E301-4734-8F18-F2965ACFE6D7}"/>
                </c:ext>
              </c:extLst>
            </c:dLbl>
            <c:spPr>
              <a:noFill/>
              <a:ln>
                <a:noFill/>
              </a:ln>
              <a:effectLst/>
            </c:spPr>
            <c:txPr>
              <a:bodyPr rot="0" spcFirstLastPara="1" vertOverflow="ellipsis" vert="horz" wrap="square" lIns="38100" tIns="19050" rIns="38100" bIns="19050" anchor="ctr" anchorCtr="1">
                <a:noAutofit/>
              </a:bodyPr>
              <a:lstStyle/>
              <a:p>
                <a:pPr>
                  <a:defRPr sz="1300" b="0" i="0" u="none" strike="noStrike" kern="1200" baseline="0">
                    <a:solidFill>
                      <a:schemeClr val="tx1"/>
                    </a:solidFill>
                    <a:latin typeface="Lato" panose="020F0502020204030203" pitchFamily="34" charset="0"/>
                    <a:ea typeface="Lato" panose="020F0502020204030203" pitchFamily="34" charset="0"/>
                    <a:cs typeface="Lato" panose="020F0502020204030203" pitchFamily="34" charset="0"/>
                  </a:defRPr>
                </a:pPr>
                <a:endParaRPr lang="fr-FR"/>
              </a:p>
            </c:txP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Sheet1!$B$1:$D$1</c:f>
              <c:strCache>
                <c:ptCount val="3"/>
                <c:pt idx="0">
                  <c:v>Vous manquez de temps pour faire tout ce que vous avez à faire ou désirez faire</c:v>
                </c:pt>
                <c:pt idx="1">
                  <c:v>Vous arrivez à faire tout ce que vous avez à faire ou envie de faire dans le temps dont vous disposez</c:v>
                </c:pt>
                <c:pt idx="2">
                  <c:v>Il vous arrive de ne pas savoir quoi faire du temps dont vous disposez</c:v>
                </c:pt>
              </c:strCache>
            </c:strRef>
          </c:cat>
          <c:val>
            <c:numRef>
              <c:f>Sheet1!$B$2:$D$2</c:f>
              <c:numCache>
                <c:formatCode>###0%</c:formatCode>
                <c:ptCount val="3"/>
                <c:pt idx="0">
                  <c:v>0.50142174925313943</c:v>
                </c:pt>
                <c:pt idx="1">
                  <c:v>0.38343412184842934</c:v>
                </c:pt>
                <c:pt idx="2">
                  <c:v>0.11514412889843033</c:v>
                </c:pt>
              </c:numCache>
            </c:numRef>
          </c:val>
          <c:extLst>
            <c:ext xmlns:c16="http://schemas.microsoft.com/office/drawing/2014/chart" uri="{C3380CC4-5D6E-409C-BE32-E72D297353CC}">
              <c16:uniqueId val="{00000006-E301-4734-8F18-F2965ACFE6D7}"/>
            </c:ext>
          </c:extLst>
        </c:ser>
        <c:dLbls>
          <c:showLegendKey val="0"/>
          <c:showVal val="0"/>
          <c:showCatName val="0"/>
          <c:showSerName val="0"/>
          <c:showPercent val="0"/>
          <c:showBubbleSize val="0"/>
          <c:showLeaderLines val="0"/>
        </c:dLbls>
        <c:firstSliceAng val="11"/>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10611685193731"/>
          <c:y val="4.198077307675214E-3"/>
          <c:w val="0.6619186921186001"/>
          <c:h val="0.87212960097794534"/>
        </c:manualLayout>
      </c:layout>
      <c:barChart>
        <c:barDir val="bar"/>
        <c:grouping val="stacked"/>
        <c:varyColors val="0"/>
        <c:ser>
          <c:idx val="0"/>
          <c:order val="0"/>
          <c:tx>
            <c:strRef>
              <c:f>Sheet1!$A$5</c:f>
              <c:strCache>
                <c:ptCount val="1"/>
                <c:pt idx="0">
                  <c:v>Non, vous ne l'avez jamais vu</c:v>
                </c:pt>
              </c:strCache>
            </c:strRef>
          </c:tx>
          <c:spPr>
            <a:solidFill>
              <a:srgbClr val="A5422C"/>
            </a:solidFill>
            <a:ln w="11184">
              <a:solidFill>
                <a:srgbClr val="FFFFFF"/>
              </a:solidFill>
              <a:prstDash val="solid"/>
            </a:ln>
          </c:spPr>
          <c:invertIfNegative val="0"/>
          <c:dLbls>
            <c:dLbl>
              <c:idx val="9"/>
              <c:delete val="1"/>
              <c:extLst>
                <c:ext xmlns:c15="http://schemas.microsoft.com/office/drawing/2012/chart" uri="{CE6537A1-D6FC-4f65-9D91-7224C49458BB}"/>
                <c:ext xmlns:c16="http://schemas.microsoft.com/office/drawing/2014/chart" uri="{C3380CC4-5D6E-409C-BE32-E72D297353CC}">
                  <c16:uniqueId val="{00000000-1443-4ACA-9D5E-2EF2C847014F}"/>
                </c:ext>
              </c:extLst>
            </c:dLbl>
            <c:dLbl>
              <c:idx val="12"/>
              <c:delete val="1"/>
              <c:extLst>
                <c:ext xmlns:c15="http://schemas.microsoft.com/office/drawing/2012/chart" uri="{CE6537A1-D6FC-4f65-9D91-7224C49458BB}"/>
                <c:ext xmlns:c16="http://schemas.microsoft.com/office/drawing/2014/chart" uri="{C3380CC4-5D6E-409C-BE32-E72D297353CC}">
                  <c16:uniqueId val="{00000001-1443-4ACA-9D5E-2EF2C847014F}"/>
                </c:ext>
              </c:extLst>
            </c:dLbl>
            <c:spPr>
              <a:noFill/>
              <a:ln w="22367">
                <a:noFill/>
              </a:ln>
            </c:spPr>
            <c:txPr>
              <a:bodyPr wrap="square" lIns="38100" tIns="19050" rIns="38100" bIns="19050" anchor="ctr">
                <a:spAutoFit/>
              </a:bodyPr>
              <a:lstStyle/>
              <a:p>
                <a:pPr>
                  <a:defRPr sz="1000">
                    <a:solidFill>
                      <a:schemeClr val="bg1"/>
                    </a:solidFill>
                    <a:latin typeface="+mj-l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Agri Confiance </c:v>
                </c:pt>
                <c:pt idx="1">
                  <c:v>HVE</c:v>
                </c:pt>
                <c:pt idx="2">
                  <c:v>Fairtrade</c:v>
                </c:pt>
                <c:pt idx="3">
                  <c:v>Bleu Blanc Cœur</c:v>
                </c:pt>
                <c:pt idx="4">
                  <c:v>Zéro résidu de pesticides </c:v>
                </c:pt>
                <c:pt idx="5">
                  <c:v>AOC</c:v>
                </c:pt>
                <c:pt idx="6">
                  <c:v>IGP</c:v>
                </c:pt>
                <c:pt idx="7">
                  <c:v>AOP</c:v>
                </c:pt>
                <c:pt idx="8">
                  <c:v>Eurofeuille</c:v>
                </c:pt>
                <c:pt idx="9">
                  <c:v>Viande de France / Fruits et légumes de France</c:v>
                </c:pt>
                <c:pt idx="10">
                  <c:v>Label Rouge</c:v>
                </c:pt>
                <c:pt idx="11">
                  <c:v>AB</c:v>
                </c:pt>
                <c:pt idx="12">
                  <c:v>Nutri-score</c:v>
                </c:pt>
              </c:strCache>
            </c:strRef>
          </c:cat>
          <c:val>
            <c:numRef>
              <c:f>Sheet1!$B$5:$N$5</c:f>
              <c:numCache>
                <c:formatCode>###0%</c:formatCode>
                <c:ptCount val="13"/>
                <c:pt idx="0">
                  <c:v>0.67746495697505882</c:v>
                </c:pt>
                <c:pt idx="1">
                  <c:v>0.6455016220852966</c:v>
                </c:pt>
                <c:pt idx="2">
                  <c:v>0.47902995019205913</c:v>
                </c:pt>
                <c:pt idx="3">
                  <c:v>0.34890407977225285</c:v>
                </c:pt>
                <c:pt idx="4">
                  <c:v>0.43359700706143395</c:v>
                </c:pt>
                <c:pt idx="5">
                  <c:v>0.38949791209893064</c:v>
                </c:pt>
                <c:pt idx="6">
                  <c:v>0.27268494780094166</c:v>
                </c:pt>
                <c:pt idx="7">
                  <c:v>0.29058570108670856</c:v>
                </c:pt>
                <c:pt idx="8">
                  <c:v>1.9727191170797267E-2</c:v>
                </c:pt>
                <c:pt idx="9">
                  <c:v>9.4519324253558301E-2</c:v>
                </c:pt>
                <c:pt idx="10">
                  <c:v>3.1365314211811379E-2</c:v>
                </c:pt>
                <c:pt idx="11">
                  <c:v>7.4616485773197306E-3</c:v>
                </c:pt>
                <c:pt idx="12">
                  <c:v>1.6319647306190007E-2</c:v>
                </c:pt>
              </c:numCache>
            </c:numRef>
          </c:val>
          <c:extLst>
            <c:ext xmlns:c16="http://schemas.microsoft.com/office/drawing/2014/chart" uri="{C3380CC4-5D6E-409C-BE32-E72D297353CC}">
              <c16:uniqueId val="{00000003-2A2A-460C-A8B7-D2AB10159FCB}"/>
            </c:ext>
          </c:extLst>
        </c:ser>
        <c:ser>
          <c:idx val="1"/>
          <c:order val="1"/>
          <c:tx>
            <c:strRef>
              <c:f>Sheet1!$A$4</c:f>
              <c:strCache>
                <c:ptCount val="1"/>
                <c:pt idx="0">
                  <c:v>Oui, vous l'avez déjà vu mais ne savez pas ce qu'il signifie</c:v>
                </c:pt>
              </c:strCache>
            </c:strRef>
          </c:tx>
          <c:spPr>
            <a:solidFill>
              <a:srgbClr val="CE6149">
                <a:lumMod val="40000"/>
                <a:lumOff val="60000"/>
              </a:srgbClr>
            </a:solidFill>
            <a:ln w="11184">
              <a:solidFill>
                <a:srgbClr val="FFFFFF"/>
              </a:solidFill>
              <a:prstDash val="solid"/>
            </a:ln>
          </c:spPr>
          <c:invertIfNegative val="0"/>
          <c:dLbls>
            <c:spPr>
              <a:noFill/>
              <a:ln w="22367">
                <a:noFill/>
              </a:ln>
            </c:spPr>
            <c:txPr>
              <a:bodyPr wrap="square" lIns="38100" tIns="19050" rIns="38100" bIns="19050" anchor="ctr">
                <a:spAutoFit/>
              </a:bodyPr>
              <a:lstStyle/>
              <a:p>
                <a:pPr>
                  <a:defRPr sz="1000">
                    <a:latin typeface="+mj-l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Agri Confiance </c:v>
                </c:pt>
                <c:pt idx="1">
                  <c:v>HVE</c:v>
                </c:pt>
                <c:pt idx="2">
                  <c:v>Fairtrade</c:v>
                </c:pt>
                <c:pt idx="3">
                  <c:v>Bleu Blanc Cœur</c:v>
                </c:pt>
                <c:pt idx="4">
                  <c:v>Zéro résidu de pesticides </c:v>
                </c:pt>
                <c:pt idx="5">
                  <c:v>AOC</c:v>
                </c:pt>
                <c:pt idx="6">
                  <c:v>IGP</c:v>
                </c:pt>
                <c:pt idx="7">
                  <c:v>AOP</c:v>
                </c:pt>
                <c:pt idx="8">
                  <c:v>Eurofeuille</c:v>
                </c:pt>
                <c:pt idx="9">
                  <c:v>Viande de France / Fruits et légumes de France</c:v>
                </c:pt>
                <c:pt idx="10">
                  <c:v>Label Rouge</c:v>
                </c:pt>
                <c:pt idx="11">
                  <c:v>AB</c:v>
                </c:pt>
                <c:pt idx="12">
                  <c:v>Nutri-score</c:v>
                </c:pt>
              </c:strCache>
            </c:strRef>
          </c:cat>
          <c:val>
            <c:numRef>
              <c:f>Sheet1!$B$4:$N$4</c:f>
              <c:numCache>
                <c:formatCode>###0%</c:formatCode>
                <c:ptCount val="13"/>
                <c:pt idx="0">
                  <c:v>0.13990632363613534</c:v>
                </c:pt>
                <c:pt idx="1">
                  <c:v>0.14331943419677942</c:v>
                </c:pt>
                <c:pt idx="2">
                  <c:v>0.17906916570770026</c:v>
                </c:pt>
                <c:pt idx="3">
                  <c:v>0.21333292307581128</c:v>
                </c:pt>
                <c:pt idx="4">
                  <c:v>0.12727340450352526</c:v>
                </c:pt>
                <c:pt idx="5">
                  <c:v>0.11684834563333341</c:v>
                </c:pt>
                <c:pt idx="6">
                  <c:v>0.19264801192280981</c:v>
                </c:pt>
                <c:pt idx="7">
                  <c:v>0.17114282770349679</c:v>
                </c:pt>
                <c:pt idx="8">
                  <c:v>0.22804496676169603</c:v>
                </c:pt>
                <c:pt idx="9">
                  <c:v>0.11278409556036541</c:v>
                </c:pt>
                <c:pt idx="10">
                  <c:v>0.1098172293790048</c:v>
                </c:pt>
                <c:pt idx="11">
                  <c:v>6.5625839624392238E-2</c:v>
                </c:pt>
                <c:pt idx="12">
                  <c:v>5.5053856434688658E-2</c:v>
                </c:pt>
              </c:numCache>
            </c:numRef>
          </c:val>
          <c:extLst>
            <c:ext xmlns:c16="http://schemas.microsoft.com/office/drawing/2014/chart" uri="{C3380CC4-5D6E-409C-BE32-E72D297353CC}">
              <c16:uniqueId val="{00000002-2A2A-460C-A8B7-D2AB10159FCB}"/>
            </c:ext>
          </c:extLst>
        </c:ser>
        <c:ser>
          <c:idx val="2"/>
          <c:order val="2"/>
          <c:tx>
            <c:strRef>
              <c:f>Sheet1!$A$3</c:f>
              <c:strCache>
                <c:ptCount val="1"/>
                <c:pt idx="0">
                  <c:v>Oui, vous le connaissez et vous avez une vague idée de ce qu'il signifie</c:v>
                </c:pt>
              </c:strCache>
            </c:strRef>
          </c:tx>
          <c:spPr>
            <a:solidFill>
              <a:srgbClr val="99C221"/>
            </a:solidFill>
            <a:ln w="11184">
              <a:solidFill>
                <a:srgbClr val="FFFFFF"/>
              </a:solidFill>
              <a:prstDash val="solid"/>
            </a:ln>
          </c:spPr>
          <c:invertIfNegative val="0"/>
          <c:dLbls>
            <c:spPr>
              <a:noFill/>
              <a:ln w="22367">
                <a:noFill/>
              </a:ln>
            </c:spPr>
            <c:txPr>
              <a:bodyPr wrap="square" lIns="38100" tIns="19050" rIns="38100" bIns="19050" anchor="ctr">
                <a:spAutoFit/>
              </a:bodyPr>
              <a:lstStyle/>
              <a:p>
                <a:pPr>
                  <a:defRPr sz="1000">
                    <a:solidFill>
                      <a:schemeClr val="tx1"/>
                    </a:solidFill>
                    <a:latin typeface="+mj-l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Agri Confiance </c:v>
                </c:pt>
                <c:pt idx="1">
                  <c:v>HVE</c:v>
                </c:pt>
                <c:pt idx="2">
                  <c:v>Fairtrade</c:v>
                </c:pt>
                <c:pt idx="3">
                  <c:v>Bleu Blanc Cœur</c:v>
                </c:pt>
                <c:pt idx="4">
                  <c:v>Zéro résidu de pesticides </c:v>
                </c:pt>
                <c:pt idx="5">
                  <c:v>AOC</c:v>
                </c:pt>
                <c:pt idx="6">
                  <c:v>IGP</c:v>
                </c:pt>
                <c:pt idx="7">
                  <c:v>AOP</c:v>
                </c:pt>
                <c:pt idx="8">
                  <c:v>Eurofeuille</c:v>
                </c:pt>
                <c:pt idx="9">
                  <c:v>Viande de France / Fruits et légumes de France</c:v>
                </c:pt>
                <c:pt idx="10">
                  <c:v>Label Rouge</c:v>
                </c:pt>
                <c:pt idx="11">
                  <c:v>AB</c:v>
                </c:pt>
                <c:pt idx="12">
                  <c:v>Nutri-score</c:v>
                </c:pt>
              </c:strCache>
            </c:strRef>
          </c:cat>
          <c:val>
            <c:numRef>
              <c:f>Sheet1!$B$3:$N$3</c:f>
              <c:numCache>
                <c:formatCode>###0%</c:formatCode>
                <c:ptCount val="13"/>
                <c:pt idx="0">
                  <c:v>0.12447716971061273</c:v>
                </c:pt>
                <c:pt idx="1">
                  <c:v>0.14497283478718409</c:v>
                </c:pt>
                <c:pt idx="2">
                  <c:v>0.19657279430640021</c:v>
                </c:pt>
                <c:pt idx="3">
                  <c:v>0.25209384321738332</c:v>
                </c:pt>
                <c:pt idx="4">
                  <c:v>0.25712097910430504</c:v>
                </c:pt>
                <c:pt idx="5">
                  <c:v>0.25105901598547559</c:v>
                </c:pt>
                <c:pt idx="6">
                  <c:v>0.28618130560567012</c:v>
                </c:pt>
                <c:pt idx="7">
                  <c:v>0.27969031355880225</c:v>
                </c:pt>
                <c:pt idx="8">
                  <c:v>0.43132775452912803</c:v>
                </c:pt>
                <c:pt idx="9">
                  <c:v>0.36458789856986135</c:v>
                </c:pt>
                <c:pt idx="10">
                  <c:v>0.39002529353517928</c:v>
                </c:pt>
                <c:pt idx="11">
                  <c:v>0.37673849534169401</c:v>
                </c:pt>
                <c:pt idx="12">
                  <c:v>0.24719058673330666</c:v>
                </c:pt>
              </c:numCache>
            </c:numRef>
          </c:val>
          <c:extLst>
            <c:ext xmlns:c16="http://schemas.microsoft.com/office/drawing/2014/chart" uri="{C3380CC4-5D6E-409C-BE32-E72D297353CC}">
              <c16:uniqueId val="{00000001-2A2A-460C-A8B7-D2AB10159FCB}"/>
            </c:ext>
          </c:extLst>
        </c:ser>
        <c:ser>
          <c:idx val="3"/>
          <c:order val="3"/>
          <c:tx>
            <c:strRef>
              <c:f>Sheet1!$A$2</c:f>
              <c:strCache>
                <c:ptCount val="1"/>
                <c:pt idx="0">
                  <c:v>Oui, vous le connaissez et vous savez précisément ce qu'il signifie</c:v>
                </c:pt>
              </c:strCache>
            </c:strRef>
          </c:tx>
          <c:spPr>
            <a:solidFill>
              <a:srgbClr val="46714B"/>
            </a:solidFill>
            <a:ln w="11184">
              <a:solidFill>
                <a:srgbClr val="FFFFFF"/>
              </a:solidFill>
              <a:prstDash val="solid"/>
            </a:ln>
          </c:spPr>
          <c:invertIfNegative val="0"/>
          <c:dLbls>
            <c:spPr>
              <a:noFill/>
              <a:ln w="22367">
                <a:noFill/>
              </a:ln>
            </c:spPr>
            <c:txPr>
              <a:bodyPr wrap="square" lIns="38100" tIns="19050" rIns="38100" bIns="19050" anchor="ctr">
                <a:spAutoFit/>
              </a:bodyPr>
              <a:lstStyle/>
              <a:p>
                <a:pPr>
                  <a:defRPr sz="1000">
                    <a:solidFill>
                      <a:schemeClr val="bg1"/>
                    </a:solidFill>
                    <a:latin typeface="+mj-l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Agri Confiance </c:v>
                </c:pt>
                <c:pt idx="1">
                  <c:v>HVE</c:v>
                </c:pt>
                <c:pt idx="2">
                  <c:v>Fairtrade</c:v>
                </c:pt>
                <c:pt idx="3">
                  <c:v>Bleu Blanc Cœur</c:v>
                </c:pt>
                <c:pt idx="4">
                  <c:v>Zéro résidu de pesticides </c:v>
                </c:pt>
                <c:pt idx="5">
                  <c:v>AOC</c:v>
                </c:pt>
                <c:pt idx="6">
                  <c:v>IGP</c:v>
                </c:pt>
                <c:pt idx="7">
                  <c:v>AOP</c:v>
                </c:pt>
                <c:pt idx="8">
                  <c:v>Eurofeuille</c:v>
                </c:pt>
                <c:pt idx="9">
                  <c:v>Viande de France / Fruits et légumes de France</c:v>
                </c:pt>
                <c:pt idx="10">
                  <c:v>Label Rouge</c:v>
                </c:pt>
                <c:pt idx="11">
                  <c:v>AB</c:v>
                </c:pt>
                <c:pt idx="12">
                  <c:v>Nutri-score</c:v>
                </c:pt>
              </c:strCache>
            </c:strRef>
          </c:cat>
          <c:val>
            <c:numRef>
              <c:f>Sheet1!$B$2:$N$2</c:f>
              <c:numCache>
                <c:formatCode>###0%</c:formatCode>
                <c:ptCount val="13"/>
                <c:pt idx="0">
                  <c:v>5.8151549678190584E-2</c:v>
                </c:pt>
                <c:pt idx="1">
                  <c:v>6.6206108930737972E-2</c:v>
                </c:pt>
                <c:pt idx="2">
                  <c:v>0.14532808979383838</c:v>
                </c:pt>
                <c:pt idx="3">
                  <c:v>0.18566915393455069</c:v>
                </c:pt>
                <c:pt idx="4">
                  <c:v>0.18200860933073323</c:v>
                </c:pt>
                <c:pt idx="5">
                  <c:v>0.24259472628225853</c:v>
                </c:pt>
                <c:pt idx="6">
                  <c:v>0.24848573467057655</c:v>
                </c:pt>
                <c:pt idx="7">
                  <c:v>0.25858115765099077</c:v>
                </c:pt>
                <c:pt idx="8">
                  <c:v>0.32090008753837757</c:v>
                </c:pt>
                <c:pt idx="9">
                  <c:v>0.42810868161621246</c:v>
                </c:pt>
                <c:pt idx="10">
                  <c:v>0.46879216287400211</c:v>
                </c:pt>
                <c:pt idx="11">
                  <c:v>0.55017401645659181</c:v>
                </c:pt>
                <c:pt idx="12">
                  <c:v>0.68143590952581179</c:v>
                </c:pt>
              </c:numCache>
            </c:numRef>
          </c:val>
          <c:extLst>
            <c:ext xmlns:c16="http://schemas.microsoft.com/office/drawing/2014/chart" uri="{C3380CC4-5D6E-409C-BE32-E72D297353CC}">
              <c16:uniqueId val="{00000000-2A2A-460C-A8B7-D2AB10159FCB}"/>
            </c:ext>
          </c:extLst>
        </c:ser>
        <c:dLbls>
          <c:showLegendKey val="0"/>
          <c:showVal val="0"/>
          <c:showCatName val="0"/>
          <c:showSerName val="0"/>
          <c:showPercent val="0"/>
          <c:showBubbleSize val="0"/>
        </c:dLbls>
        <c:gapWidth val="85"/>
        <c:overlap val="100"/>
        <c:axId val="380795904"/>
        <c:axId val="366943552"/>
      </c:barChart>
      <c:catAx>
        <c:axId val="380795904"/>
        <c:scaling>
          <c:orientation val="minMax"/>
        </c:scaling>
        <c:delete val="0"/>
        <c:axPos val="l"/>
        <c:numFmt formatCode="General" sourceLinked="1"/>
        <c:majorTickMark val="out"/>
        <c:minorTickMark val="none"/>
        <c:tickLblPos val="nextTo"/>
        <c:txPr>
          <a:bodyPr/>
          <a:lstStyle/>
          <a:p>
            <a:pPr>
              <a:defRPr sz="600"/>
            </a:pPr>
            <a:endParaRPr lang="fr-FR"/>
          </a:p>
        </c:txPr>
        <c:crossAx val="366943552"/>
        <c:crosses val="autoZero"/>
        <c:auto val="1"/>
        <c:lblAlgn val="ctr"/>
        <c:lblOffset val="1000"/>
        <c:noMultiLvlLbl val="0"/>
      </c:catAx>
      <c:valAx>
        <c:axId val="366943552"/>
        <c:scaling>
          <c:orientation val="minMax"/>
          <c:max val="1"/>
        </c:scaling>
        <c:delete val="1"/>
        <c:axPos val="b"/>
        <c:numFmt formatCode="###0%" sourceLinked="1"/>
        <c:majorTickMark val="out"/>
        <c:minorTickMark val="none"/>
        <c:tickLblPos val="nextTo"/>
        <c:crossAx val="380795904"/>
        <c:crosses val="autoZero"/>
        <c:crossBetween val="between"/>
      </c:valAx>
      <c:spPr>
        <a:noFill/>
        <a:ln w="25400">
          <a:noFill/>
        </a:ln>
      </c:spPr>
    </c:plotArea>
    <c:plotVisOnly val="1"/>
    <c:dispBlanksAs val="gap"/>
    <c:showDLblsOverMax val="0"/>
  </c:chart>
  <c:spPr>
    <a:noFill/>
    <a:ln>
      <a:noFill/>
    </a:ln>
  </c:spPr>
  <c:txPr>
    <a:bodyPr/>
    <a:lstStyle/>
    <a:p>
      <a:pPr>
        <a:defRPr sz="1100" b="0" i="0" u="none" strike="noStrike" baseline="0">
          <a:solidFill>
            <a:schemeClr val="tx1"/>
          </a:solidFill>
          <a:latin typeface="Century Gothic" panose="020B0502020202020204" pitchFamily="34" charset="0"/>
          <a:ea typeface="Arial"/>
          <a:cs typeface="Arial"/>
        </a:defRPr>
      </a:pPr>
      <a:endParaRPr lang="fr-FR"/>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23873462706307055"/>
          <c:y val="8.7367364878663839E-2"/>
          <c:w val="0.55700180055169612"/>
          <c:h val="0.84643219674698222"/>
        </c:manualLayout>
      </c:layout>
      <c:doughnutChart>
        <c:varyColors val="1"/>
        <c:ser>
          <c:idx val="0"/>
          <c:order val="0"/>
          <c:tx>
            <c:strRef>
              <c:f>Feuil1!$B$1</c:f>
              <c:strCache>
                <c:ptCount val="1"/>
                <c:pt idx="0">
                  <c:v> La plupart des produits bios vendus en France sont produits en France </c:v>
                </c:pt>
              </c:strCache>
            </c:strRef>
          </c:tx>
          <c:spPr>
            <a:solidFill>
              <a:srgbClr val="FCEEEF"/>
            </a:solidFill>
          </c:spPr>
          <c:dPt>
            <c:idx val="0"/>
            <c:bubble3D val="0"/>
            <c:spPr>
              <a:solidFill>
                <a:schemeClr val="tx2"/>
              </a:solidFill>
              <a:ln w="19050">
                <a:solidFill>
                  <a:schemeClr val="lt1"/>
                </a:solidFill>
              </a:ln>
              <a:effectLst/>
            </c:spPr>
            <c:extLst>
              <c:ext xmlns:c16="http://schemas.microsoft.com/office/drawing/2014/chart" uri="{C3380CC4-5D6E-409C-BE32-E72D297353CC}">
                <c16:uniqueId val="{00000001-600E-4736-BE91-FFD3F7F37C1C}"/>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600E-4736-BE91-FFD3F7F37C1C}"/>
              </c:ext>
            </c:extLst>
          </c:dPt>
          <c:dPt>
            <c:idx val="2"/>
            <c:bubble3D val="0"/>
            <c:spPr>
              <a:solidFill>
                <a:schemeClr val="accent4">
                  <a:lumMod val="20000"/>
                  <a:lumOff val="80000"/>
                </a:schemeClr>
              </a:solidFill>
              <a:ln w="19050">
                <a:solidFill>
                  <a:schemeClr val="lt1"/>
                </a:solidFill>
              </a:ln>
              <a:effectLst/>
            </c:spPr>
            <c:extLst>
              <c:ext xmlns:c16="http://schemas.microsoft.com/office/drawing/2014/chart" uri="{C3380CC4-5D6E-409C-BE32-E72D297353CC}">
                <c16:uniqueId val="{00000005-600E-4736-BE91-FFD3F7F37C1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00E-4736-BE91-FFD3F7F37C1C}"/>
              </c:ext>
            </c:extLst>
          </c:dPt>
          <c:dLbls>
            <c:dLbl>
              <c:idx val="0"/>
              <c:layout>
                <c:manualLayout>
                  <c:x val="0.20860849967732148"/>
                  <c:y val="-6.0393781767640299E-2"/>
                </c:manualLayout>
              </c:layout>
              <c:tx>
                <c:rich>
                  <a:bodyPr rot="0" spcFirstLastPara="1" vertOverflow="overflow" horzOverflow="overflow" vert="horz" wrap="square" lIns="38100" tIns="19050" rIns="38100" bIns="19050" anchor="ctr" anchorCtr="0">
                    <a:spAutoFit/>
                  </a:bodyPr>
                  <a:lstStyle/>
                  <a:p>
                    <a:pPr algn="ctr">
                      <a:defRPr lang="fr-FR" sz="1200" b="1" i="0" u="none" strike="noStrike" kern="1200" baseline="0">
                        <a:solidFill>
                          <a:schemeClr val="accent4"/>
                        </a:solidFill>
                        <a:latin typeface="+mn-lt"/>
                        <a:ea typeface="Segoe UI Black" panose="020B0A02040204020203" pitchFamily="34" charset="0"/>
                        <a:cs typeface="Arial" panose="020B0604020202020204" pitchFamily="34" charset="0"/>
                      </a:defRPr>
                    </a:pPr>
                    <a:fld id="{AF4499A4-83DC-4360-8D4D-4892472251CC}" type="CATEGORYNAME">
                      <a:rPr lang="en-US" sz="1200" b="0" i="0" u="none" strike="noStrike" kern="1200" baseline="0">
                        <a:solidFill>
                          <a:schemeClr val="tx1"/>
                        </a:solidFill>
                        <a:latin typeface="Lato" panose="020F0502020204030203" pitchFamily="34" charset="0"/>
                        <a:ea typeface="Segoe UI Black" panose="020B0A02040204020203" pitchFamily="34" charset="0"/>
                        <a:cs typeface="Lato" panose="020F0502020204030203" pitchFamily="34" charset="0"/>
                      </a:rPr>
                      <a:pPr algn="ctr">
                        <a:defRPr lang="fr-FR" sz="1200" b="1">
                          <a:solidFill>
                            <a:schemeClr val="accent4"/>
                          </a:solidFill>
                          <a:latin typeface="+mn-lt"/>
                          <a:cs typeface="Arial" panose="020B0604020202020204" pitchFamily="34" charset="0"/>
                        </a:defRPr>
                      </a:pPr>
                      <a:t>[NOM DE CATÉGORIE]</a:t>
                    </a:fld>
                    <a:r>
                      <a:rPr lang="en-US" sz="1200" b="1" i="0" u="none" strike="noStrike" kern="1200" baseline="0">
                        <a:solidFill>
                          <a:schemeClr val="accent4"/>
                        </a:solidFill>
                        <a:latin typeface="Lato" panose="020F0502020204030203" pitchFamily="34" charset="0"/>
                        <a:ea typeface="Segoe UI Black" panose="020B0A02040204020203" pitchFamily="34" charset="0"/>
                        <a:cs typeface="Lato" panose="020F0502020204030203" pitchFamily="34" charset="0"/>
                      </a:rPr>
                      <a:t>
</a:t>
                    </a:r>
                    <a:fld id="{FC3677D2-6197-40C2-B0DB-7318B4ABC54D}" type="PERCENTAGE">
                      <a:rPr lang="en-US" sz="1600" b="1" i="0" u="none" strike="noStrike" kern="1200" baseline="0">
                        <a:solidFill>
                          <a:schemeClr val="tx2"/>
                        </a:solidFill>
                        <a:latin typeface="Lato" panose="020F0502020204030203" pitchFamily="34" charset="0"/>
                        <a:ea typeface="Segoe UI Black" panose="020B0A02040204020203" pitchFamily="34" charset="0"/>
                        <a:cs typeface="Lato" panose="020F0502020204030203" pitchFamily="34" charset="0"/>
                      </a:rPr>
                      <a:pPr algn="ctr">
                        <a:defRPr lang="fr-FR" sz="1200" b="1">
                          <a:solidFill>
                            <a:schemeClr val="accent4"/>
                          </a:solidFill>
                          <a:latin typeface="+mn-lt"/>
                          <a:cs typeface="Arial" panose="020B0604020202020204" pitchFamily="34" charset="0"/>
                        </a:defRPr>
                      </a:pPr>
                      <a:t>[POURCENTAGE]</a:t>
                    </a:fld>
                    <a:endParaRPr lang="en-US" sz="1200" b="1" i="0" u="none" strike="noStrike" kern="1200" baseline="0">
                      <a:solidFill>
                        <a:schemeClr val="accent4"/>
                      </a:solidFill>
                      <a:latin typeface="Lato" panose="020F0502020204030203" pitchFamily="34" charset="0"/>
                      <a:ea typeface="Segoe UI Black" panose="020B0A02040204020203" pitchFamily="34" charset="0"/>
                      <a:cs typeface="Lato" panose="020F0502020204030203" pitchFamily="34" charset="0"/>
                    </a:endParaRPr>
                  </a:p>
                </c:rich>
              </c:tx>
              <c:spPr>
                <a:noFill/>
                <a:ln>
                  <a:noFill/>
                </a:ln>
                <a:effectLst/>
              </c:spPr>
              <c:txPr>
                <a:bodyPr rot="0" spcFirstLastPara="1" vertOverflow="overflow" horzOverflow="overflow" vert="horz" wrap="square" lIns="38100" tIns="19050" rIns="38100" bIns="19050" anchor="ctr" anchorCtr="0">
                  <a:spAutoFit/>
                </a:bodyPr>
                <a:lstStyle/>
                <a:p>
                  <a:pPr algn="ctr">
                    <a:defRPr lang="fr-FR" sz="1200" b="1" i="0" u="none" strike="noStrike" kern="1200" baseline="0">
                      <a:solidFill>
                        <a:schemeClr val="accent4"/>
                      </a:solidFill>
                      <a:latin typeface="+mn-lt"/>
                      <a:ea typeface="Segoe UI Black" panose="020B0A02040204020203" pitchFamily="34" charset="0"/>
                      <a:cs typeface="Arial" panose="020B0604020202020204" pitchFamily="34" charset="0"/>
                    </a:defRPr>
                  </a:pPr>
                  <a:endParaRPr lang="fr-FR"/>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0.2197332573884799"/>
                      <c:h val="0.18954427414476951"/>
                    </c:manualLayout>
                  </c15:layout>
                  <c15:dlblFieldTable/>
                  <c15:showDataLabelsRange val="0"/>
                </c:ext>
                <c:ext xmlns:c16="http://schemas.microsoft.com/office/drawing/2014/chart" uri="{C3380CC4-5D6E-409C-BE32-E72D297353CC}">
                  <c16:uniqueId val="{00000001-600E-4736-BE91-FFD3F7F37C1C}"/>
                </c:ext>
              </c:extLst>
            </c:dLbl>
            <c:dLbl>
              <c:idx val="1"/>
              <c:layout>
                <c:manualLayout>
                  <c:x val="0.15945582476745293"/>
                  <c:y val="0.16785880073520601"/>
                </c:manualLayout>
              </c:layout>
              <c:tx>
                <c:rich>
                  <a:bodyPr/>
                  <a:lstStyle/>
                  <a:p>
                    <a:fld id="{D814BA6C-F85F-4BCF-AECA-3015E2885C07}" type="CATEGORYNAME">
                      <a:rPr lang="en-US" sz="1200">
                        <a:latin typeface="Lato" panose="020F0502020204030203" pitchFamily="34" charset="0"/>
                        <a:cs typeface="Lato" panose="020F0502020204030203" pitchFamily="34" charset="0"/>
                      </a:rPr>
                      <a:pPr/>
                      <a:t>[NOM DE CATÉGORIE]</a:t>
                    </a:fld>
                    <a:r>
                      <a:rPr lang="en-US" sz="1200" baseline="0">
                        <a:latin typeface="Lato" panose="020F0502020204030203" pitchFamily="34" charset="0"/>
                        <a:cs typeface="Lato" panose="020F0502020204030203" pitchFamily="34" charset="0"/>
                      </a:rPr>
                      <a:t>
</a:t>
                    </a:r>
                    <a:fld id="{70E2816B-085A-44CE-8C6A-6856B8B88F2B}" type="PERCENTAGE">
                      <a:rPr lang="en-US" sz="1600" b="1" baseline="0">
                        <a:solidFill>
                          <a:schemeClr val="bg2"/>
                        </a:solidFill>
                        <a:latin typeface="Lato" panose="020F0502020204030203" pitchFamily="34" charset="0"/>
                        <a:cs typeface="Lato" panose="020F0502020204030203" pitchFamily="34" charset="0"/>
                      </a:rPr>
                      <a:pPr/>
                      <a:t>[POURCENTAGE]</a:t>
                    </a:fld>
                    <a:endParaRPr lang="en-US" sz="1200" baseline="0">
                      <a:latin typeface="Lato" panose="020F0502020204030203" pitchFamily="34" charset="0"/>
                      <a:cs typeface="Lato" panose="020F0502020204030203" pitchFamily="34" charset="0"/>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00E-4736-BE91-FFD3F7F37C1C}"/>
                </c:ext>
              </c:extLst>
            </c:dLbl>
            <c:dLbl>
              <c:idx val="2"/>
              <c:layout>
                <c:manualLayout>
                  <c:x val="-0.15566430533414308"/>
                  <c:y val="0.1694577623097008"/>
                </c:manualLayout>
              </c:layout>
              <c:tx>
                <c:rich>
                  <a:bodyPr/>
                  <a:lstStyle/>
                  <a:p>
                    <a:fld id="{D814BA6C-F85F-4BCF-AECA-3015E2885C07}" type="CATEGORYNAME">
                      <a:rPr lang="en-US" sz="1200">
                        <a:latin typeface="Lato" panose="020F0502020204030203" pitchFamily="34" charset="0"/>
                        <a:cs typeface="Lato" panose="020F0502020204030203" pitchFamily="34" charset="0"/>
                      </a:rPr>
                      <a:pPr/>
                      <a:t>[NOM DE CATÉGORIE]</a:t>
                    </a:fld>
                    <a:r>
                      <a:rPr lang="en-US" sz="1200" baseline="0">
                        <a:latin typeface="Lato" panose="020F0502020204030203" pitchFamily="34" charset="0"/>
                        <a:cs typeface="Lato" panose="020F0502020204030203" pitchFamily="34" charset="0"/>
                      </a:rPr>
                      <a:t>
</a:t>
                    </a:r>
                    <a:fld id="{70E2816B-085A-44CE-8C6A-6856B8B88F2B}" type="PERCENTAGE">
                      <a:rPr lang="en-US" sz="1600" b="1" baseline="0">
                        <a:solidFill>
                          <a:schemeClr val="accent4">
                            <a:lumMod val="40000"/>
                            <a:lumOff val="60000"/>
                          </a:schemeClr>
                        </a:solidFill>
                        <a:latin typeface="Lato" panose="020F0502020204030203" pitchFamily="34" charset="0"/>
                        <a:cs typeface="Lato" panose="020F0502020204030203" pitchFamily="34" charset="0"/>
                      </a:rPr>
                      <a:pPr/>
                      <a:t>[POURCENTAGE]</a:t>
                    </a:fld>
                    <a:endParaRPr lang="en-US" sz="1200" baseline="0">
                      <a:latin typeface="Lato" panose="020F0502020204030203" pitchFamily="34" charset="0"/>
                      <a:cs typeface="Lato" panose="020F0502020204030203" pitchFamily="34" charset="0"/>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00E-4736-BE91-FFD3F7F37C1C}"/>
                </c:ext>
              </c:extLst>
            </c:dLbl>
            <c:dLbl>
              <c:idx val="3"/>
              <c:layout>
                <c:manualLayout>
                  <c:x val="-0.25249156724721433"/>
                  <c:y val="-8.157279922674153E-2"/>
                </c:manualLayout>
              </c:layout>
              <c:tx>
                <c:rich>
                  <a:bodyPr/>
                  <a:lstStyle/>
                  <a:p>
                    <a:fld id="{D814BA6C-F85F-4BCF-AECA-3015E2885C07}" type="CATEGORYNAME">
                      <a:rPr lang="en-US" sz="1200">
                        <a:latin typeface="Lato" panose="020F0502020204030203" pitchFamily="34" charset="0"/>
                        <a:cs typeface="Lato" panose="020F0502020204030203" pitchFamily="34" charset="0"/>
                      </a:rPr>
                      <a:pPr/>
                      <a:t>[NOM DE CATÉGORIE]</a:t>
                    </a:fld>
                    <a:r>
                      <a:rPr lang="en-US" sz="1200" baseline="0">
                        <a:latin typeface="Lato" panose="020F0502020204030203" pitchFamily="34" charset="0"/>
                        <a:cs typeface="Lato" panose="020F0502020204030203" pitchFamily="34" charset="0"/>
                      </a:rPr>
                      <a:t>
</a:t>
                    </a:r>
                    <a:fld id="{70E2816B-085A-44CE-8C6A-6856B8B88F2B}" type="PERCENTAGE">
                      <a:rPr lang="en-US" sz="1600" b="1" baseline="0">
                        <a:solidFill>
                          <a:schemeClr val="accent4"/>
                        </a:solidFill>
                        <a:latin typeface="Lato" panose="020F0502020204030203" pitchFamily="34" charset="0"/>
                        <a:cs typeface="Lato" panose="020F0502020204030203" pitchFamily="34" charset="0"/>
                      </a:rPr>
                      <a:pPr/>
                      <a:t>[POURCENTAGE]</a:t>
                    </a:fld>
                    <a:endParaRPr lang="en-US" sz="1200" baseline="0">
                      <a:latin typeface="Lato" panose="020F0502020204030203" pitchFamily="34" charset="0"/>
                      <a:cs typeface="Lato" panose="020F0502020204030203" pitchFamily="34" charset="0"/>
                    </a:endParaRPr>
                  </a:p>
                </c:rich>
              </c:tx>
              <c:showLegendKey val="0"/>
              <c:showVal val="0"/>
              <c:showCatName val="1"/>
              <c:showSerName val="0"/>
              <c:showPercent val="1"/>
              <c:showBubbleSize val="0"/>
              <c:extLst>
                <c:ext xmlns:c15="http://schemas.microsoft.com/office/drawing/2012/chart" uri="{CE6537A1-D6FC-4f65-9D91-7224C49458BB}">
                  <c15:layout>
                    <c:manualLayout>
                      <c:w val="0.24633734669037083"/>
                      <c:h val="0.18954427414476951"/>
                    </c:manualLayout>
                  </c15:layout>
                  <c15:dlblFieldTable/>
                  <c15:showDataLabelsRange val="0"/>
                </c:ext>
                <c:ext xmlns:c16="http://schemas.microsoft.com/office/drawing/2014/chart" uri="{C3380CC4-5D6E-409C-BE32-E72D297353CC}">
                  <c16:uniqueId val="{00000007-600E-4736-BE91-FFD3F7F37C1C}"/>
                </c:ext>
              </c:extLst>
            </c:dLbl>
            <c:spPr>
              <a:noFill/>
              <a:ln>
                <a:noFill/>
              </a:ln>
              <a:effectLst/>
            </c:spPr>
            <c:txPr>
              <a:bodyPr rot="0" spcFirstLastPara="1" vertOverflow="overflow" horzOverflow="overflow" vert="horz" wrap="square" lIns="38100" tIns="19050" rIns="38100" bIns="19050" anchor="ctr" anchorCtr="0">
                <a:spAutoFit/>
              </a:bodyPr>
              <a:lstStyle/>
              <a:p>
                <a:pPr algn="ctr">
                  <a:defRPr lang="fr-FR" sz="1200" b="0" i="0" u="none" strike="noStrike" kern="1200" baseline="0">
                    <a:solidFill>
                      <a:prstClr val="black">
                        <a:lumMod val="85000"/>
                        <a:lumOff val="15000"/>
                      </a:prstClr>
                    </a:solidFill>
                    <a:latin typeface="+mn-lt"/>
                    <a:ea typeface="Segoe UI Black" panose="020B0A02040204020203" pitchFamily="34" charset="0"/>
                    <a:cs typeface="Arial" panose="020B0604020202020204" pitchFamily="34" charset="0"/>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roundRect">
                    <a:avLst/>
                  </a:prstGeom>
                  <a:noFill/>
                  <a:ln>
                    <a:noFill/>
                  </a:ln>
                </c15:spPr>
              </c:ext>
            </c:extLst>
          </c:dLbls>
          <c:cat>
            <c:strRef>
              <c:f>Feuil1!$A$2:$A$5</c:f>
              <c:strCache>
                <c:ptCount val="4"/>
                <c:pt idx="0">
                  <c:v>Tout à fait d’accord</c:v>
                </c:pt>
                <c:pt idx="1">
                  <c:v>Plutôt d’accord</c:v>
                </c:pt>
                <c:pt idx="2">
                  <c:v>Plutôt pas d’accord</c:v>
                </c:pt>
                <c:pt idx="3">
                  <c:v>Pas du tout d’accord</c:v>
                </c:pt>
              </c:strCache>
            </c:strRef>
          </c:cat>
          <c:val>
            <c:numRef>
              <c:f>Feuil1!$B$2:$B$5</c:f>
              <c:numCache>
                <c:formatCode>###0%</c:formatCode>
                <c:ptCount val="4"/>
                <c:pt idx="0">
                  <c:v>0.10065209336842462</c:v>
                </c:pt>
                <c:pt idx="1">
                  <c:v>0.37345667302549512</c:v>
                </c:pt>
                <c:pt idx="2">
                  <c:v>0.39585670403638501</c:v>
                </c:pt>
                <c:pt idx="3">
                  <c:v>0.130034529569692</c:v>
                </c:pt>
              </c:numCache>
            </c:numRef>
          </c:val>
          <c:extLst>
            <c:ext xmlns:c16="http://schemas.microsoft.com/office/drawing/2014/chart" uri="{C3380CC4-5D6E-409C-BE32-E72D297353CC}">
              <c16:uniqueId val="{00000008-600E-4736-BE91-FFD3F7F37C1C}"/>
            </c:ext>
          </c:extLst>
        </c:ser>
        <c:dLbls>
          <c:showLegendKey val="0"/>
          <c:showVal val="0"/>
          <c:showCatName val="0"/>
          <c:showSerName val="0"/>
          <c:showPercent val="0"/>
          <c:showBubbleSize val="0"/>
          <c:showLeaderLines val="0"/>
        </c:dLbls>
        <c:firstSliceAng val="0"/>
        <c:holeSize val="50"/>
      </c:doughnutChart>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rtl="0">
        <a:defRPr lang="en-US" sz="1000" b="0" i="0" u="none" strike="noStrike" kern="1200" baseline="0">
          <a:solidFill>
            <a:prstClr val="black">
              <a:lumMod val="85000"/>
              <a:lumOff val="15000"/>
            </a:prstClr>
          </a:solidFill>
          <a:latin typeface="Segoe UI Black" panose="020B0A02040204020203" pitchFamily="34" charset="0"/>
          <a:ea typeface="Segoe UI Black" panose="020B0A02040204020203" pitchFamily="34" charset="0"/>
          <a:cs typeface="+mn-cs"/>
        </a:defRPr>
      </a:pPr>
      <a:endParaRPr lang="fr-FR"/>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23873462706307055"/>
          <c:y val="8.7367364878663839E-2"/>
          <c:w val="0.55700180055169612"/>
          <c:h val="0.84643219674698222"/>
        </c:manualLayout>
      </c:layout>
      <c:doughnutChart>
        <c:varyColors val="1"/>
        <c:ser>
          <c:idx val="0"/>
          <c:order val="0"/>
          <c:tx>
            <c:strRef>
              <c:f>Feuil1!$B$1</c:f>
              <c:strCache>
                <c:ptCount val="1"/>
                <c:pt idx="0">
                  <c:v>Les produits bio Français sont mieux contrôlés que les produits bio importés</c:v>
                </c:pt>
              </c:strCache>
            </c:strRef>
          </c:tx>
          <c:spPr>
            <a:solidFill>
              <a:srgbClr val="FCEEEF"/>
            </a:solidFill>
          </c:spPr>
          <c:dPt>
            <c:idx val="0"/>
            <c:bubble3D val="0"/>
            <c:spPr>
              <a:solidFill>
                <a:schemeClr val="tx2"/>
              </a:solidFill>
              <a:ln w="19050">
                <a:solidFill>
                  <a:schemeClr val="lt1"/>
                </a:solidFill>
              </a:ln>
              <a:effectLst/>
            </c:spPr>
            <c:extLst>
              <c:ext xmlns:c16="http://schemas.microsoft.com/office/drawing/2014/chart" uri="{C3380CC4-5D6E-409C-BE32-E72D297353CC}">
                <c16:uniqueId val="{00000001-A89B-4033-88C2-C44506AB793A}"/>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A89B-4033-88C2-C44506AB793A}"/>
              </c:ext>
            </c:extLst>
          </c:dPt>
          <c:dPt>
            <c:idx val="2"/>
            <c:bubble3D val="0"/>
            <c:spPr>
              <a:solidFill>
                <a:schemeClr val="accent4">
                  <a:lumMod val="20000"/>
                  <a:lumOff val="80000"/>
                </a:schemeClr>
              </a:solidFill>
              <a:ln w="19050">
                <a:solidFill>
                  <a:schemeClr val="lt1"/>
                </a:solidFill>
              </a:ln>
              <a:effectLst/>
            </c:spPr>
            <c:extLst>
              <c:ext xmlns:c16="http://schemas.microsoft.com/office/drawing/2014/chart" uri="{C3380CC4-5D6E-409C-BE32-E72D297353CC}">
                <c16:uniqueId val="{00000005-A89B-4033-88C2-C44506AB793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89B-4033-88C2-C44506AB793A}"/>
              </c:ext>
            </c:extLst>
          </c:dPt>
          <c:dLbls>
            <c:dLbl>
              <c:idx val="0"/>
              <c:layout>
                <c:manualLayout>
                  <c:x val="0.11879346136521719"/>
                  <c:y val="-0.13090027992215944"/>
                </c:manualLayout>
              </c:layout>
              <c:tx>
                <c:rich>
                  <a:bodyPr rot="0" spcFirstLastPara="1" vertOverflow="overflow" horzOverflow="overflow" vert="horz" wrap="square" lIns="38100" tIns="19050" rIns="38100" bIns="19050" anchor="ctr" anchorCtr="0">
                    <a:spAutoFit/>
                  </a:bodyPr>
                  <a:lstStyle/>
                  <a:p>
                    <a:pPr algn="ctr">
                      <a:defRPr lang="fr-FR" sz="1200" b="1" i="0" u="none" strike="noStrike" kern="1200" baseline="0">
                        <a:solidFill>
                          <a:schemeClr val="accent4"/>
                        </a:solidFill>
                        <a:latin typeface="+mn-lt"/>
                        <a:ea typeface="Segoe UI Black" panose="020B0A02040204020203" pitchFamily="34" charset="0"/>
                        <a:cs typeface="Arial" panose="020B0604020202020204" pitchFamily="34" charset="0"/>
                      </a:defRPr>
                    </a:pPr>
                    <a:fld id="{AF4499A4-83DC-4360-8D4D-4892472251CC}" type="CATEGORYNAME">
                      <a:rPr lang="en-US" sz="1200" b="0" i="0" u="none" strike="noStrike" kern="1200" baseline="0">
                        <a:solidFill>
                          <a:schemeClr val="tx1"/>
                        </a:solidFill>
                        <a:latin typeface="Lato" panose="020F0502020204030203" pitchFamily="34" charset="0"/>
                        <a:ea typeface="Segoe UI Black" panose="020B0A02040204020203" pitchFamily="34" charset="0"/>
                        <a:cs typeface="Lato" panose="020F0502020204030203" pitchFamily="34" charset="0"/>
                      </a:rPr>
                      <a:pPr algn="ctr">
                        <a:defRPr lang="fr-FR" sz="1200" b="1">
                          <a:solidFill>
                            <a:schemeClr val="accent4"/>
                          </a:solidFill>
                          <a:latin typeface="+mn-lt"/>
                          <a:cs typeface="Arial" panose="020B0604020202020204" pitchFamily="34" charset="0"/>
                        </a:defRPr>
                      </a:pPr>
                      <a:t>[NOM DE CATÉGORIE]</a:t>
                    </a:fld>
                    <a:r>
                      <a:rPr lang="en-US" sz="1200" b="1" i="0" u="none" strike="noStrike" kern="1200" baseline="0">
                        <a:solidFill>
                          <a:schemeClr val="accent4"/>
                        </a:solidFill>
                        <a:latin typeface="Lato" panose="020F0502020204030203" pitchFamily="34" charset="0"/>
                        <a:ea typeface="Segoe UI Black" panose="020B0A02040204020203" pitchFamily="34" charset="0"/>
                        <a:cs typeface="Lato" panose="020F0502020204030203" pitchFamily="34" charset="0"/>
                      </a:rPr>
                      <a:t>
</a:t>
                    </a:r>
                    <a:fld id="{FC3677D2-6197-40C2-B0DB-7318B4ABC54D}" type="PERCENTAGE">
                      <a:rPr lang="en-US" sz="1600" b="1" i="0" u="none" strike="noStrike" kern="1200" baseline="0">
                        <a:solidFill>
                          <a:schemeClr val="tx2"/>
                        </a:solidFill>
                        <a:latin typeface="Lato" panose="020F0502020204030203" pitchFamily="34" charset="0"/>
                        <a:ea typeface="Segoe UI Black" panose="020B0A02040204020203" pitchFamily="34" charset="0"/>
                        <a:cs typeface="Lato" panose="020F0502020204030203" pitchFamily="34" charset="0"/>
                      </a:rPr>
                      <a:pPr algn="ctr">
                        <a:defRPr lang="fr-FR" sz="1200" b="1">
                          <a:solidFill>
                            <a:schemeClr val="accent4"/>
                          </a:solidFill>
                          <a:latin typeface="+mn-lt"/>
                          <a:cs typeface="Arial" panose="020B0604020202020204" pitchFamily="34" charset="0"/>
                        </a:defRPr>
                      </a:pPr>
                      <a:t>[POURCENTAGE]</a:t>
                    </a:fld>
                    <a:endParaRPr lang="en-US" sz="1200" b="1" i="0" u="none" strike="noStrike" kern="1200" baseline="0">
                      <a:solidFill>
                        <a:schemeClr val="accent4"/>
                      </a:solidFill>
                      <a:latin typeface="Lato" panose="020F0502020204030203" pitchFamily="34" charset="0"/>
                      <a:ea typeface="Segoe UI Black" panose="020B0A02040204020203" pitchFamily="34" charset="0"/>
                      <a:cs typeface="Lato" panose="020F0502020204030203" pitchFamily="34" charset="0"/>
                    </a:endParaRPr>
                  </a:p>
                </c:rich>
              </c:tx>
              <c:spPr>
                <a:noFill/>
                <a:ln>
                  <a:noFill/>
                </a:ln>
                <a:effectLst/>
              </c:spPr>
              <c:txPr>
                <a:bodyPr rot="0" spcFirstLastPara="1" vertOverflow="overflow" horzOverflow="overflow" vert="horz" wrap="square" lIns="38100" tIns="19050" rIns="38100" bIns="19050" anchor="ctr" anchorCtr="0">
                  <a:spAutoFit/>
                </a:bodyPr>
                <a:lstStyle/>
                <a:p>
                  <a:pPr algn="ctr">
                    <a:defRPr lang="fr-FR" sz="1200" b="1" i="0" u="none" strike="noStrike" kern="1200" baseline="0">
                      <a:solidFill>
                        <a:schemeClr val="accent4"/>
                      </a:solidFill>
                      <a:latin typeface="+mn-lt"/>
                      <a:ea typeface="Segoe UI Black" panose="020B0A02040204020203" pitchFamily="34" charset="0"/>
                      <a:cs typeface="Arial" panose="020B0604020202020204" pitchFamily="34" charset="0"/>
                    </a:defRPr>
                  </a:pPr>
                  <a:endParaRPr lang="fr-FR"/>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0.2197332573884799"/>
                      <c:h val="0.18954427414476951"/>
                    </c:manualLayout>
                  </c15:layout>
                  <c15:dlblFieldTable/>
                  <c15:showDataLabelsRange val="0"/>
                </c:ext>
                <c:ext xmlns:c16="http://schemas.microsoft.com/office/drawing/2014/chart" uri="{C3380CC4-5D6E-409C-BE32-E72D297353CC}">
                  <c16:uniqueId val="{00000001-A89B-4033-88C2-C44506AB793A}"/>
                </c:ext>
              </c:extLst>
            </c:dLbl>
            <c:dLbl>
              <c:idx val="1"/>
              <c:layout>
                <c:manualLayout>
                  <c:x val="0.25617970111709354"/>
                  <c:y val="6.3148890538163499E-2"/>
                </c:manualLayout>
              </c:layout>
              <c:tx>
                <c:rich>
                  <a:bodyPr/>
                  <a:lstStyle/>
                  <a:p>
                    <a:fld id="{D814BA6C-F85F-4BCF-AECA-3015E2885C07}" type="CATEGORYNAME">
                      <a:rPr lang="en-US" sz="1200">
                        <a:latin typeface="Lato" panose="020F0502020204030203" pitchFamily="34" charset="0"/>
                        <a:cs typeface="Lato" panose="020F0502020204030203" pitchFamily="34" charset="0"/>
                      </a:rPr>
                      <a:pPr/>
                      <a:t>[NOM DE CATÉGORIE]</a:t>
                    </a:fld>
                    <a:r>
                      <a:rPr lang="en-US" sz="1200" baseline="0">
                        <a:latin typeface="Lato" panose="020F0502020204030203" pitchFamily="34" charset="0"/>
                        <a:cs typeface="Lato" panose="020F0502020204030203" pitchFamily="34" charset="0"/>
                      </a:rPr>
                      <a:t>
</a:t>
                    </a:r>
                    <a:fld id="{70E2816B-085A-44CE-8C6A-6856B8B88F2B}" type="PERCENTAGE">
                      <a:rPr lang="en-US" sz="1600" b="1" baseline="0">
                        <a:solidFill>
                          <a:schemeClr val="bg2"/>
                        </a:solidFill>
                        <a:latin typeface="Lato" panose="020F0502020204030203" pitchFamily="34" charset="0"/>
                        <a:cs typeface="Lato" panose="020F0502020204030203" pitchFamily="34" charset="0"/>
                      </a:rPr>
                      <a:pPr/>
                      <a:t>[POURCENTAGE]</a:t>
                    </a:fld>
                    <a:endParaRPr lang="en-US" sz="1200" baseline="0">
                      <a:latin typeface="Lato" panose="020F0502020204030203" pitchFamily="34" charset="0"/>
                      <a:cs typeface="Lato" panose="020F0502020204030203" pitchFamily="34" charset="0"/>
                    </a:endParaRPr>
                  </a:p>
                </c:rich>
              </c:tx>
              <c:showLegendKey val="0"/>
              <c:showVal val="0"/>
              <c:showCatName val="1"/>
              <c:showSerName val="0"/>
              <c:showPercent val="1"/>
              <c:showBubbleSize val="0"/>
              <c:extLst>
                <c:ext xmlns:c15="http://schemas.microsoft.com/office/drawing/2012/chart" uri="{CE6537A1-D6FC-4f65-9D91-7224C49458BB}">
                  <c15:layout>
                    <c:manualLayout>
                      <c:w val="0.158620609617841"/>
                      <c:h val="0.20318258054336452"/>
                    </c:manualLayout>
                  </c15:layout>
                  <c15:dlblFieldTable/>
                  <c15:showDataLabelsRange val="0"/>
                </c:ext>
                <c:ext xmlns:c16="http://schemas.microsoft.com/office/drawing/2014/chart" uri="{C3380CC4-5D6E-409C-BE32-E72D297353CC}">
                  <c16:uniqueId val="{00000003-A89B-4033-88C2-C44506AB793A}"/>
                </c:ext>
              </c:extLst>
            </c:dLbl>
            <c:dLbl>
              <c:idx val="2"/>
              <c:layout>
                <c:manualLayout>
                  <c:x val="-0.15566430533414308"/>
                  <c:y val="0.1694577623097008"/>
                </c:manualLayout>
              </c:layout>
              <c:tx>
                <c:rich>
                  <a:bodyPr/>
                  <a:lstStyle/>
                  <a:p>
                    <a:fld id="{D814BA6C-F85F-4BCF-AECA-3015E2885C07}" type="CATEGORYNAME">
                      <a:rPr lang="en-US" sz="1200">
                        <a:latin typeface="Lato" panose="020F0502020204030203" pitchFamily="34" charset="0"/>
                        <a:cs typeface="Lato" panose="020F0502020204030203" pitchFamily="34" charset="0"/>
                      </a:rPr>
                      <a:pPr/>
                      <a:t>[NOM DE CATÉGORIE]</a:t>
                    </a:fld>
                    <a:r>
                      <a:rPr lang="en-US" sz="1200" baseline="0">
                        <a:latin typeface="Lato" panose="020F0502020204030203" pitchFamily="34" charset="0"/>
                        <a:cs typeface="Lato" panose="020F0502020204030203" pitchFamily="34" charset="0"/>
                      </a:rPr>
                      <a:t>
</a:t>
                    </a:r>
                    <a:fld id="{70E2816B-085A-44CE-8C6A-6856B8B88F2B}" type="PERCENTAGE">
                      <a:rPr lang="en-US" sz="1600" b="1" baseline="0">
                        <a:solidFill>
                          <a:schemeClr val="accent4">
                            <a:lumMod val="40000"/>
                            <a:lumOff val="60000"/>
                          </a:schemeClr>
                        </a:solidFill>
                        <a:latin typeface="Lato" panose="020F0502020204030203" pitchFamily="34" charset="0"/>
                        <a:cs typeface="Lato" panose="020F0502020204030203" pitchFamily="34" charset="0"/>
                      </a:rPr>
                      <a:pPr/>
                      <a:t>[POURCENTAGE]</a:t>
                    </a:fld>
                    <a:endParaRPr lang="en-US" sz="1200" baseline="0">
                      <a:latin typeface="Lato" panose="020F0502020204030203" pitchFamily="34" charset="0"/>
                      <a:cs typeface="Lato" panose="020F0502020204030203" pitchFamily="34" charset="0"/>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89B-4033-88C2-C44506AB793A}"/>
                </c:ext>
              </c:extLst>
            </c:dLbl>
            <c:dLbl>
              <c:idx val="3"/>
              <c:layout>
                <c:manualLayout>
                  <c:x val="-0.25249156724721433"/>
                  <c:y val="-8.157279922674153E-2"/>
                </c:manualLayout>
              </c:layout>
              <c:tx>
                <c:rich>
                  <a:bodyPr/>
                  <a:lstStyle/>
                  <a:p>
                    <a:fld id="{D814BA6C-F85F-4BCF-AECA-3015E2885C07}" type="CATEGORYNAME">
                      <a:rPr lang="en-US" sz="1200">
                        <a:latin typeface="Lato" panose="020F0502020204030203" pitchFamily="34" charset="0"/>
                        <a:cs typeface="Lato" panose="020F0502020204030203" pitchFamily="34" charset="0"/>
                      </a:rPr>
                      <a:pPr/>
                      <a:t>[NOM DE CATÉGORIE]</a:t>
                    </a:fld>
                    <a:r>
                      <a:rPr lang="en-US" sz="1200" baseline="0">
                        <a:latin typeface="Lato" panose="020F0502020204030203" pitchFamily="34" charset="0"/>
                        <a:cs typeface="Lato" panose="020F0502020204030203" pitchFamily="34" charset="0"/>
                      </a:rPr>
                      <a:t>
</a:t>
                    </a:r>
                    <a:fld id="{70E2816B-085A-44CE-8C6A-6856B8B88F2B}" type="PERCENTAGE">
                      <a:rPr lang="en-US" sz="1600" b="1" baseline="0">
                        <a:solidFill>
                          <a:schemeClr val="accent4"/>
                        </a:solidFill>
                        <a:latin typeface="Lato" panose="020F0502020204030203" pitchFamily="34" charset="0"/>
                        <a:cs typeface="Lato" panose="020F0502020204030203" pitchFamily="34" charset="0"/>
                      </a:rPr>
                      <a:pPr/>
                      <a:t>[POURCENTAGE]</a:t>
                    </a:fld>
                    <a:endParaRPr lang="en-US" sz="1200" baseline="0">
                      <a:latin typeface="Lato" panose="020F0502020204030203" pitchFamily="34" charset="0"/>
                      <a:cs typeface="Lato" panose="020F0502020204030203" pitchFamily="34" charset="0"/>
                    </a:endParaRPr>
                  </a:p>
                </c:rich>
              </c:tx>
              <c:showLegendKey val="0"/>
              <c:showVal val="0"/>
              <c:showCatName val="1"/>
              <c:showSerName val="0"/>
              <c:showPercent val="1"/>
              <c:showBubbleSize val="0"/>
              <c:extLst>
                <c:ext xmlns:c15="http://schemas.microsoft.com/office/drawing/2012/chart" uri="{CE6537A1-D6FC-4f65-9D91-7224C49458BB}">
                  <c15:layout>
                    <c:manualLayout>
                      <c:w val="0.24633734669037083"/>
                      <c:h val="0.18954427414476951"/>
                    </c:manualLayout>
                  </c15:layout>
                  <c15:dlblFieldTable/>
                  <c15:showDataLabelsRange val="0"/>
                </c:ext>
                <c:ext xmlns:c16="http://schemas.microsoft.com/office/drawing/2014/chart" uri="{C3380CC4-5D6E-409C-BE32-E72D297353CC}">
                  <c16:uniqueId val="{00000007-A89B-4033-88C2-C44506AB793A}"/>
                </c:ext>
              </c:extLst>
            </c:dLbl>
            <c:spPr>
              <a:noFill/>
              <a:ln>
                <a:noFill/>
              </a:ln>
              <a:effectLst/>
            </c:spPr>
            <c:txPr>
              <a:bodyPr rot="0" spcFirstLastPara="1" vertOverflow="overflow" horzOverflow="overflow" vert="horz" wrap="square" lIns="38100" tIns="19050" rIns="38100" bIns="19050" anchor="ctr" anchorCtr="0">
                <a:spAutoFit/>
              </a:bodyPr>
              <a:lstStyle/>
              <a:p>
                <a:pPr algn="ctr">
                  <a:defRPr lang="fr-FR" sz="1200" b="0" i="0" u="none" strike="noStrike" kern="1200" baseline="0">
                    <a:solidFill>
                      <a:prstClr val="black">
                        <a:lumMod val="85000"/>
                        <a:lumOff val="15000"/>
                      </a:prstClr>
                    </a:solidFill>
                    <a:latin typeface="+mn-lt"/>
                    <a:ea typeface="Segoe UI Black" panose="020B0A02040204020203" pitchFamily="34" charset="0"/>
                    <a:cs typeface="Arial" panose="020B0604020202020204" pitchFamily="34" charset="0"/>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roundRect">
                    <a:avLst/>
                  </a:prstGeom>
                  <a:noFill/>
                  <a:ln>
                    <a:noFill/>
                  </a:ln>
                </c15:spPr>
              </c:ext>
            </c:extLst>
          </c:dLbls>
          <c:cat>
            <c:strRef>
              <c:f>Feuil1!$A$2:$A$5</c:f>
              <c:strCache>
                <c:ptCount val="4"/>
                <c:pt idx="0">
                  <c:v>Tout à fait d’accord</c:v>
                </c:pt>
                <c:pt idx="1">
                  <c:v>Plutôt d’accord</c:v>
                </c:pt>
                <c:pt idx="2">
                  <c:v>Plutôt pas d’accord</c:v>
                </c:pt>
                <c:pt idx="3">
                  <c:v>Pas du tout d’accord</c:v>
                </c:pt>
              </c:strCache>
            </c:strRef>
          </c:cat>
          <c:val>
            <c:numRef>
              <c:f>Feuil1!$B$2:$B$5</c:f>
              <c:numCache>
                <c:formatCode>0%</c:formatCode>
                <c:ptCount val="4"/>
                <c:pt idx="0">
                  <c:v>0.26</c:v>
                </c:pt>
                <c:pt idx="1">
                  <c:v>0.47</c:v>
                </c:pt>
                <c:pt idx="2">
                  <c:v>0.21</c:v>
                </c:pt>
                <c:pt idx="3">
                  <c:v>0.06</c:v>
                </c:pt>
              </c:numCache>
            </c:numRef>
          </c:val>
          <c:extLst>
            <c:ext xmlns:c16="http://schemas.microsoft.com/office/drawing/2014/chart" uri="{C3380CC4-5D6E-409C-BE32-E72D297353CC}">
              <c16:uniqueId val="{00000008-A89B-4033-88C2-C44506AB793A}"/>
            </c:ext>
          </c:extLst>
        </c:ser>
        <c:dLbls>
          <c:showLegendKey val="0"/>
          <c:showVal val="0"/>
          <c:showCatName val="0"/>
          <c:showSerName val="0"/>
          <c:showPercent val="0"/>
          <c:showBubbleSize val="0"/>
          <c:showLeaderLines val="0"/>
        </c:dLbls>
        <c:firstSliceAng val="0"/>
        <c:holeSize val="50"/>
      </c:doughnutChart>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rtl="0">
        <a:defRPr lang="en-US" sz="1000" b="0" i="0" u="none" strike="noStrike" kern="1200" baseline="0">
          <a:solidFill>
            <a:prstClr val="black">
              <a:lumMod val="85000"/>
              <a:lumOff val="15000"/>
            </a:prstClr>
          </a:solidFill>
          <a:latin typeface="Segoe UI Black" panose="020B0A02040204020203" pitchFamily="34" charset="0"/>
          <a:ea typeface="Segoe UI Black" panose="020B0A02040204020203" pitchFamily="34" charset="0"/>
          <a:cs typeface="+mn-cs"/>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815949470652201E-2"/>
          <c:y val="6.6800526279636244E-2"/>
          <c:w val="0.94012002997856192"/>
          <c:h val="0.75415104847482761"/>
        </c:manualLayout>
      </c:layout>
      <c:barChart>
        <c:barDir val="col"/>
        <c:grouping val="stacked"/>
        <c:varyColors val="0"/>
        <c:ser>
          <c:idx val="0"/>
          <c:order val="0"/>
          <c:tx>
            <c:strRef>
              <c:f>Feuil1!$B$1</c:f>
              <c:strCache>
                <c:ptCount val="1"/>
                <c:pt idx="0">
                  <c:v>Tous les jours</c:v>
                </c:pt>
              </c:strCache>
            </c:strRef>
          </c:tx>
          <c:spPr>
            <a:solidFill>
              <a:schemeClr val="tx2"/>
            </a:solidFill>
            <a:ln w="88900">
              <a:solidFill>
                <a:schemeClr val="tx2"/>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Actifs CSP+</c:v>
                </c:pt>
                <c:pt idx="1">
                  <c:v>Actifs CSP=</c:v>
                </c:pt>
                <c:pt idx="2">
                  <c:v>Actifs CSP-</c:v>
                </c:pt>
                <c:pt idx="3">
                  <c:v>Chômeurs</c:v>
                </c:pt>
                <c:pt idx="4">
                  <c:v>Retraités</c:v>
                </c:pt>
                <c:pt idx="5">
                  <c:v>Autres inactifs</c:v>
                </c:pt>
              </c:strCache>
            </c:strRef>
          </c:cat>
          <c:val>
            <c:numRef>
              <c:f>Feuil1!$B$2:$B$7</c:f>
              <c:numCache>
                <c:formatCode>###0%</c:formatCode>
                <c:ptCount val="6"/>
                <c:pt idx="0">
                  <c:v>0.11279005946454265</c:v>
                </c:pt>
                <c:pt idx="1">
                  <c:v>7.4900058465360325E-2</c:v>
                </c:pt>
                <c:pt idx="2">
                  <c:v>5.7962139370346694E-2</c:v>
                </c:pt>
                <c:pt idx="3">
                  <c:v>4.5248845586690234E-2</c:v>
                </c:pt>
                <c:pt idx="4">
                  <c:v>7.2713386601902616E-2</c:v>
                </c:pt>
                <c:pt idx="5">
                  <c:v>4.3456606918235184E-2</c:v>
                </c:pt>
              </c:numCache>
            </c:numRef>
          </c:val>
          <c:extLst>
            <c:ext xmlns:c16="http://schemas.microsoft.com/office/drawing/2014/chart" uri="{C3380CC4-5D6E-409C-BE32-E72D297353CC}">
              <c16:uniqueId val="{00000000-A6A1-4358-8C5D-65D83A90BADA}"/>
            </c:ext>
          </c:extLst>
        </c:ser>
        <c:dLbls>
          <c:showLegendKey val="0"/>
          <c:showVal val="0"/>
          <c:showCatName val="0"/>
          <c:showSerName val="0"/>
          <c:showPercent val="0"/>
          <c:showBubbleSize val="0"/>
        </c:dLbls>
        <c:gapWidth val="50"/>
        <c:overlap val="100"/>
        <c:axId val="1529821968"/>
        <c:axId val="1529815312"/>
        <c:extLst>
          <c:ext xmlns:c15="http://schemas.microsoft.com/office/drawing/2012/chart" uri="{02D57815-91ED-43cb-92C2-25804820EDAC}">
            <c15:filteredBarSeries>
              <c15:ser>
                <c:idx val="1"/>
                <c:order val="1"/>
                <c:tx>
                  <c:strRef>
                    <c:extLst>
                      <c:ext uri="{02D57815-91ED-43cb-92C2-25804820EDAC}">
                        <c15:formulaRef>
                          <c15:sqref>Feuil1!$C$1</c15:sqref>
                        </c15:formulaRef>
                      </c:ext>
                    </c:extLst>
                    <c:strCache>
                      <c:ptCount val="1"/>
                      <c:pt idx="0">
                        <c:v>Au moins une fois par semaine</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Feuil1!$A$2:$A$7</c15:sqref>
                        </c15:formulaRef>
                      </c:ext>
                    </c:extLst>
                    <c:strCache>
                      <c:ptCount val="6"/>
                      <c:pt idx="0">
                        <c:v>Actifs CSP+</c:v>
                      </c:pt>
                      <c:pt idx="1">
                        <c:v>Actifs CSP=</c:v>
                      </c:pt>
                      <c:pt idx="2">
                        <c:v>Actifs CSP-</c:v>
                      </c:pt>
                      <c:pt idx="3">
                        <c:v>Chômeurs</c:v>
                      </c:pt>
                      <c:pt idx="4">
                        <c:v>Retraités</c:v>
                      </c:pt>
                      <c:pt idx="5">
                        <c:v>Autres inactifs</c:v>
                      </c:pt>
                    </c:strCache>
                  </c:strRef>
                </c:cat>
                <c:val>
                  <c:numRef>
                    <c:extLst>
                      <c:ext uri="{02D57815-91ED-43cb-92C2-25804820EDAC}">
                        <c15:formulaRef>
                          <c15:sqref>Feuil1!$C$2:$C$7</c15:sqref>
                        </c15:formulaRef>
                      </c:ext>
                    </c:extLst>
                    <c:numCache>
                      <c:formatCode>###0%</c:formatCode>
                      <c:ptCount val="6"/>
                      <c:pt idx="0">
                        <c:v>0.30983121010445475</c:v>
                      </c:pt>
                      <c:pt idx="1">
                        <c:v>0.31947924081235823</c:v>
                      </c:pt>
                      <c:pt idx="2">
                        <c:v>0.21307151992444456</c:v>
                      </c:pt>
                      <c:pt idx="3">
                        <c:v>0.17420741201956932</c:v>
                      </c:pt>
                      <c:pt idx="4">
                        <c:v>0.19859946272969878</c:v>
                      </c:pt>
                      <c:pt idx="5">
                        <c:v>0.1995369270980856</c:v>
                      </c:pt>
                    </c:numCache>
                  </c:numRef>
                </c:val>
                <c:extLst>
                  <c:ext xmlns:c16="http://schemas.microsoft.com/office/drawing/2014/chart" uri="{C3380CC4-5D6E-409C-BE32-E72D297353CC}">
                    <c16:uniqueId val="{00000001-A6A1-4358-8C5D-65D83A90BADA}"/>
                  </c:ext>
                </c:extLst>
              </c15:ser>
            </c15:filteredBarSeries>
          </c:ext>
        </c:extLst>
      </c:barChart>
      <c:barChart>
        <c:barDir val="col"/>
        <c:grouping val="clustered"/>
        <c:varyColors val="0"/>
        <c:dLbls>
          <c:showLegendKey val="0"/>
          <c:showVal val="0"/>
          <c:showCatName val="0"/>
          <c:showSerName val="0"/>
          <c:showPercent val="0"/>
          <c:showBubbleSize val="0"/>
        </c:dLbls>
        <c:gapWidth val="250"/>
        <c:axId val="857242288"/>
        <c:axId val="857247696"/>
        <c:extLst>
          <c:ext xmlns:c15="http://schemas.microsoft.com/office/drawing/2012/chart" uri="{02D57815-91ED-43cb-92C2-25804820EDAC}">
            <c15:filteredBarSeries>
              <c15:ser>
                <c:idx val="2"/>
                <c:order val="2"/>
                <c:tx>
                  <c:strRef>
                    <c:extLst>
                      <c:ext uri="{02D57815-91ED-43cb-92C2-25804820EDAC}">
                        <c15:formulaRef>
                          <c15:sqref>Feuil1!$D$1</c15:sqref>
                        </c15:formulaRef>
                      </c:ext>
                    </c:extLst>
                    <c:strCache>
                      <c:ptCount val="1"/>
                      <c:pt idx="0">
                        <c:v>TOTAL</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Feuil1!$A$2:$A$7</c15:sqref>
                        </c15:formulaRef>
                      </c:ext>
                    </c:extLst>
                    <c:strCache>
                      <c:ptCount val="6"/>
                      <c:pt idx="0">
                        <c:v>Actifs CSP+</c:v>
                      </c:pt>
                      <c:pt idx="1">
                        <c:v>Actifs CSP=</c:v>
                      </c:pt>
                      <c:pt idx="2">
                        <c:v>Actifs CSP-</c:v>
                      </c:pt>
                      <c:pt idx="3">
                        <c:v>Chômeurs</c:v>
                      </c:pt>
                      <c:pt idx="4">
                        <c:v>Retraités</c:v>
                      </c:pt>
                      <c:pt idx="5">
                        <c:v>Autres inactifs</c:v>
                      </c:pt>
                    </c:strCache>
                  </c:strRef>
                </c:cat>
                <c:val>
                  <c:numRef>
                    <c:extLst>
                      <c:ext uri="{02D57815-91ED-43cb-92C2-25804820EDAC}">
                        <c15:formulaRef>
                          <c15:sqref>Feuil1!$D$2:$D$7</c15:sqref>
                        </c15:formulaRef>
                      </c:ext>
                    </c:extLst>
                    <c:numCache>
                      <c:formatCode>0%</c:formatCode>
                      <c:ptCount val="6"/>
                      <c:pt idx="0">
                        <c:v>0.42262126956899737</c:v>
                      </c:pt>
                      <c:pt idx="1">
                        <c:v>0.39437929927771853</c:v>
                      </c:pt>
                      <c:pt idx="2">
                        <c:v>0.27103365929479128</c:v>
                      </c:pt>
                      <c:pt idx="3">
                        <c:v>0.21945625760625956</c:v>
                      </c:pt>
                      <c:pt idx="4">
                        <c:v>0.27131284933160138</c:v>
                      </c:pt>
                      <c:pt idx="5">
                        <c:v>0.24299353401632079</c:v>
                      </c:pt>
                    </c:numCache>
                  </c:numRef>
                </c:val>
                <c:extLst>
                  <c:ext xmlns:c16="http://schemas.microsoft.com/office/drawing/2014/chart" uri="{C3380CC4-5D6E-409C-BE32-E72D297353CC}">
                    <c16:uniqueId val="{00000002-A6A1-4358-8C5D-65D83A90BADA}"/>
                  </c:ext>
                </c:extLst>
              </c15:ser>
            </c15:filteredBarSeries>
          </c:ext>
        </c:extLst>
      </c:barChart>
      <c:catAx>
        <c:axId val="1529821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000" b="0" i="0" u="none" strike="noStrike" kern="1200" baseline="0">
                <a:solidFill>
                  <a:schemeClr val="tx1"/>
                </a:solidFill>
                <a:latin typeface="+mn-lt"/>
                <a:ea typeface="+mn-ea"/>
                <a:cs typeface="+mn-cs"/>
              </a:defRPr>
            </a:pPr>
            <a:endParaRPr lang="fr-FR"/>
          </a:p>
        </c:txPr>
        <c:crossAx val="1529815312"/>
        <c:crosses val="autoZero"/>
        <c:auto val="1"/>
        <c:lblAlgn val="ctr"/>
        <c:lblOffset val="100"/>
        <c:noMultiLvlLbl val="0"/>
      </c:catAx>
      <c:valAx>
        <c:axId val="1529815312"/>
        <c:scaling>
          <c:orientation val="minMax"/>
          <c:max val="0.2"/>
        </c:scaling>
        <c:delete val="1"/>
        <c:axPos val="l"/>
        <c:numFmt formatCode="###0%" sourceLinked="1"/>
        <c:majorTickMark val="out"/>
        <c:minorTickMark val="none"/>
        <c:tickLblPos val="nextTo"/>
        <c:crossAx val="1529821968"/>
        <c:crosses val="autoZero"/>
        <c:crossBetween val="between"/>
      </c:valAx>
      <c:valAx>
        <c:axId val="857247696"/>
        <c:scaling>
          <c:orientation val="minMax"/>
        </c:scaling>
        <c:delete val="1"/>
        <c:axPos val="r"/>
        <c:numFmt formatCode="0%" sourceLinked="1"/>
        <c:majorTickMark val="out"/>
        <c:minorTickMark val="none"/>
        <c:tickLblPos val="nextTo"/>
        <c:crossAx val="857242288"/>
        <c:crosses val="max"/>
        <c:crossBetween val="between"/>
      </c:valAx>
      <c:catAx>
        <c:axId val="857242288"/>
        <c:scaling>
          <c:orientation val="minMax"/>
        </c:scaling>
        <c:delete val="1"/>
        <c:axPos val="b"/>
        <c:numFmt formatCode="General" sourceLinked="1"/>
        <c:majorTickMark val="out"/>
        <c:minorTickMark val="none"/>
        <c:tickLblPos val="nextTo"/>
        <c:crossAx val="85724769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Evolution annuelle</a:t>
            </a:r>
            <a:r>
              <a:rPr lang="fr-FR" baseline="0"/>
              <a:t> des nouveaux, déjà engagés et arrêts des producteurs bio</a:t>
            </a:r>
            <a:endParaRPr lang="fr-F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stacked"/>
        <c:varyColors val="0"/>
        <c:ser>
          <c:idx val="0"/>
          <c:order val="0"/>
          <c:tx>
            <c:strRef>
              <c:f>'Evol prod'!$B$3</c:f>
              <c:strCache>
                <c:ptCount val="1"/>
                <c:pt idx="0">
                  <c:v>Arrêts</c:v>
                </c:pt>
              </c:strCache>
            </c:strRef>
          </c:tx>
          <c:spPr>
            <a:solidFill>
              <a:schemeClr val="accent2"/>
            </a:solidFill>
            <a:ln>
              <a:noFill/>
            </a:ln>
            <a:effectLst/>
          </c:spPr>
          <c:invertIfNegative val="0"/>
          <c:cat>
            <c:numRef>
              <c:f>'Evol prod'!$A$4:$A$21</c:f>
              <c:numCache>
                <c:formatCode>General</c:formatCode>
                <c:ptCount val="18"/>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numCache>
            </c:numRef>
          </c:cat>
          <c:val>
            <c:numRef>
              <c:f>'Evol prod'!$B$4:$B$21</c:f>
              <c:numCache>
                <c:formatCode>General</c:formatCode>
                <c:ptCount val="18"/>
                <c:pt idx="0">
                  <c:v>0</c:v>
                </c:pt>
                <c:pt idx="1">
                  <c:v>-613</c:v>
                </c:pt>
                <c:pt idx="2">
                  <c:v>-131</c:v>
                </c:pt>
                <c:pt idx="3">
                  <c:v>-690</c:v>
                </c:pt>
                <c:pt idx="4">
                  <c:v>-814</c:v>
                </c:pt>
                <c:pt idx="5">
                  <c:v>-1078</c:v>
                </c:pt>
                <c:pt idx="6">
                  <c:v>-1095</c:v>
                </c:pt>
                <c:pt idx="7">
                  <c:v>-1137</c:v>
                </c:pt>
                <c:pt idx="8">
                  <c:v>-1524</c:v>
                </c:pt>
                <c:pt idx="9">
                  <c:v>-1428</c:v>
                </c:pt>
                <c:pt idx="10">
                  <c:v>-1322</c:v>
                </c:pt>
                <c:pt idx="11">
                  <c:v>-1395</c:v>
                </c:pt>
                <c:pt idx="12">
                  <c:v>-1459</c:v>
                </c:pt>
                <c:pt idx="13">
                  <c:v>-1850</c:v>
                </c:pt>
                <c:pt idx="14">
                  <c:v>-2119</c:v>
                </c:pt>
                <c:pt idx="15">
                  <c:v>-2944</c:v>
                </c:pt>
                <c:pt idx="16">
                  <c:v>-3054</c:v>
                </c:pt>
                <c:pt idx="17">
                  <c:v>-3625</c:v>
                </c:pt>
              </c:numCache>
            </c:numRef>
          </c:val>
          <c:extLst>
            <c:ext xmlns:c16="http://schemas.microsoft.com/office/drawing/2014/chart" uri="{C3380CC4-5D6E-409C-BE32-E72D297353CC}">
              <c16:uniqueId val="{00000000-6594-415F-824F-61B63B4CD04B}"/>
            </c:ext>
          </c:extLst>
        </c:ser>
        <c:ser>
          <c:idx val="1"/>
          <c:order val="1"/>
          <c:tx>
            <c:strRef>
              <c:f>'Evol prod'!$C$3</c:f>
              <c:strCache>
                <c:ptCount val="1"/>
                <c:pt idx="0">
                  <c:v>Déjà Engagés</c:v>
                </c:pt>
              </c:strCache>
            </c:strRef>
          </c:tx>
          <c:spPr>
            <a:solidFill>
              <a:srgbClr val="00B050"/>
            </a:solidFill>
            <a:ln>
              <a:noFill/>
            </a:ln>
            <a:effectLst/>
          </c:spPr>
          <c:invertIfNegative val="0"/>
          <c:cat>
            <c:numRef>
              <c:f>'Evol prod'!$A$4:$A$21</c:f>
              <c:numCache>
                <c:formatCode>General</c:formatCode>
                <c:ptCount val="18"/>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numCache>
            </c:numRef>
          </c:cat>
          <c:val>
            <c:numRef>
              <c:f>'Evol prod'!$C$4:$C$21</c:f>
              <c:numCache>
                <c:formatCode>General</c:formatCode>
                <c:ptCount val="18"/>
                <c:pt idx="0">
                  <c:v>10944</c:v>
                </c:pt>
                <c:pt idx="1">
                  <c:v>11446</c:v>
                </c:pt>
                <c:pt idx="2">
                  <c:v>13048</c:v>
                </c:pt>
                <c:pt idx="3">
                  <c:v>16278</c:v>
                </c:pt>
                <c:pt idx="4">
                  <c:v>20005</c:v>
                </c:pt>
                <c:pt idx="5">
                  <c:v>22058</c:v>
                </c:pt>
                <c:pt idx="6">
                  <c:v>23356</c:v>
                </c:pt>
                <c:pt idx="7">
                  <c:v>24355</c:v>
                </c:pt>
                <c:pt idx="8">
                  <c:v>25108</c:v>
                </c:pt>
                <c:pt idx="9">
                  <c:v>27567</c:v>
                </c:pt>
                <c:pt idx="10">
                  <c:v>31544</c:v>
                </c:pt>
                <c:pt idx="11">
                  <c:v>35565</c:v>
                </c:pt>
                <c:pt idx="12">
                  <c:v>40597</c:v>
                </c:pt>
                <c:pt idx="13">
                  <c:v>45564</c:v>
                </c:pt>
                <c:pt idx="14">
                  <c:v>50979</c:v>
                </c:pt>
                <c:pt idx="15">
                  <c:v>55079</c:v>
                </c:pt>
                <c:pt idx="16">
                  <c:v>57037</c:v>
                </c:pt>
                <c:pt idx="17">
                  <c:v>57331</c:v>
                </c:pt>
              </c:numCache>
            </c:numRef>
          </c:val>
          <c:extLst>
            <c:ext xmlns:c16="http://schemas.microsoft.com/office/drawing/2014/chart" uri="{C3380CC4-5D6E-409C-BE32-E72D297353CC}">
              <c16:uniqueId val="{00000001-6594-415F-824F-61B63B4CD04B}"/>
            </c:ext>
          </c:extLst>
        </c:ser>
        <c:ser>
          <c:idx val="2"/>
          <c:order val="2"/>
          <c:tx>
            <c:strRef>
              <c:f>'Evol prod'!$D$3</c:f>
              <c:strCache>
                <c:ptCount val="1"/>
                <c:pt idx="0">
                  <c:v>Nouveaux</c:v>
                </c:pt>
              </c:strCache>
            </c:strRef>
          </c:tx>
          <c:spPr>
            <a:solidFill>
              <a:srgbClr val="92D050"/>
            </a:solidFill>
            <a:ln>
              <a:noFill/>
            </a:ln>
            <a:effectLst/>
          </c:spPr>
          <c:invertIfNegative val="0"/>
          <c:cat>
            <c:numRef>
              <c:f>'Evol prod'!$A$4:$A$21</c:f>
              <c:numCache>
                <c:formatCode>General</c:formatCode>
                <c:ptCount val="18"/>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numCache>
            </c:numRef>
          </c:cat>
          <c:val>
            <c:numRef>
              <c:f>'Evol prod'!$D$4:$D$21</c:f>
              <c:numCache>
                <c:formatCode>General</c:formatCode>
                <c:ptCount val="18"/>
                <c:pt idx="0">
                  <c:v>1034</c:v>
                </c:pt>
                <c:pt idx="1">
                  <c:v>1773</c:v>
                </c:pt>
                <c:pt idx="2">
                  <c:v>3847</c:v>
                </c:pt>
                <c:pt idx="3">
                  <c:v>4332</c:v>
                </c:pt>
                <c:pt idx="4">
                  <c:v>2847</c:v>
                </c:pt>
                <c:pt idx="5">
                  <c:v>2362</c:v>
                </c:pt>
                <c:pt idx="6">
                  <c:v>2071</c:v>
                </c:pt>
                <c:pt idx="7">
                  <c:v>2066</c:v>
                </c:pt>
                <c:pt idx="8">
                  <c:v>3594</c:v>
                </c:pt>
                <c:pt idx="9">
                  <c:v>4739</c:v>
                </c:pt>
                <c:pt idx="10">
                  <c:v>4903</c:v>
                </c:pt>
                <c:pt idx="11">
                  <c:v>5836</c:v>
                </c:pt>
                <c:pt idx="12">
                  <c:v>6420</c:v>
                </c:pt>
                <c:pt idx="13">
                  <c:v>7226</c:v>
                </c:pt>
                <c:pt idx="14">
                  <c:v>6903</c:v>
                </c:pt>
                <c:pt idx="15">
                  <c:v>4810</c:v>
                </c:pt>
                <c:pt idx="16">
                  <c:v>4126</c:v>
                </c:pt>
                <c:pt idx="17">
                  <c:v>4336</c:v>
                </c:pt>
              </c:numCache>
            </c:numRef>
          </c:val>
          <c:extLst>
            <c:ext xmlns:c16="http://schemas.microsoft.com/office/drawing/2014/chart" uri="{C3380CC4-5D6E-409C-BE32-E72D297353CC}">
              <c16:uniqueId val="{00000002-6594-415F-824F-61B63B4CD04B}"/>
            </c:ext>
          </c:extLst>
        </c:ser>
        <c:dLbls>
          <c:showLegendKey val="0"/>
          <c:showVal val="0"/>
          <c:showCatName val="0"/>
          <c:showSerName val="0"/>
          <c:showPercent val="0"/>
          <c:showBubbleSize val="0"/>
        </c:dLbls>
        <c:gapWidth val="150"/>
        <c:overlap val="100"/>
        <c:axId val="340367584"/>
        <c:axId val="340283728"/>
      </c:barChart>
      <c:catAx>
        <c:axId val="34036758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40283728"/>
        <c:crosses val="autoZero"/>
        <c:auto val="1"/>
        <c:lblAlgn val="ctr"/>
        <c:lblOffset val="100"/>
        <c:noMultiLvlLbl val="0"/>
      </c:catAx>
      <c:valAx>
        <c:axId val="3402837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40367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939985010719029E-2"/>
          <c:y val="5.513416565652432E-2"/>
          <c:w val="0.94012002997856192"/>
          <c:h val="0.68261356074180524"/>
        </c:manualLayout>
      </c:layout>
      <c:barChart>
        <c:barDir val="col"/>
        <c:grouping val="stacked"/>
        <c:varyColors val="0"/>
        <c:ser>
          <c:idx val="0"/>
          <c:order val="0"/>
          <c:tx>
            <c:strRef>
              <c:f>Feuil1!$B$1</c:f>
              <c:strCache>
                <c:ptCount val="1"/>
                <c:pt idx="0">
                  <c:v>Tous les jours</c:v>
                </c:pt>
              </c:strCache>
            </c:strRef>
          </c:tx>
          <c:spPr>
            <a:solidFill>
              <a:schemeClr val="tx2"/>
            </a:solidFill>
            <a:ln w="88900" cap="rnd">
              <a:solidFill>
                <a:schemeClr val="tx2"/>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Sans diplôme, CEP, BEPC</c:v>
                </c:pt>
                <c:pt idx="1">
                  <c:v>CAP, BEP</c:v>
                </c:pt>
                <c:pt idx="2">
                  <c:v>Baccalauréat</c:v>
                </c:pt>
                <c:pt idx="3">
                  <c:v>Bac+2 à +3</c:v>
                </c:pt>
                <c:pt idx="4">
                  <c:v>Bac+4</c:v>
                </c:pt>
                <c:pt idx="5">
                  <c:v>Bac+5 et +</c:v>
                </c:pt>
              </c:strCache>
            </c:strRef>
          </c:cat>
          <c:val>
            <c:numRef>
              <c:f>Feuil1!$B$2:$B$7</c:f>
              <c:numCache>
                <c:formatCode>###0%</c:formatCode>
                <c:ptCount val="6"/>
                <c:pt idx="0">
                  <c:v>5.1628512699634574E-2</c:v>
                </c:pt>
                <c:pt idx="1">
                  <c:v>5.6623489800724569E-2</c:v>
                </c:pt>
                <c:pt idx="2">
                  <c:v>7.3077266899574639E-2</c:v>
                </c:pt>
                <c:pt idx="3">
                  <c:v>6.6099666660703549E-2</c:v>
                </c:pt>
                <c:pt idx="4">
                  <c:v>0.12094524641763098</c:v>
                </c:pt>
                <c:pt idx="5">
                  <c:v>0.11869884767377512</c:v>
                </c:pt>
              </c:numCache>
            </c:numRef>
          </c:val>
          <c:extLst>
            <c:ext xmlns:c16="http://schemas.microsoft.com/office/drawing/2014/chart" uri="{C3380CC4-5D6E-409C-BE32-E72D297353CC}">
              <c16:uniqueId val="{00000000-C477-4706-8A06-2C9DFD09DB9B}"/>
            </c:ext>
          </c:extLst>
        </c:ser>
        <c:dLbls>
          <c:showLegendKey val="0"/>
          <c:showVal val="0"/>
          <c:showCatName val="0"/>
          <c:showSerName val="0"/>
          <c:showPercent val="0"/>
          <c:showBubbleSize val="0"/>
        </c:dLbls>
        <c:gapWidth val="50"/>
        <c:overlap val="100"/>
        <c:axId val="1529821968"/>
        <c:axId val="1529815312"/>
        <c:extLst>
          <c:ext xmlns:c15="http://schemas.microsoft.com/office/drawing/2012/chart" uri="{02D57815-91ED-43cb-92C2-25804820EDAC}">
            <c15:filteredBarSeries>
              <c15:ser>
                <c:idx val="1"/>
                <c:order val="1"/>
                <c:tx>
                  <c:strRef>
                    <c:extLst>
                      <c:ext uri="{02D57815-91ED-43cb-92C2-25804820EDAC}">
                        <c15:formulaRef>
                          <c15:sqref>Feuil1!$C$1</c15:sqref>
                        </c15:formulaRef>
                      </c:ext>
                    </c:extLst>
                    <c:strCache>
                      <c:ptCount val="1"/>
                      <c:pt idx="0">
                        <c:v>Au moins une fois par semaine</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Feuil1!$A$2:$A$7</c15:sqref>
                        </c15:formulaRef>
                      </c:ext>
                    </c:extLst>
                    <c:strCache>
                      <c:ptCount val="6"/>
                      <c:pt idx="0">
                        <c:v>Sans diplôme, CEP, BEPC</c:v>
                      </c:pt>
                      <c:pt idx="1">
                        <c:v>CAP, BEP</c:v>
                      </c:pt>
                      <c:pt idx="2">
                        <c:v>Baccalauréat</c:v>
                      </c:pt>
                      <c:pt idx="3">
                        <c:v>Bac+2 à +3</c:v>
                      </c:pt>
                      <c:pt idx="4">
                        <c:v>Bac+4</c:v>
                      </c:pt>
                      <c:pt idx="5">
                        <c:v>Bac+5 et +</c:v>
                      </c:pt>
                    </c:strCache>
                  </c:strRef>
                </c:cat>
                <c:val>
                  <c:numRef>
                    <c:extLst>
                      <c:ext uri="{02D57815-91ED-43cb-92C2-25804820EDAC}">
                        <c15:formulaRef>
                          <c15:sqref>Feuil1!$C$2:$C$7</c15:sqref>
                        </c15:formulaRef>
                      </c:ext>
                    </c:extLst>
                    <c:numCache>
                      <c:formatCode>###0%</c:formatCode>
                      <c:ptCount val="6"/>
                      <c:pt idx="0">
                        <c:v>0.15469902852897355</c:v>
                      </c:pt>
                      <c:pt idx="1">
                        <c:v>0.17968363864390816</c:v>
                      </c:pt>
                      <c:pt idx="2">
                        <c:v>0.23746362220336936</c:v>
                      </c:pt>
                      <c:pt idx="3">
                        <c:v>0.30721556649273452</c:v>
                      </c:pt>
                      <c:pt idx="4">
                        <c:v>0.38666896278793333</c:v>
                      </c:pt>
                      <c:pt idx="5">
                        <c:v>0.38612740402049767</c:v>
                      </c:pt>
                    </c:numCache>
                  </c:numRef>
                </c:val>
                <c:extLst>
                  <c:ext xmlns:c16="http://schemas.microsoft.com/office/drawing/2014/chart" uri="{C3380CC4-5D6E-409C-BE32-E72D297353CC}">
                    <c16:uniqueId val="{00000001-C477-4706-8A06-2C9DFD09DB9B}"/>
                  </c:ext>
                </c:extLst>
              </c15:ser>
            </c15:filteredBarSeries>
          </c:ext>
        </c:extLst>
      </c:barChart>
      <c:barChart>
        <c:barDir val="col"/>
        <c:grouping val="clustered"/>
        <c:varyColors val="0"/>
        <c:dLbls>
          <c:showLegendKey val="0"/>
          <c:showVal val="0"/>
          <c:showCatName val="0"/>
          <c:showSerName val="0"/>
          <c:showPercent val="0"/>
          <c:showBubbleSize val="0"/>
        </c:dLbls>
        <c:gapWidth val="250"/>
        <c:axId val="857242288"/>
        <c:axId val="857247696"/>
        <c:extLst>
          <c:ext xmlns:c15="http://schemas.microsoft.com/office/drawing/2012/chart" uri="{02D57815-91ED-43cb-92C2-25804820EDAC}">
            <c15:filteredBarSeries>
              <c15:ser>
                <c:idx val="2"/>
                <c:order val="2"/>
                <c:tx>
                  <c:strRef>
                    <c:extLst>
                      <c:ext uri="{02D57815-91ED-43cb-92C2-25804820EDAC}">
                        <c15:formulaRef>
                          <c15:sqref>Feuil1!$D$1</c15:sqref>
                        </c15:formulaRef>
                      </c:ext>
                    </c:extLst>
                    <c:strCache>
                      <c:ptCount val="1"/>
                      <c:pt idx="0">
                        <c:v>TOTAL</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Feuil1!$A$2:$A$7</c15:sqref>
                        </c15:formulaRef>
                      </c:ext>
                    </c:extLst>
                    <c:strCache>
                      <c:ptCount val="6"/>
                      <c:pt idx="0">
                        <c:v>Sans diplôme, CEP, BEPC</c:v>
                      </c:pt>
                      <c:pt idx="1">
                        <c:v>CAP, BEP</c:v>
                      </c:pt>
                      <c:pt idx="2">
                        <c:v>Baccalauréat</c:v>
                      </c:pt>
                      <c:pt idx="3">
                        <c:v>Bac+2 à +3</c:v>
                      </c:pt>
                      <c:pt idx="4">
                        <c:v>Bac+4</c:v>
                      </c:pt>
                      <c:pt idx="5">
                        <c:v>Bac+5 et +</c:v>
                      </c:pt>
                    </c:strCache>
                  </c:strRef>
                </c:cat>
                <c:val>
                  <c:numRef>
                    <c:extLst>
                      <c:ext uri="{02D57815-91ED-43cb-92C2-25804820EDAC}">
                        <c15:formulaRef>
                          <c15:sqref>Feuil1!$D$2:$D$7</c15:sqref>
                        </c15:formulaRef>
                      </c:ext>
                    </c:extLst>
                    <c:numCache>
                      <c:formatCode>0%</c:formatCode>
                      <c:ptCount val="6"/>
                      <c:pt idx="0">
                        <c:v>0.20632754122860814</c:v>
                      </c:pt>
                      <c:pt idx="1">
                        <c:v>0.23630712844463272</c:v>
                      </c:pt>
                      <c:pt idx="2">
                        <c:v>0.31054088910294397</c:v>
                      </c:pt>
                      <c:pt idx="3">
                        <c:v>0.37331523315343806</c:v>
                      </c:pt>
                      <c:pt idx="4">
                        <c:v>0.50761420920556433</c:v>
                      </c:pt>
                      <c:pt idx="5">
                        <c:v>0.50482625169427275</c:v>
                      </c:pt>
                    </c:numCache>
                  </c:numRef>
                </c:val>
                <c:extLst>
                  <c:ext xmlns:c16="http://schemas.microsoft.com/office/drawing/2014/chart" uri="{C3380CC4-5D6E-409C-BE32-E72D297353CC}">
                    <c16:uniqueId val="{00000002-C477-4706-8A06-2C9DFD09DB9B}"/>
                  </c:ext>
                </c:extLst>
              </c15:ser>
            </c15:filteredBarSeries>
          </c:ext>
        </c:extLst>
      </c:barChart>
      <c:catAx>
        <c:axId val="1529821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000" b="0" i="0" u="none" strike="noStrike" kern="1200" baseline="0">
                <a:solidFill>
                  <a:schemeClr val="tx1"/>
                </a:solidFill>
                <a:latin typeface="+mn-lt"/>
                <a:ea typeface="+mn-ea"/>
                <a:cs typeface="+mn-cs"/>
              </a:defRPr>
            </a:pPr>
            <a:endParaRPr lang="fr-FR"/>
          </a:p>
        </c:txPr>
        <c:crossAx val="1529815312"/>
        <c:crosses val="autoZero"/>
        <c:auto val="1"/>
        <c:lblAlgn val="ctr"/>
        <c:lblOffset val="100"/>
        <c:noMultiLvlLbl val="0"/>
      </c:catAx>
      <c:valAx>
        <c:axId val="1529815312"/>
        <c:scaling>
          <c:orientation val="minMax"/>
          <c:max val="0.2"/>
        </c:scaling>
        <c:delete val="1"/>
        <c:axPos val="l"/>
        <c:numFmt formatCode="###0%" sourceLinked="1"/>
        <c:majorTickMark val="out"/>
        <c:minorTickMark val="none"/>
        <c:tickLblPos val="nextTo"/>
        <c:crossAx val="1529821968"/>
        <c:crosses val="autoZero"/>
        <c:crossBetween val="between"/>
      </c:valAx>
      <c:valAx>
        <c:axId val="857247696"/>
        <c:scaling>
          <c:orientation val="minMax"/>
        </c:scaling>
        <c:delete val="1"/>
        <c:axPos val="r"/>
        <c:numFmt formatCode="0%" sourceLinked="1"/>
        <c:majorTickMark val="out"/>
        <c:minorTickMark val="none"/>
        <c:tickLblPos val="nextTo"/>
        <c:crossAx val="857242288"/>
        <c:crosses val="max"/>
        <c:crossBetween val="between"/>
      </c:valAx>
      <c:catAx>
        <c:axId val="857242288"/>
        <c:scaling>
          <c:orientation val="minMax"/>
        </c:scaling>
        <c:delete val="1"/>
        <c:axPos val="b"/>
        <c:numFmt formatCode="General" sourceLinked="1"/>
        <c:majorTickMark val="out"/>
        <c:minorTickMark val="none"/>
        <c:tickLblPos val="nextTo"/>
        <c:crossAx val="85724769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939985010719029E-2"/>
          <c:y val="0.15742213988705847"/>
          <c:w val="0.94012002997856192"/>
          <c:h val="0.61976659144310042"/>
        </c:manualLayout>
      </c:layout>
      <c:barChart>
        <c:barDir val="col"/>
        <c:grouping val="stacked"/>
        <c:varyColors val="0"/>
        <c:ser>
          <c:idx val="0"/>
          <c:order val="0"/>
          <c:tx>
            <c:strRef>
              <c:f>Feuil1!$B$1</c:f>
              <c:strCache>
                <c:ptCount val="1"/>
                <c:pt idx="0">
                  <c:v>Tous les jours</c:v>
                </c:pt>
              </c:strCache>
            </c:strRef>
          </c:tx>
          <c:spPr>
            <a:solidFill>
              <a:schemeClr val="tx2"/>
            </a:solidFill>
            <a:ln w="88900" cap="rnd">
              <a:solidFill>
                <a:schemeClr val="tx2"/>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Moins de 1000€</c:v>
                </c:pt>
                <c:pt idx="1">
                  <c:v>Entre 1000€ et 1500€</c:v>
                </c:pt>
                <c:pt idx="2">
                  <c:v>Entre 1500€ et 2000€</c:v>
                </c:pt>
                <c:pt idx="3">
                  <c:v>Entre 2000€ et 2500€</c:v>
                </c:pt>
                <c:pt idx="4">
                  <c:v>Plus de 2500€</c:v>
                </c:pt>
              </c:strCache>
            </c:strRef>
          </c:cat>
          <c:val>
            <c:numRef>
              <c:f>Feuil1!$B$2:$B$6</c:f>
              <c:numCache>
                <c:formatCode>###0%</c:formatCode>
                <c:ptCount val="5"/>
                <c:pt idx="0">
                  <c:v>5.3785427110656786E-2</c:v>
                </c:pt>
                <c:pt idx="1">
                  <c:v>7.9349021088945412E-2</c:v>
                </c:pt>
                <c:pt idx="2">
                  <c:v>5.9117936726963707E-2</c:v>
                </c:pt>
                <c:pt idx="3">
                  <c:v>6.4056965015526407E-2</c:v>
                </c:pt>
                <c:pt idx="4">
                  <c:v>9.0061945310016156E-2</c:v>
                </c:pt>
              </c:numCache>
            </c:numRef>
          </c:val>
          <c:extLst>
            <c:ext xmlns:c16="http://schemas.microsoft.com/office/drawing/2014/chart" uri="{C3380CC4-5D6E-409C-BE32-E72D297353CC}">
              <c16:uniqueId val="{00000000-021E-426D-BB90-328C4BD8A809}"/>
            </c:ext>
          </c:extLst>
        </c:ser>
        <c:dLbls>
          <c:showLegendKey val="0"/>
          <c:showVal val="0"/>
          <c:showCatName val="0"/>
          <c:showSerName val="0"/>
          <c:showPercent val="0"/>
          <c:showBubbleSize val="0"/>
        </c:dLbls>
        <c:gapWidth val="50"/>
        <c:overlap val="100"/>
        <c:axId val="1529821968"/>
        <c:axId val="1529815312"/>
        <c:extLst>
          <c:ext xmlns:c15="http://schemas.microsoft.com/office/drawing/2012/chart" uri="{02D57815-91ED-43cb-92C2-25804820EDAC}">
            <c15:filteredBarSeries>
              <c15:ser>
                <c:idx val="1"/>
                <c:order val="1"/>
                <c:tx>
                  <c:strRef>
                    <c:extLst>
                      <c:ext uri="{02D57815-91ED-43cb-92C2-25804820EDAC}">
                        <c15:formulaRef>
                          <c15:sqref>Feuil1!$C$1</c15:sqref>
                        </c15:formulaRef>
                      </c:ext>
                    </c:extLst>
                    <c:strCache>
                      <c:ptCount val="1"/>
                      <c:pt idx="0">
                        <c:v>Au moins une fois par semaine</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Feuil1!$A$2:$A$6</c15:sqref>
                        </c15:formulaRef>
                      </c:ext>
                    </c:extLst>
                    <c:strCache>
                      <c:ptCount val="5"/>
                      <c:pt idx="0">
                        <c:v>Moins de 1000€</c:v>
                      </c:pt>
                      <c:pt idx="1">
                        <c:v>Entre 1000€ et 1500€</c:v>
                      </c:pt>
                      <c:pt idx="2">
                        <c:v>Entre 1500€ et 2000€</c:v>
                      </c:pt>
                      <c:pt idx="3">
                        <c:v>Entre 2000€ et 2500€</c:v>
                      </c:pt>
                      <c:pt idx="4">
                        <c:v>Plus de 2500€</c:v>
                      </c:pt>
                    </c:strCache>
                  </c:strRef>
                </c:cat>
                <c:val>
                  <c:numRef>
                    <c:extLst>
                      <c:ext uri="{02D57815-91ED-43cb-92C2-25804820EDAC}">
                        <c15:formulaRef>
                          <c15:sqref>Feuil1!$C$2:$C$6</c15:sqref>
                        </c15:formulaRef>
                      </c:ext>
                    </c:extLst>
                    <c:numCache>
                      <c:formatCode>###0%</c:formatCode>
                      <c:ptCount val="5"/>
                      <c:pt idx="0">
                        <c:v>0.18070027797369426</c:v>
                      </c:pt>
                      <c:pt idx="1">
                        <c:v>0.18241483456574006</c:v>
                      </c:pt>
                      <c:pt idx="2">
                        <c:v>0.22946470965955332</c:v>
                      </c:pt>
                      <c:pt idx="3">
                        <c:v>0.29476356377289936</c:v>
                      </c:pt>
                      <c:pt idx="4">
                        <c:v>0.35553226807719907</c:v>
                      </c:pt>
                    </c:numCache>
                  </c:numRef>
                </c:val>
                <c:extLst>
                  <c:ext xmlns:c16="http://schemas.microsoft.com/office/drawing/2014/chart" uri="{C3380CC4-5D6E-409C-BE32-E72D297353CC}">
                    <c16:uniqueId val="{00000001-021E-426D-BB90-328C4BD8A809}"/>
                  </c:ext>
                </c:extLst>
              </c15:ser>
            </c15:filteredBarSeries>
          </c:ext>
        </c:extLst>
      </c:barChart>
      <c:barChart>
        <c:barDir val="col"/>
        <c:grouping val="clustered"/>
        <c:varyColors val="0"/>
        <c:dLbls>
          <c:showLegendKey val="0"/>
          <c:showVal val="0"/>
          <c:showCatName val="0"/>
          <c:showSerName val="0"/>
          <c:showPercent val="0"/>
          <c:showBubbleSize val="0"/>
        </c:dLbls>
        <c:gapWidth val="250"/>
        <c:axId val="857242288"/>
        <c:axId val="857247696"/>
        <c:extLst>
          <c:ext xmlns:c15="http://schemas.microsoft.com/office/drawing/2012/chart" uri="{02D57815-91ED-43cb-92C2-25804820EDAC}">
            <c15:filteredBarSeries>
              <c15:ser>
                <c:idx val="2"/>
                <c:order val="2"/>
                <c:tx>
                  <c:strRef>
                    <c:extLst>
                      <c:ext uri="{02D57815-91ED-43cb-92C2-25804820EDAC}">
                        <c15:formulaRef>
                          <c15:sqref>Feuil1!$D$1</c15:sqref>
                        </c15:formulaRef>
                      </c:ext>
                    </c:extLst>
                    <c:strCache>
                      <c:ptCount val="1"/>
                      <c:pt idx="0">
                        <c:v>TOTAL</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Feuil1!$A$2:$A$6</c15:sqref>
                        </c15:formulaRef>
                      </c:ext>
                    </c:extLst>
                    <c:strCache>
                      <c:ptCount val="5"/>
                      <c:pt idx="0">
                        <c:v>Moins de 1000€</c:v>
                      </c:pt>
                      <c:pt idx="1">
                        <c:v>Entre 1000€ et 1500€</c:v>
                      </c:pt>
                      <c:pt idx="2">
                        <c:v>Entre 1500€ et 2000€</c:v>
                      </c:pt>
                      <c:pt idx="3">
                        <c:v>Entre 2000€ et 2500€</c:v>
                      </c:pt>
                      <c:pt idx="4">
                        <c:v>Plus de 2500€</c:v>
                      </c:pt>
                    </c:strCache>
                  </c:strRef>
                </c:cat>
                <c:val>
                  <c:numRef>
                    <c:extLst>
                      <c:ext uri="{02D57815-91ED-43cb-92C2-25804820EDAC}">
                        <c15:formulaRef>
                          <c15:sqref>Feuil1!$D$2:$D$6</c15:sqref>
                        </c15:formulaRef>
                      </c:ext>
                    </c:extLst>
                    <c:numCache>
                      <c:formatCode>0%</c:formatCode>
                      <c:ptCount val="5"/>
                      <c:pt idx="0">
                        <c:v>0.23448570508435104</c:v>
                      </c:pt>
                      <c:pt idx="1">
                        <c:v>0.26176385565468546</c:v>
                      </c:pt>
                      <c:pt idx="2">
                        <c:v>0.28858264638651704</c:v>
                      </c:pt>
                      <c:pt idx="3">
                        <c:v>0.35882052878842574</c:v>
                      </c:pt>
                      <c:pt idx="4">
                        <c:v>0.44559421338721522</c:v>
                      </c:pt>
                    </c:numCache>
                  </c:numRef>
                </c:val>
                <c:extLst>
                  <c:ext xmlns:c16="http://schemas.microsoft.com/office/drawing/2014/chart" uri="{C3380CC4-5D6E-409C-BE32-E72D297353CC}">
                    <c16:uniqueId val="{00000002-021E-426D-BB90-328C4BD8A809}"/>
                  </c:ext>
                </c:extLst>
              </c15:ser>
            </c15:filteredBarSeries>
          </c:ext>
        </c:extLst>
      </c:barChart>
      <c:catAx>
        <c:axId val="1529821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000" b="0" i="0" u="none" strike="noStrike" kern="1200" baseline="0">
                <a:solidFill>
                  <a:schemeClr val="tx1"/>
                </a:solidFill>
                <a:latin typeface="+mn-lt"/>
                <a:ea typeface="+mn-ea"/>
                <a:cs typeface="+mn-cs"/>
              </a:defRPr>
            </a:pPr>
            <a:endParaRPr lang="fr-FR"/>
          </a:p>
        </c:txPr>
        <c:crossAx val="1529815312"/>
        <c:crosses val="autoZero"/>
        <c:auto val="1"/>
        <c:lblAlgn val="ctr"/>
        <c:lblOffset val="100"/>
        <c:noMultiLvlLbl val="0"/>
      </c:catAx>
      <c:valAx>
        <c:axId val="1529815312"/>
        <c:scaling>
          <c:orientation val="minMax"/>
          <c:max val="0.2"/>
        </c:scaling>
        <c:delete val="1"/>
        <c:axPos val="l"/>
        <c:numFmt formatCode="###0%" sourceLinked="1"/>
        <c:majorTickMark val="out"/>
        <c:minorTickMark val="none"/>
        <c:tickLblPos val="nextTo"/>
        <c:crossAx val="1529821968"/>
        <c:crosses val="autoZero"/>
        <c:crossBetween val="between"/>
      </c:valAx>
      <c:valAx>
        <c:axId val="857247696"/>
        <c:scaling>
          <c:orientation val="minMax"/>
        </c:scaling>
        <c:delete val="1"/>
        <c:axPos val="r"/>
        <c:numFmt formatCode="0%" sourceLinked="1"/>
        <c:majorTickMark val="out"/>
        <c:minorTickMark val="none"/>
        <c:tickLblPos val="nextTo"/>
        <c:crossAx val="857242288"/>
        <c:crosses val="max"/>
        <c:crossBetween val="between"/>
      </c:valAx>
      <c:catAx>
        <c:axId val="857242288"/>
        <c:scaling>
          <c:orientation val="minMax"/>
        </c:scaling>
        <c:delete val="1"/>
        <c:axPos val="b"/>
        <c:numFmt formatCode="General" sourceLinked="1"/>
        <c:majorTickMark val="out"/>
        <c:minorTickMark val="none"/>
        <c:tickLblPos val="nextTo"/>
        <c:crossAx val="85724769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235770542727269E-2"/>
          <c:y val="9.6099140159559643E-2"/>
          <c:w val="0.59437585756759703"/>
          <c:h val="0.7937286531287534"/>
        </c:manualLayout>
      </c:layout>
      <c:doughnutChart>
        <c:varyColors val="1"/>
        <c:ser>
          <c:idx val="0"/>
          <c:order val="0"/>
          <c:tx>
            <c:strRef>
              <c:f>Sheet1!$A$2</c:f>
              <c:strCache>
                <c:ptCount val="1"/>
                <c:pt idx="0">
                  <c:v>%</c:v>
                </c:pt>
              </c:strCache>
            </c:strRef>
          </c:tx>
          <c:spPr>
            <a:ln w="38100">
              <a:solidFill>
                <a:schemeClr val="bg1"/>
              </a:solidFill>
            </a:ln>
          </c:spPr>
          <c:dPt>
            <c:idx val="0"/>
            <c:bubble3D val="0"/>
            <c:spPr>
              <a:solidFill>
                <a:schemeClr val="accent4"/>
              </a:solidFill>
              <a:ln w="38100">
                <a:solidFill>
                  <a:schemeClr val="bg1"/>
                </a:solidFill>
              </a:ln>
              <a:effectLst/>
            </c:spPr>
            <c:extLst>
              <c:ext xmlns:c16="http://schemas.microsoft.com/office/drawing/2014/chart" uri="{C3380CC4-5D6E-409C-BE32-E72D297353CC}">
                <c16:uniqueId val="{00000001-59E2-4D2E-8812-B8D83A7480FB}"/>
              </c:ext>
            </c:extLst>
          </c:dPt>
          <c:dPt>
            <c:idx val="1"/>
            <c:bubble3D val="0"/>
            <c:spPr>
              <a:solidFill>
                <a:schemeClr val="accent4">
                  <a:lumMod val="40000"/>
                  <a:lumOff val="60000"/>
                </a:schemeClr>
              </a:solidFill>
              <a:ln w="38100">
                <a:solidFill>
                  <a:schemeClr val="bg1"/>
                </a:solidFill>
              </a:ln>
              <a:effectLst/>
            </c:spPr>
            <c:extLst>
              <c:ext xmlns:c16="http://schemas.microsoft.com/office/drawing/2014/chart" uri="{C3380CC4-5D6E-409C-BE32-E72D297353CC}">
                <c16:uniqueId val="{00000003-59E2-4D2E-8812-B8D83A7480FB}"/>
              </c:ext>
            </c:extLst>
          </c:dPt>
          <c:dPt>
            <c:idx val="2"/>
            <c:bubble3D val="0"/>
            <c:spPr>
              <a:solidFill>
                <a:schemeClr val="bg2"/>
              </a:solidFill>
              <a:ln w="38100">
                <a:solidFill>
                  <a:schemeClr val="bg1"/>
                </a:solidFill>
              </a:ln>
              <a:effectLst/>
            </c:spPr>
            <c:extLst>
              <c:ext xmlns:c16="http://schemas.microsoft.com/office/drawing/2014/chart" uri="{C3380CC4-5D6E-409C-BE32-E72D297353CC}">
                <c16:uniqueId val="{00000005-59E2-4D2E-8812-B8D83A7480FB}"/>
              </c:ext>
            </c:extLst>
          </c:dPt>
          <c:dPt>
            <c:idx val="3"/>
            <c:bubble3D val="0"/>
            <c:spPr>
              <a:solidFill>
                <a:schemeClr val="tx2"/>
              </a:solidFill>
              <a:ln w="38100">
                <a:solidFill>
                  <a:schemeClr val="bg1"/>
                </a:solidFill>
              </a:ln>
              <a:effectLst/>
            </c:spPr>
            <c:extLst>
              <c:ext xmlns:c16="http://schemas.microsoft.com/office/drawing/2014/chart" uri="{C3380CC4-5D6E-409C-BE32-E72D297353CC}">
                <c16:uniqueId val="{00000007-59E2-4D2E-8812-B8D83A7480FB}"/>
              </c:ext>
            </c:extLst>
          </c:dPt>
          <c:dLbls>
            <c:dLbl>
              <c:idx val="1"/>
              <c:tx>
                <c:rich>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fld id="{E68EF6CA-B65D-41B3-A4F5-805B5FB8DA06}" type="VALUE">
                      <a:rPr lang="en-US">
                        <a:latin typeface="Lato" panose="020F0502020204030203" pitchFamily="34" charset="0"/>
                      </a:rPr>
                      <a:pPr>
                        <a:defRPr>
                          <a:solidFill>
                            <a:schemeClr val="tx1"/>
                          </a:solidFill>
                        </a:defRPr>
                      </a:pPr>
                      <a:t>[VALEUR]</a:t>
                    </a:fld>
                    <a:endParaRPr lang="fr-FR"/>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9E2-4D2E-8812-B8D83A7480F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Sheet1!$B$1:$E$1</c:f>
              <c:strCache>
                <c:ptCount val="4"/>
                <c:pt idx="0">
                  <c:v>Très inquiet(e)</c:v>
                </c:pt>
                <c:pt idx="1">
                  <c:v>Plutôt inquiet(e)</c:v>
                </c:pt>
                <c:pt idx="2">
                  <c:v>Plutôt pas inquiet(e)</c:v>
                </c:pt>
                <c:pt idx="3">
                  <c:v>Pas du tout inquiet(e)</c:v>
                </c:pt>
              </c:strCache>
            </c:strRef>
          </c:cat>
          <c:val>
            <c:numRef>
              <c:f>Sheet1!$B$2:$E$2</c:f>
              <c:numCache>
                <c:formatCode>###0%</c:formatCode>
                <c:ptCount val="4"/>
                <c:pt idx="0">
                  <c:v>7.625158742180381E-2</c:v>
                </c:pt>
                <c:pt idx="1">
                  <c:v>0.55123748124661442</c:v>
                </c:pt>
                <c:pt idx="2">
                  <c:v>0.32437663308143322</c:v>
                </c:pt>
                <c:pt idx="3">
                  <c:v>4.8134298250145792E-2</c:v>
                </c:pt>
              </c:numCache>
            </c:numRef>
          </c:val>
          <c:extLst>
            <c:ext xmlns:c16="http://schemas.microsoft.com/office/drawing/2014/chart" uri="{C3380CC4-5D6E-409C-BE32-E72D297353CC}">
              <c16:uniqueId val="{00000008-59E2-4D2E-8812-B8D83A7480FB}"/>
            </c:ext>
          </c:extLst>
        </c:ser>
        <c:dLbls>
          <c:showLegendKey val="0"/>
          <c:showVal val="0"/>
          <c:showCatName val="0"/>
          <c:showSerName val="0"/>
          <c:showPercent val="0"/>
          <c:showBubbleSize val="0"/>
          <c:showLeaderLines val="1"/>
        </c:dLbls>
        <c:firstSliceAng val="36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44403260170501"/>
          <c:y val="0"/>
          <c:w val="0.64821067232823093"/>
          <c:h val="1"/>
        </c:manualLayout>
      </c:layout>
      <c:barChart>
        <c:barDir val="bar"/>
        <c:grouping val="stacked"/>
        <c:varyColors val="0"/>
        <c:ser>
          <c:idx val="4"/>
          <c:order val="0"/>
          <c:tx>
            <c:strRef>
              <c:f>Feuil1!$A$6</c:f>
              <c:strCache>
                <c:ptCount val="1"/>
                <c:pt idx="0">
                  <c:v>Pas du tout inquiet(e)</c:v>
                </c:pt>
              </c:strCache>
            </c:strRef>
          </c:tx>
          <c:spPr>
            <a:solidFill>
              <a:schemeClr val="tx2"/>
            </a:solidFill>
            <a:ln w="63500" cap="rnd">
              <a:solidFill>
                <a:schemeClr val="tx2"/>
              </a:solidFill>
            </a:ln>
            <a:effectLst/>
          </c:spPr>
          <c:invertIfNegative val="0"/>
          <c:dLbls>
            <c:dLbl>
              <c:idx val="0"/>
              <c:layout>
                <c:manualLayout>
                  <c:x val="1.3616248723476682E-2"/>
                  <c:y val="-8.130557548182346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9AA-4C69-81A0-CC7E84A42BD8}"/>
                </c:ext>
              </c:extLst>
            </c:dLbl>
            <c:dLbl>
              <c:idx val="1"/>
              <c:layout>
                <c:manualLayout>
                  <c:x val="1.5885623510722754E-2"/>
                  <c:y val="-8.13055754818231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E8C-40F6-B5EC-22D5854FC1EB}"/>
                </c:ext>
              </c:extLst>
            </c:dLbl>
            <c:dLbl>
              <c:idx val="2"/>
              <c:layout>
                <c:manualLayout>
                  <c:x val="1.588562351072279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E8C-40F6-B5EC-22D5854FC1EB}"/>
                </c:ext>
              </c:extLst>
            </c:dLbl>
            <c:dLbl>
              <c:idx val="3"/>
              <c:layout>
                <c:manualLayout>
                  <c:x val="1.5885623510722795E-2"/>
                  <c:y val="4.06527877409110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9AA-4C69-81A0-CC7E84A42BD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Feuil1!$B$1:$F$1</c:f>
              <c:strCache>
                <c:ptCount val="5"/>
                <c:pt idx="0">
                  <c:v>Ensemble</c:v>
                </c:pt>
                <c:pt idx="1">
                  <c:v>Quotidienne</c:v>
                </c:pt>
                <c:pt idx="2">
                  <c:v>Hebdomadaire</c:v>
                </c:pt>
                <c:pt idx="3">
                  <c:v>Plus rarement</c:v>
                </c:pt>
                <c:pt idx="4">
                  <c:v>Non consommateurs</c:v>
                </c:pt>
              </c:strCache>
            </c:strRef>
          </c:cat>
          <c:val>
            <c:numRef>
              <c:f>Feuil1!$B$6:$F$6</c:f>
              <c:numCache>
                <c:formatCode>###0%</c:formatCode>
                <c:ptCount val="5"/>
                <c:pt idx="0">
                  <c:v>4.8134298250145792E-2</c:v>
                </c:pt>
                <c:pt idx="1">
                  <c:v>3.8496103204060932E-2</c:v>
                </c:pt>
                <c:pt idx="2">
                  <c:v>3.3916972921102989E-2</c:v>
                </c:pt>
                <c:pt idx="3">
                  <c:v>3.843767412156282E-2</c:v>
                </c:pt>
                <c:pt idx="4">
                  <c:v>9.2388066251479245E-2</c:v>
                </c:pt>
              </c:numCache>
            </c:numRef>
          </c:val>
          <c:extLst>
            <c:ext xmlns:c16="http://schemas.microsoft.com/office/drawing/2014/chart" uri="{C3380CC4-5D6E-409C-BE32-E72D297353CC}">
              <c16:uniqueId val="{00000000-CE8C-40F6-B5EC-22D5854FC1EB}"/>
            </c:ext>
          </c:extLst>
        </c:ser>
        <c:ser>
          <c:idx val="0"/>
          <c:order val="1"/>
          <c:tx>
            <c:strRef>
              <c:f>Feuil1!$A$5</c:f>
              <c:strCache>
                <c:ptCount val="1"/>
                <c:pt idx="0">
                  <c:v>Plutôt pas inquiet(e)</c:v>
                </c:pt>
              </c:strCache>
            </c:strRef>
          </c:tx>
          <c:spPr>
            <a:solidFill>
              <a:schemeClr val="bg2"/>
            </a:solidFill>
            <a:ln w="63500">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Feuil1!$B$1:$F$1</c:f>
              <c:strCache>
                <c:ptCount val="5"/>
                <c:pt idx="0">
                  <c:v>Ensemble</c:v>
                </c:pt>
                <c:pt idx="1">
                  <c:v>Quotidienne</c:v>
                </c:pt>
                <c:pt idx="2">
                  <c:v>Hebdomadaire</c:v>
                </c:pt>
                <c:pt idx="3">
                  <c:v>Plus rarement</c:v>
                </c:pt>
                <c:pt idx="4">
                  <c:v>Non consommateurs</c:v>
                </c:pt>
              </c:strCache>
            </c:strRef>
          </c:cat>
          <c:val>
            <c:numRef>
              <c:f>Feuil1!$B$5:$F$5</c:f>
              <c:numCache>
                <c:formatCode>###0%</c:formatCode>
                <c:ptCount val="5"/>
                <c:pt idx="0">
                  <c:v>0.32437663308143322</c:v>
                </c:pt>
                <c:pt idx="1">
                  <c:v>0.23288598961288959</c:v>
                </c:pt>
                <c:pt idx="2">
                  <c:v>0.29125246135654054</c:v>
                </c:pt>
                <c:pt idx="3">
                  <c:v>0.3321948398748743</c:v>
                </c:pt>
                <c:pt idx="4">
                  <c:v>0.37504110095524462</c:v>
                </c:pt>
              </c:numCache>
            </c:numRef>
          </c:val>
          <c:extLst>
            <c:ext xmlns:c16="http://schemas.microsoft.com/office/drawing/2014/chart" uri="{C3380CC4-5D6E-409C-BE32-E72D297353CC}">
              <c16:uniqueId val="{00000000-97A4-4A4B-A92B-41BA42AC6C9E}"/>
            </c:ext>
          </c:extLst>
        </c:ser>
        <c:ser>
          <c:idx val="2"/>
          <c:order val="2"/>
          <c:tx>
            <c:strRef>
              <c:f>Feuil1!$A$3</c:f>
              <c:strCache>
                <c:ptCount val="1"/>
                <c:pt idx="0">
                  <c:v>Plutôt inquiet(e)</c:v>
                </c:pt>
              </c:strCache>
            </c:strRef>
          </c:tx>
          <c:spPr>
            <a:solidFill>
              <a:srgbClr val="EBC0B6"/>
            </a:solidFill>
            <a:ln w="63500">
              <a:solidFill>
                <a:srgbClr val="EBC0B6"/>
              </a:solidFill>
            </a:ln>
            <a:effectLst/>
          </c:spPr>
          <c:invertIfNegative val="0"/>
          <c:dLbls>
            <c:dLbl>
              <c:idx val="0"/>
              <c:tx>
                <c:rich>
                  <a:bodyPr/>
                  <a:lstStyle/>
                  <a:p>
                    <a:fld id="{493E0C4E-CFAE-41F6-A1E6-82C833AE3C37}" type="VALUE">
                      <a:rPr lang="en-US">
                        <a:latin typeface="Lato" panose="020F0502020204030203" pitchFamily="34" charset="0"/>
                      </a:rPr>
                      <a:pPr/>
                      <a:t>[VALEUR]</a:t>
                    </a:fld>
                    <a:endParaRPr lang="fr-F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E8C-40F6-B5EC-22D5854FC1EB}"/>
                </c:ext>
              </c:extLst>
            </c:dLbl>
            <c:dLbl>
              <c:idx val="1"/>
              <c:tx>
                <c:rich>
                  <a:bodyPr/>
                  <a:lstStyle/>
                  <a:p>
                    <a:fld id="{7B08166A-4951-4559-ADBD-85D7F69E97D7}" type="VALUE">
                      <a:rPr lang="en-US">
                        <a:latin typeface="Lato" panose="020F0502020204030203" pitchFamily="34" charset="0"/>
                      </a:rPr>
                      <a:pPr/>
                      <a:t>[VALEUR]</a:t>
                    </a:fld>
                    <a:endParaRPr lang="fr-F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E8C-40F6-B5EC-22D5854FC1EB}"/>
                </c:ext>
              </c:extLst>
            </c:dLbl>
            <c:dLbl>
              <c:idx val="2"/>
              <c:tx>
                <c:rich>
                  <a:bodyPr/>
                  <a:lstStyle/>
                  <a:p>
                    <a:fld id="{5933B64B-F9DF-4F52-B1C8-273ADCC9A8CA}" type="VALUE">
                      <a:rPr lang="en-US">
                        <a:latin typeface="Lato" panose="020F0502020204030203" pitchFamily="34" charset="0"/>
                      </a:rPr>
                      <a:pPr/>
                      <a:t>[VALEUR]</a:t>
                    </a:fld>
                    <a:endParaRPr lang="fr-F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E8C-40F6-B5EC-22D5854FC1EB}"/>
                </c:ext>
              </c:extLst>
            </c:dLbl>
            <c:dLbl>
              <c:idx val="3"/>
              <c:tx>
                <c:rich>
                  <a:bodyPr/>
                  <a:lstStyle/>
                  <a:p>
                    <a:fld id="{00FB1374-DB99-4DFA-8D9D-EDE3711DE06E}" type="VALUE">
                      <a:rPr lang="en-US">
                        <a:latin typeface="Lato" panose="020F0502020204030203" pitchFamily="34" charset="0"/>
                      </a:rPr>
                      <a:pPr/>
                      <a:t>[VALEUR]</a:t>
                    </a:fld>
                    <a:endParaRPr lang="fr-F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CE8C-40F6-B5EC-22D5854FC1EB}"/>
                </c:ext>
              </c:extLst>
            </c:dLbl>
            <c:dLbl>
              <c:idx val="4"/>
              <c:tx>
                <c:rich>
                  <a:bodyPr/>
                  <a:lstStyle/>
                  <a:p>
                    <a:fld id="{1B9E1D8D-278E-4CA2-A4C3-C1CE9BA20407}" type="VALUE">
                      <a:rPr lang="en-US">
                        <a:latin typeface="Lato" panose="020F0502020204030203" pitchFamily="34" charset="0"/>
                      </a:rPr>
                      <a:pPr/>
                      <a:t>[VALEUR]</a:t>
                    </a:fld>
                    <a:endParaRPr lang="fr-F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E8C-40F6-B5EC-22D5854FC1EB}"/>
                </c:ext>
              </c:extLst>
            </c:dLbl>
            <c:spPr>
              <a:noFill/>
              <a:ln>
                <a:noFill/>
              </a:ln>
              <a:effectLst/>
            </c:spPr>
            <c:txPr>
              <a:bodyPr rot="0" spcFirstLastPara="1" vertOverflow="ellipsis" vert="horz" wrap="square" lIns="38100" tIns="19050" rIns="38100" bIns="19050" anchor="ctr" anchorCtr="0">
                <a:spAutoFit/>
              </a:bodyPr>
              <a:lstStyle/>
              <a:p>
                <a:pPr algn="ctr">
                  <a:defRPr lang="en-US" sz="1050" b="0" i="0" u="none" strike="noStrike" kern="1200" baseline="0">
                    <a:solidFill>
                      <a:schemeClr val="tx1">
                        <a:lumMod val="75000"/>
                        <a:lumOff val="25000"/>
                      </a:schemeClr>
                    </a:solidFill>
                    <a:latin typeface="+mn-lt"/>
                    <a:ea typeface="+mn-ea"/>
                    <a:cs typeface="+mn-cs"/>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Feuil1!$B$1:$F$1</c:f>
              <c:strCache>
                <c:ptCount val="5"/>
                <c:pt idx="0">
                  <c:v>Ensemble</c:v>
                </c:pt>
                <c:pt idx="1">
                  <c:v>Quotidienne</c:v>
                </c:pt>
                <c:pt idx="2">
                  <c:v>Hebdomadaire</c:v>
                </c:pt>
                <c:pt idx="3">
                  <c:v>Plus rarement</c:v>
                </c:pt>
                <c:pt idx="4">
                  <c:v>Non consommateurs</c:v>
                </c:pt>
              </c:strCache>
            </c:strRef>
          </c:cat>
          <c:val>
            <c:numRef>
              <c:f>Feuil1!$B$3:$F$3</c:f>
              <c:numCache>
                <c:formatCode>###0%</c:formatCode>
                <c:ptCount val="5"/>
                <c:pt idx="0">
                  <c:v>0.55123748124661442</c:v>
                </c:pt>
                <c:pt idx="1">
                  <c:v>0.56351951554452895</c:v>
                </c:pt>
                <c:pt idx="2">
                  <c:v>0.5837014713303702</c:v>
                </c:pt>
                <c:pt idx="3">
                  <c:v>0.56295366614179732</c:v>
                </c:pt>
                <c:pt idx="4">
                  <c:v>0.47960138902684585</c:v>
                </c:pt>
              </c:numCache>
            </c:numRef>
          </c:val>
          <c:extLst>
            <c:ext xmlns:c16="http://schemas.microsoft.com/office/drawing/2014/chart" uri="{C3380CC4-5D6E-409C-BE32-E72D297353CC}">
              <c16:uniqueId val="{00000002-97A4-4A4B-A92B-41BA42AC6C9E}"/>
            </c:ext>
          </c:extLst>
        </c:ser>
        <c:ser>
          <c:idx val="3"/>
          <c:order val="3"/>
          <c:tx>
            <c:strRef>
              <c:f>Feuil1!$A$2</c:f>
              <c:strCache>
                <c:ptCount val="1"/>
                <c:pt idx="0">
                  <c:v>Très inquiet(e)</c:v>
                </c:pt>
              </c:strCache>
            </c:strRef>
          </c:tx>
          <c:spPr>
            <a:solidFill>
              <a:srgbClr val="CE6149"/>
            </a:solidFill>
            <a:ln w="63500" cap="rnd">
              <a:solidFill>
                <a:srgbClr val="CE6149"/>
              </a:solidFill>
            </a:ln>
            <a:effectLst/>
          </c:spPr>
          <c:invertIfNegative val="0"/>
          <c:dLbls>
            <c:dLbl>
              <c:idx val="0"/>
              <c:layout>
                <c:manualLayout>
                  <c:x val="-6.0516664597823795E-3"/>
                  <c:y val="7.7631192834330378E-7"/>
                </c:manualLayout>
              </c:layout>
              <c:tx>
                <c:rich>
                  <a:bodyPr/>
                  <a:lstStyle/>
                  <a:p>
                    <a:fld id="{759EE80E-6DC4-4C05-A225-230C8401368F}" type="VALUE">
                      <a:rPr lang="en-US">
                        <a:latin typeface="Lato" panose="020F0502020204030203" pitchFamily="34" charset="0"/>
                      </a:rPr>
                      <a:pPr/>
                      <a:t>[VALEUR]</a:t>
                    </a:fld>
                    <a:endParaRPr lang="fr-F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61F-4713-B57D-6F9653875A33}"/>
                </c:ext>
              </c:extLst>
            </c:dLbl>
            <c:dLbl>
              <c:idx val="2"/>
              <c:layout>
                <c:manualLayout>
                  <c:x val="0"/>
                  <c:y val="-4.9286965117137631E-3"/>
                </c:manualLayout>
              </c:layout>
              <c:tx>
                <c:rich>
                  <a:bodyPr/>
                  <a:lstStyle/>
                  <a:p>
                    <a:fld id="{EFA8DED3-5E84-4280-AE7E-D37A2A20FEF0}" type="VALUE">
                      <a:rPr lang="en-US">
                        <a:latin typeface="Lato" panose="020F0502020204030203" pitchFamily="34" charset="0"/>
                      </a:rPr>
                      <a:pPr/>
                      <a:t>[VALEUR]</a:t>
                    </a:fld>
                    <a:endParaRPr lang="fr-F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61F-4713-B57D-6F9653875A33}"/>
                </c:ext>
              </c:extLst>
            </c:dLbl>
            <c:dLbl>
              <c:idx val="3"/>
              <c:layout>
                <c:manualLayout>
                  <c:x val="-1.2103332919564537E-2"/>
                  <c:y val="1.1644678926053302E-6"/>
                </c:manualLayout>
              </c:layout>
              <c:tx>
                <c:rich>
                  <a:bodyPr/>
                  <a:lstStyle/>
                  <a:p>
                    <a:fld id="{D4B6BA7B-0885-4720-B20F-CA25FBDE0993}" type="VALUE">
                      <a:rPr lang="en-US">
                        <a:latin typeface="Lato" panose="020F0502020204030203" pitchFamily="34" charset="0"/>
                      </a:rPr>
                      <a:pPr/>
                      <a:t>[VALEUR]</a:t>
                    </a:fld>
                    <a:endParaRPr lang="fr-F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61F-4713-B57D-6F9653875A33}"/>
                </c:ext>
              </c:extLst>
            </c:dLbl>
            <c:dLbl>
              <c:idx val="4"/>
              <c:layout>
                <c:manualLayout>
                  <c:x val="-9.0774996896735138E-3"/>
                  <c:y val="1.1644678925149556E-6"/>
                </c:manualLayout>
              </c:layout>
              <c:tx>
                <c:rich>
                  <a:bodyPr/>
                  <a:lstStyle/>
                  <a:p>
                    <a:fld id="{655B3476-43D8-46D7-9700-3B887403A2D9}" type="VALUE">
                      <a:rPr lang="en-US">
                        <a:latin typeface="Lato" panose="020F0502020204030203" pitchFamily="34" charset="0"/>
                      </a:rPr>
                      <a:pPr/>
                      <a:t>[VALEUR]</a:t>
                    </a:fld>
                    <a:endParaRPr lang="fr-F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97A4-4A4B-A92B-41BA42AC6C9E}"/>
                </c:ext>
              </c:extLst>
            </c:dLbl>
            <c:spPr>
              <a:noFill/>
              <a:ln>
                <a:noFill/>
              </a:ln>
              <a:effectLst/>
            </c:spPr>
            <c:txPr>
              <a:bodyPr rot="0" spcFirstLastPara="1" vertOverflow="ellipsis" vert="horz" wrap="square" lIns="38100" tIns="19050" rIns="38100" bIns="19050" anchor="ctr" anchorCtr="0">
                <a:spAutoFit/>
              </a:bodyPr>
              <a:lstStyle/>
              <a:p>
                <a:pPr algn="ctr">
                  <a:defRPr lang="en-US" sz="105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Feuil1!$B$1:$F$1</c:f>
              <c:strCache>
                <c:ptCount val="5"/>
                <c:pt idx="0">
                  <c:v>Ensemble</c:v>
                </c:pt>
                <c:pt idx="1">
                  <c:v>Quotidienne</c:v>
                </c:pt>
                <c:pt idx="2">
                  <c:v>Hebdomadaire</c:v>
                </c:pt>
                <c:pt idx="3">
                  <c:v>Plus rarement</c:v>
                </c:pt>
                <c:pt idx="4">
                  <c:v>Non consommateurs</c:v>
                </c:pt>
              </c:strCache>
            </c:strRef>
          </c:cat>
          <c:val>
            <c:numRef>
              <c:f>Feuil1!$B$2:$F$2</c:f>
              <c:numCache>
                <c:formatCode>###0%</c:formatCode>
                <c:ptCount val="5"/>
                <c:pt idx="0">
                  <c:v>7.625158742180381E-2</c:v>
                </c:pt>
                <c:pt idx="1">
                  <c:v>0.16509839163852022</c:v>
                </c:pt>
                <c:pt idx="2">
                  <c:v>9.112909439198523E-2</c:v>
                </c:pt>
                <c:pt idx="3">
                  <c:v>6.6413819861765214E-2</c:v>
                </c:pt>
                <c:pt idx="4">
                  <c:v>5.2969443766430535E-2</c:v>
                </c:pt>
              </c:numCache>
            </c:numRef>
          </c:val>
          <c:extLst>
            <c:ext xmlns:c16="http://schemas.microsoft.com/office/drawing/2014/chart" uri="{C3380CC4-5D6E-409C-BE32-E72D297353CC}">
              <c16:uniqueId val="{00000003-97A4-4A4B-A92B-41BA42AC6C9E}"/>
            </c:ext>
          </c:extLst>
        </c:ser>
        <c:ser>
          <c:idx val="1"/>
          <c:order val="4"/>
          <c:tx>
            <c:strRef>
              <c:f>Feuil1!$A$4</c:f>
              <c:strCache>
                <c:ptCount val="1"/>
                <c:pt idx="0">
                  <c:v>"Inquiet"</c:v>
                </c:pt>
              </c:strCache>
            </c:strRef>
          </c:tx>
          <c:spPr>
            <a:noFill/>
            <a:ln>
              <a:noFill/>
            </a:ln>
            <a:effectLst/>
          </c:spPr>
          <c:invertIfNegative val="0"/>
          <c:dLbls>
            <c:dLbl>
              <c:idx val="0"/>
              <c:tx>
                <c:rich>
                  <a:bodyPr rot="0" spcFirstLastPara="1" vertOverflow="ellipsis" vert="horz" wrap="square" lIns="38100" tIns="19050" rIns="38100" bIns="19050" anchor="ctr" anchorCtr="0">
                    <a:spAutoFit/>
                  </a:bodyPr>
                  <a:lstStyle/>
                  <a:p>
                    <a:pPr algn="ctr">
                      <a:defRPr lang="en-US" sz="1197" b="0" i="0" u="none" strike="noStrike" kern="1200" baseline="0">
                        <a:solidFill>
                          <a:srgbClr val="C00000"/>
                        </a:solidFill>
                        <a:latin typeface="+mn-lt"/>
                        <a:ea typeface="+mn-ea"/>
                        <a:cs typeface="+mn-cs"/>
                      </a:defRPr>
                    </a:pPr>
                    <a:fld id="{066E91CD-3118-4504-AA43-A12D1F33630C}" type="VALUE">
                      <a:rPr lang="en-US" sz="1050" b="1" i="0" u="none" strike="noStrike" kern="1200" baseline="0">
                        <a:solidFill>
                          <a:srgbClr val="C00000"/>
                        </a:solidFill>
                        <a:latin typeface="Lato" panose="020F0502020204030203" pitchFamily="34" charset="0"/>
                        <a:ea typeface="Segoe UI Black" panose="020B0A02040204020203" pitchFamily="34" charset="0"/>
                        <a:cs typeface="+mn-cs"/>
                      </a:rPr>
                      <a:pPr algn="ctr">
                        <a:defRPr lang="en-US">
                          <a:solidFill>
                            <a:srgbClr val="C00000"/>
                          </a:solidFill>
                        </a:defRPr>
                      </a:pPr>
                      <a:t>[VALEUR]</a:t>
                    </a:fld>
                    <a:endParaRPr lang="fr-FR"/>
                  </a:p>
                </c:rich>
              </c:tx>
              <c:spPr>
                <a:noFill/>
                <a:ln>
                  <a:noFill/>
                </a:ln>
                <a:effectLst/>
              </c:spPr>
              <c:txPr>
                <a:bodyPr rot="0" spcFirstLastPara="1" vertOverflow="ellipsis" vert="horz" wrap="square" lIns="38100" tIns="19050" rIns="38100" bIns="19050" anchor="ctr" anchorCtr="0">
                  <a:spAutoFit/>
                </a:bodyPr>
                <a:lstStyle/>
                <a:p>
                  <a:pPr algn="ctr">
                    <a:defRPr lang="en-US" sz="1197" b="0" i="0" u="none" strike="noStrike" kern="1200" baseline="0">
                      <a:solidFill>
                        <a:srgbClr val="C00000"/>
                      </a:solidFill>
                      <a:latin typeface="+mn-lt"/>
                      <a:ea typeface="+mn-ea"/>
                      <a:cs typeface="+mn-cs"/>
                    </a:defRPr>
                  </a:pPr>
                  <a:endParaRPr lang="fr-FR"/>
                </a:p>
              </c:txPr>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CE8C-40F6-B5EC-22D5854FC1EB}"/>
                </c:ext>
              </c:extLst>
            </c:dLbl>
            <c:dLbl>
              <c:idx val="1"/>
              <c:tx>
                <c:rich>
                  <a:bodyPr rot="0" spcFirstLastPara="1" vertOverflow="ellipsis" vert="horz" wrap="square" lIns="38100" tIns="19050" rIns="38100" bIns="19050" anchor="ctr" anchorCtr="0">
                    <a:spAutoFit/>
                  </a:bodyPr>
                  <a:lstStyle/>
                  <a:p>
                    <a:pPr algn="ctr">
                      <a:defRPr lang="en-US" sz="1050" b="1" i="0" u="none" strike="noStrike" kern="1200" baseline="0">
                        <a:solidFill>
                          <a:srgbClr val="C00000"/>
                        </a:solidFill>
                        <a:latin typeface="+mn-lt"/>
                        <a:ea typeface="Segoe UI Black" panose="020B0A02040204020203" pitchFamily="34" charset="0"/>
                        <a:cs typeface="+mn-cs"/>
                      </a:defRPr>
                    </a:pPr>
                    <a:fld id="{EEC4FC5B-658D-4A1A-9C4D-7D665FE03E57}" type="VALUE">
                      <a:rPr lang="en-US">
                        <a:latin typeface="Lato" panose="020F0502020204030203" pitchFamily="34" charset="0"/>
                      </a:rPr>
                      <a:pPr algn="ctr">
                        <a:defRPr lang="en-US" sz="1050" b="1">
                          <a:solidFill>
                            <a:srgbClr val="C00000"/>
                          </a:solidFill>
                          <a:ea typeface="Segoe UI Black" panose="020B0A02040204020203" pitchFamily="34" charset="0"/>
                        </a:defRPr>
                      </a:pPr>
                      <a:t>[VALEUR]</a:t>
                    </a:fld>
                    <a:endParaRPr lang="fr-FR"/>
                  </a:p>
                </c:rich>
              </c:tx>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rgbClr val="C00000"/>
                      </a:solidFill>
                      <a:latin typeface="+mn-lt"/>
                      <a:ea typeface="Segoe UI Black" panose="020B0A02040204020203" pitchFamily="34" charset="0"/>
                      <a:cs typeface="+mn-cs"/>
                    </a:defRPr>
                  </a:pPr>
                  <a:endParaRPr lang="fr-FR"/>
                </a:p>
              </c:txPr>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CE8C-40F6-B5EC-22D5854FC1EB}"/>
                </c:ext>
              </c:extLst>
            </c:dLbl>
            <c:dLbl>
              <c:idx val="2"/>
              <c:tx>
                <c:rich>
                  <a:bodyPr rot="0" spcFirstLastPara="1" vertOverflow="ellipsis" vert="horz" wrap="square" lIns="38100" tIns="19050" rIns="38100" bIns="19050" anchor="ctr" anchorCtr="0">
                    <a:spAutoFit/>
                  </a:bodyPr>
                  <a:lstStyle/>
                  <a:p>
                    <a:pPr algn="ctr">
                      <a:defRPr lang="en-US" sz="1050" b="1" i="0" u="none" strike="noStrike" kern="1200" baseline="0">
                        <a:solidFill>
                          <a:srgbClr val="C00000"/>
                        </a:solidFill>
                        <a:latin typeface="+mn-lt"/>
                        <a:ea typeface="Segoe UI Black" panose="020B0A02040204020203" pitchFamily="34" charset="0"/>
                        <a:cs typeface="+mn-cs"/>
                      </a:defRPr>
                    </a:pPr>
                    <a:fld id="{C4391E2C-0B87-4EDD-97E3-971B9F966CD4}" type="VALUE">
                      <a:rPr lang="en-US">
                        <a:latin typeface="Lato" panose="020F0502020204030203" pitchFamily="34" charset="0"/>
                      </a:rPr>
                      <a:pPr algn="ctr">
                        <a:defRPr lang="en-US" sz="1050" b="1">
                          <a:solidFill>
                            <a:srgbClr val="C00000"/>
                          </a:solidFill>
                          <a:ea typeface="Segoe UI Black" panose="020B0A02040204020203" pitchFamily="34" charset="0"/>
                        </a:defRPr>
                      </a:pPr>
                      <a:t>[VALEUR]</a:t>
                    </a:fld>
                    <a:endParaRPr lang="fr-FR"/>
                  </a:p>
                </c:rich>
              </c:tx>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rgbClr val="C00000"/>
                      </a:solidFill>
                      <a:latin typeface="+mn-lt"/>
                      <a:ea typeface="Segoe UI Black" panose="020B0A02040204020203" pitchFamily="34" charset="0"/>
                      <a:cs typeface="+mn-cs"/>
                    </a:defRPr>
                  </a:pPr>
                  <a:endParaRPr lang="fr-FR"/>
                </a:p>
              </c:txPr>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CE8C-40F6-B5EC-22D5854FC1EB}"/>
                </c:ext>
              </c:extLst>
            </c:dLbl>
            <c:dLbl>
              <c:idx val="3"/>
              <c:tx>
                <c:rich>
                  <a:bodyPr rot="0" spcFirstLastPara="1" vertOverflow="ellipsis" vert="horz" wrap="square" lIns="38100" tIns="19050" rIns="38100" bIns="19050" anchor="ctr" anchorCtr="0">
                    <a:spAutoFit/>
                  </a:bodyPr>
                  <a:lstStyle/>
                  <a:p>
                    <a:pPr algn="ctr">
                      <a:defRPr lang="en-US" sz="1050" b="1" i="0" u="none" strike="noStrike" kern="1200" baseline="0">
                        <a:solidFill>
                          <a:srgbClr val="C00000"/>
                        </a:solidFill>
                        <a:latin typeface="+mn-lt"/>
                        <a:ea typeface="Segoe UI Black" panose="020B0A02040204020203" pitchFamily="34" charset="0"/>
                        <a:cs typeface="+mn-cs"/>
                      </a:defRPr>
                    </a:pPr>
                    <a:fld id="{CB2EC1CD-FC4E-4A31-B8C4-579C6D8B2AAB}" type="VALUE">
                      <a:rPr lang="en-US">
                        <a:latin typeface="Lato" panose="020F0502020204030203" pitchFamily="34" charset="0"/>
                      </a:rPr>
                      <a:pPr algn="ctr">
                        <a:defRPr lang="en-US" sz="1050" b="1">
                          <a:solidFill>
                            <a:srgbClr val="C00000"/>
                          </a:solidFill>
                          <a:ea typeface="Segoe UI Black" panose="020B0A02040204020203" pitchFamily="34" charset="0"/>
                        </a:defRPr>
                      </a:pPr>
                      <a:t>[VALEUR]</a:t>
                    </a:fld>
                    <a:endParaRPr lang="fr-FR"/>
                  </a:p>
                </c:rich>
              </c:tx>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rgbClr val="C00000"/>
                      </a:solidFill>
                      <a:latin typeface="+mn-lt"/>
                      <a:ea typeface="Segoe UI Black" panose="020B0A02040204020203" pitchFamily="34" charset="0"/>
                      <a:cs typeface="+mn-cs"/>
                    </a:defRPr>
                  </a:pPr>
                  <a:endParaRPr lang="fr-FR"/>
                </a:p>
              </c:txPr>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CE8C-40F6-B5EC-22D5854FC1EB}"/>
                </c:ext>
              </c:extLst>
            </c:dLbl>
            <c:dLbl>
              <c:idx val="4"/>
              <c:tx>
                <c:rich>
                  <a:bodyPr rot="0" spcFirstLastPara="1" vertOverflow="ellipsis" vert="horz" wrap="square" lIns="38100" tIns="19050" rIns="38100" bIns="19050" anchor="ctr" anchorCtr="0">
                    <a:spAutoFit/>
                  </a:bodyPr>
                  <a:lstStyle/>
                  <a:p>
                    <a:pPr algn="ctr">
                      <a:defRPr lang="en-US" sz="1050" b="1" i="0" u="none" strike="noStrike" kern="1200" baseline="0">
                        <a:solidFill>
                          <a:srgbClr val="C00000"/>
                        </a:solidFill>
                        <a:latin typeface="+mn-lt"/>
                        <a:ea typeface="Segoe UI Black" panose="020B0A02040204020203" pitchFamily="34" charset="0"/>
                        <a:cs typeface="+mn-cs"/>
                      </a:defRPr>
                    </a:pPr>
                    <a:fld id="{3DCF6C03-D4A4-4DDF-B44C-507FD01ED509}" type="VALUE">
                      <a:rPr lang="en-US">
                        <a:latin typeface="Lato" panose="020F0502020204030203" pitchFamily="34" charset="0"/>
                      </a:rPr>
                      <a:pPr algn="ctr">
                        <a:defRPr lang="en-US" sz="1050" b="1">
                          <a:solidFill>
                            <a:srgbClr val="C00000"/>
                          </a:solidFill>
                          <a:ea typeface="Segoe UI Black" panose="020B0A02040204020203" pitchFamily="34" charset="0"/>
                        </a:defRPr>
                      </a:pPr>
                      <a:t>[VALEUR]</a:t>
                    </a:fld>
                    <a:endParaRPr lang="fr-FR"/>
                  </a:p>
                </c:rich>
              </c:tx>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rgbClr val="C00000"/>
                      </a:solidFill>
                      <a:latin typeface="+mn-lt"/>
                      <a:ea typeface="Segoe UI Black" panose="020B0A02040204020203" pitchFamily="34" charset="0"/>
                      <a:cs typeface="+mn-cs"/>
                    </a:defRPr>
                  </a:pPr>
                  <a:endParaRPr lang="fr-FR"/>
                </a:p>
              </c:txPr>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CE8C-40F6-B5EC-22D5854FC1EB}"/>
                </c:ext>
              </c:extLst>
            </c:dLbl>
            <c:spPr>
              <a:noFill/>
              <a:ln>
                <a:noFill/>
              </a:ln>
              <a:effectLst/>
            </c:spPr>
            <c:txPr>
              <a:bodyPr rot="0" spcFirstLastPara="1" vertOverflow="ellipsis" vert="horz" wrap="square" lIns="38100" tIns="19050" rIns="38100" bIns="19050" anchor="ctr" anchorCtr="0">
                <a:spAutoFit/>
              </a:bodyPr>
              <a:lstStyle/>
              <a:p>
                <a:pPr algn="ctr">
                  <a:defRPr lang="en-US" sz="1197" b="0" i="0" u="none" strike="noStrike" kern="1200" baseline="0">
                    <a:solidFill>
                      <a:schemeClr val="tx1"/>
                    </a:solidFill>
                    <a:latin typeface="+mn-lt"/>
                    <a:ea typeface="+mn-ea"/>
                    <a:cs typeface="+mn-cs"/>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Feuil1!$B$1:$F$1</c:f>
              <c:strCache>
                <c:ptCount val="5"/>
                <c:pt idx="0">
                  <c:v>Ensemble</c:v>
                </c:pt>
                <c:pt idx="1">
                  <c:v>Quotidienne</c:v>
                </c:pt>
                <c:pt idx="2">
                  <c:v>Hebdomadaire</c:v>
                </c:pt>
                <c:pt idx="3">
                  <c:v>Plus rarement</c:v>
                </c:pt>
                <c:pt idx="4">
                  <c:v>Non consommateurs</c:v>
                </c:pt>
              </c:strCache>
            </c:strRef>
          </c:cat>
          <c:val>
            <c:numRef>
              <c:f>Feuil1!$B$4:$F$4</c:f>
              <c:numCache>
                <c:formatCode>###0%</c:formatCode>
                <c:ptCount val="5"/>
                <c:pt idx="0">
                  <c:v>0.62748906866841825</c:v>
                </c:pt>
                <c:pt idx="1">
                  <c:v>0.7286179071830492</c:v>
                </c:pt>
                <c:pt idx="2">
                  <c:v>0.67483056572235545</c:v>
                </c:pt>
                <c:pt idx="3">
                  <c:v>0.62936748600356252</c:v>
                </c:pt>
                <c:pt idx="4">
                  <c:v>0.53257083279327633</c:v>
                </c:pt>
              </c:numCache>
            </c:numRef>
          </c:val>
          <c:extLst>
            <c:ext xmlns:c16="http://schemas.microsoft.com/office/drawing/2014/chart" uri="{C3380CC4-5D6E-409C-BE32-E72D297353CC}">
              <c16:uniqueId val="{00000001-97A4-4A4B-A92B-41BA42AC6C9E}"/>
            </c:ext>
          </c:extLst>
        </c:ser>
        <c:dLbls>
          <c:dLblPos val="ctr"/>
          <c:showLegendKey val="0"/>
          <c:showVal val="1"/>
          <c:showCatName val="0"/>
          <c:showSerName val="0"/>
          <c:showPercent val="0"/>
          <c:showBubbleSize val="0"/>
        </c:dLbls>
        <c:gapWidth val="50"/>
        <c:overlap val="100"/>
        <c:axId val="1296190496"/>
        <c:axId val="1402988959"/>
      </c:barChart>
      <c:catAx>
        <c:axId val="12961904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crossAx val="1402988959"/>
        <c:crosses val="autoZero"/>
        <c:auto val="1"/>
        <c:lblAlgn val="ctr"/>
        <c:lblOffset val="100"/>
        <c:noMultiLvlLbl val="0"/>
      </c:catAx>
      <c:valAx>
        <c:axId val="1402988959"/>
        <c:scaling>
          <c:orientation val="minMax"/>
          <c:max val="1.4"/>
          <c:min val="0"/>
        </c:scaling>
        <c:delete val="1"/>
        <c:axPos val="t"/>
        <c:numFmt formatCode="###0%" sourceLinked="1"/>
        <c:majorTickMark val="out"/>
        <c:minorTickMark val="none"/>
        <c:tickLblPos val="nextTo"/>
        <c:crossAx val="12961904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9850" cap="rnd">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545732891557428"/>
          <c:y val="8.3363027700155662E-2"/>
          <c:w val="0.50921114375005849"/>
          <c:h val="0.88385689190625327"/>
        </c:manualLayout>
      </c:layout>
      <c:barChart>
        <c:barDir val="bar"/>
        <c:grouping val="stacked"/>
        <c:varyColors val="0"/>
        <c:ser>
          <c:idx val="6"/>
          <c:order val="0"/>
          <c:tx>
            <c:strRef>
              <c:f>Sheet1!$C$1</c:f>
              <c:strCache>
                <c:ptCount val="1"/>
                <c:pt idx="0">
                  <c:v>Plutôt d’accord</c:v>
                </c:pt>
              </c:strCache>
            </c:strRef>
          </c:tx>
          <c:spPr>
            <a:solidFill>
              <a:schemeClr val="bg2"/>
            </a:solidFill>
            <a:ln w="63500" cap="rnd">
              <a:solidFill>
                <a:schemeClr val="bg2"/>
              </a:solidFill>
            </a:ln>
            <a:effectLst/>
          </c:spPr>
          <c:invertIfNegative val="0"/>
          <c:dLbls>
            <c:spPr>
              <a:noFill/>
              <a:ln>
                <a:noFill/>
              </a:ln>
              <a:effectLst/>
            </c:spPr>
            <c:txPr>
              <a:bodyPr wrap="square" lIns="38100" tIns="19050" rIns="38100" bIns="19050" anchor="ctr" anchorCtr="0">
                <a:spAutoFit/>
              </a:bodyPr>
              <a:lstStyle/>
              <a:p>
                <a:pPr algn="ctr">
                  <a:defRPr lang="en-US" sz="1000" b="0" i="0" u="none" strike="noStrike" kern="1200" baseline="0">
                    <a:solidFill>
                      <a:schemeClr val="bg1"/>
                    </a:solidFill>
                    <a:latin typeface="+mj-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Dans les produits biologiques, les qualités nutritionnelles des aliments sont mieux préservées</c:v>
                </c:pt>
                <c:pt idx="1">
                  <c:v>L’alimentation bio est meilleure pour les enfants </c:v>
                </c:pt>
                <c:pt idx="2">
                  <c:v>Les produits biologiques sont meilleurs pour la santé</c:v>
                </c:pt>
              </c:strCache>
            </c:strRef>
          </c:cat>
          <c:val>
            <c:numRef>
              <c:f>Sheet1!$C$2:$C$4</c:f>
              <c:numCache>
                <c:formatCode>###0%</c:formatCode>
                <c:ptCount val="3"/>
                <c:pt idx="0">
                  <c:v>0.5268550812165308</c:v>
                </c:pt>
                <c:pt idx="1">
                  <c:v>0.48811552373870254</c:v>
                </c:pt>
                <c:pt idx="2">
                  <c:v>0.51369598547472484</c:v>
                </c:pt>
              </c:numCache>
            </c:numRef>
          </c:val>
          <c:extLst xmlns:c15="http://schemas.microsoft.com/office/drawing/2012/chart">
            <c:ext xmlns:c16="http://schemas.microsoft.com/office/drawing/2014/chart" uri="{C3380CC4-5D6E-409C-BE32-E72D297353CC}">
              <c16:uniqueId val="{00000000-C960-4C65-A03D-AE7703D68C78}"/>
            </c:ext>
          </c:extLst>
        </c:ser>
        <c:ser>
          <c:idx val="0"/>
          <c:order val="1"/>
          <c:tx>
            <c:strRef>
              <c:f>Sheet1!$B$1</c:f>
              <c:strCache>
                <c:ptCount val="1"/>
                <c:pt idx="0">
                  <c:v>Tout à fait d’accord</c:v>
                </c:pt>
              </c:strCache>
            </c:strRef>
          </c:tx>
          <c:spPr>
            <a:solidFill>
              <a:schemeClr val="tx2"/>
            </a:solidFill>
            <a:ln w="63500" cap="rnd">
              <a:solidFill>
                <a:schemeClr val="tx2"/>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bg1"/>
                    </a:solidFill>
                    <a:latin typeface="+mj-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Dans les produits biologiques, les qualités nutritionnelles des aliments sont mieux préservées</c:v>
                </c:pt>
                <c:pt idx="1">
                  <c:v>L’alimentation bio est meilleure pour les enfants </c:v>
                </c:pt>
                <c:pt idx="2">
                  <c:v>Les produits biologiques sont meilleurs pour la santé</c:v>
                </c:pt>
              </c:strCache>
            </c:strRef>
          </c:cat>
          <c:val>
            <c:numRef>
              <c:f>Sheet1!$B$2:$B$4</c:f>
              <c:numCache>
                <c:formatCode>###0%</c:formatCode>
                <c:ptCount val="3"/>
                <c:pt idx="0">
                  <c:v>0.14803215681400111</c:v>
                </c:pt>
                <c:pt idx="1">
                  <c:v>0.22422009938506643</c:v>
                </c:pt>
                <c:pt idx="2">
                  <c:v>0.22551377687053178</c:v>
                </c:pt>
              </c:numCache>
            </c:numRef>
          </c:val>
          <c:extLst>
            <c:ext xmlns:c16="http://schemas.microsoft.com/office/drawing/2014/chart" uri="{C3380CC4-5D6E-409C-BE32-E72D297353CC}">
              <c16:uniqueId val="{00000001-C960-4C65-A03D-AE7703D68C78}"/>
            </c:ext>
          </c:extLst>
        </c:ser>
        <c:ser>
          <c:idx val="1"/>
          <c:order val="2"/>
          <c:tx>
            <c:strRef>
              <c:f>Sheet1!$D$1</c:f>
              <c:strCache>
                <c:ptCount val="1"/>
                <c:pt idx="0">
                  <c:v>Plutôt pas d’accord</c:v>
                </c:pt>
              </c:strCache>
            </c:strRef>
          </c:tx>
          <c:spPr>
            <a:solidFill>
              <a:srgbClr val="E2A092"/>
            </a:solidFill>
            <a:ln w="63500" cap="rnd">
              <a:solidFill>
                <a:srgbClr val="E2A092"/>
              </a:solidFill>
            </a:ln>
            <a:effectLst/>
          </c:spPr>
          <c:invertIfNegative val="0"/>
          <c:dLbls>
            <c:numFmt formatCode="##%;##%"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mj-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Dans les produits biologiques, les qualités nutritionnelles des aliments sont mieux préservées</c:v>
                </c:pt>
                <c:pt idx="1">
                  <c:v>L’alimentation bio est meilleure pour les enfants </c:v>
                </c:pt>
                <c:pt idx="2">
                  <c:v>Les produits biologiques sont meilleurs pour la santé</c:v>
                </c:pt>
              </c:strCache>
            </c:strRef>
          </c:cat>
          <c:val>
            <c:numRef>
              <c:f>Sheet1!$D$2:$D$4</c:f>
              <c:numCache>
                <c:formatCode>###0%</c:formatCode>
                <c:ptCount val="3"/>
                <c:pt idx="0">
                  <c:v>-0.26032105461667299</c:v>
                </c:pt>
                <c:pt idx="1">
                  <c:v>-0.215730069478239</c:v>
                </c:pt>
                <c:pt idx="2">
                  <c:v>-0.20075217985983901</c:v>
                </c:pt>
              </c:numCache>
            </c:numRef>
          </c:val>
          <c:extLst>
            <c:ext xmlns:c16="http://schemas.microsoft.com/office/drawing/2014/chart" uri="{C3380CC4-5D6E-409C-BE32-E72D297353CC}">
              <c16:uniqueId val="{00000002-C960-4C65-A03D-AE7703D68C78}"/>
            </c:ext>
          </c:extLst>
        </c:ser>
        <c:ser>
          <c:idx val="2"/>
          <c:order val="3"/>
          <c:tx>
            <c:strRef>
              <c:f>Sheet1!$E$1</c:f>
              <c:strCache>
                <c:ptCount val="1"/>
                <c:pt idx="0">
                  <c:v>Pas du tout d’accord</c:v>
                </c:pt>
              </c:strCache>
            </c:strRef>
          </c:tx>
          <c:spPr>
            <a:solidFill>
              <a:schemeClr val="accent4">
                <a:lumMod val="75000"/>
              </a:schemeClr>
            </a:solidFill>
            <a:ln w="63500">
              <a:solidFill>
                <a:srgbClr val="A5422C"/>
              </a:solidFill>
            </a:ln>
            <a:effectLst/>
          </c:spPr>
          <c:invertIfNegative val="0"/>
          <c:dLbls>
            <c:numFmt formatCode="###%;###%" sourceLinked="0"/>
            <c:spPr>
              <a:noFill/>
              <a:ln>
                <a:noFill/>
              </a:ln>
              <a:effectLst/>
            </c:spPr>
            <c:txPr>
              <a:bodyPr wrap="square" lIns="38100" tIns="19050" rIns="38100" bIns="19050" anchor="ctr" anchorCtr="0">
                <a:spAutoFit/>
              </a:bodyPr>
              <a:lstStyle/>
              <a:p>
                <a:pPr algn="ctr">
                  <a:defRPr lang="en-US" sz="1000" b="0" i="0" u="none" strike="noStrike" kern="1200" baseline="0">
                    <a:solidFill>
                      <a:schemeClr val="bg1"/>
                    </a:solidFill>
                    <a:latin typeface="+mj-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Dans les produits biologiques, les qualités nutritionnelles des aliments sont mieux préservées</c:v>
                </c:pt>
                <c:pt idx="1">
                  <c:v>L’alimentation bio est meilleure pour les enfants </c:v>
                </c:pt>
                <c:pt idx="2">
                  <c:v>Les produits biologiques sont meilleurs pour la santé</c:v>
                </c:pt>
              </c:strCache>
            </c:strRef>
          </c:cat>
          <c:val>
            <c:numRef>
              <c:f>Sheet1!$E$2:$E$4</c:f>
              <c:numCache>
                <c:formatCode>###0%</c:formatCode>
                <c:ptCount val="3"/>
                <c:pt idx="0">
                  <c:v>-6.4791707352793201E-2</c:v>
                </c:pt>
                <c:pt idx="1">
                  <c:v>-7.19343073979892E-2</c:v>
                </c:pt>
                <c:pt idx="2">
                  <c:v>-6.00380577949014E-2</c:v>
                </c:pt>
              </c:numCache>
            </c:numRef>
          </c:val>
          <c:extLst>
            <c:ext xmlns:c16="http://schemas.microsoft.com/office/drawing/2014/chart" uri="{C3380CC4-5D6E-409C-BE32-E72D297353CC}">
              <c16:uniqueId val="{00000003-C960-4C65-A03D-AE7703D68C78}"/>
            </c:ext>
          </c:extLst>
        </c:ser>
        <c:dLbls>
          <c:showLegendKey val="0"/>
          <c:showVal val="0"/>
          <c:showCatName val="0"/>
          <c:showSerName val="0"/>
          <c:showPercent val="0"/>
          <c:showBubbleSize val="0"/>
        </c:dLbls>
        <c:gapWidth val="43"/>
        <c:overlap val="100"/>
        <c:axId val="1789033776"/>
        <c:axId val="1789764640"/>
      </c:barChart>
      <c:barChart>
        <c:barDir val="bar"/>
        <c:grouping val="clustered"/>
        <c:varyColors val="0"/>
        <c:ser>
          <c:idx val="3"/>
          <c:order val="4"/>
          <c:tx>
            <c:strRef>
              <c:f>Sheet1!$F$1</c:f>
              <c:strCache>
                <c:ptCount val="1"/>
                <c:pt idx="0">
                  <c:v>ST régulièrement</c:v>
                </c:pt>
              </c:strCache>
            </c:strRef>
          </c:tx>
          <c:spPr>
            <a:noFill/>
            <a:ln>
              <a:noFill/>
            </a:ln>
            <a:effectLst/>
          </c:spPr>
          <c:invertIfNegative val="0"/>
          <c:dPt>
            <c:idx val="0"/>
            <c:invertIfNegative val="0"/>
            <c:bubble3D val="0"/>
            <c:extLst>
              <c:ext xmlns:c16="http://schemas.microsoft.com/office/drawing/2014/chart" uri="{C3380CC4-5D6E-409C-BE32-E72D297353CC}">
                <c16:uniqueId val="{00000000-50DB-45D0-8CF7-1C95AF709BE5}"/>
              </c:ext>
            </c:extLst>
          </c:dPt>
          <c:dLbls>
            <c:numFmt formatCode="###%;###%"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tx2"/>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Dans les produits biologiques, les qualités nutritionnelles des aliments sont mieux préservées</c:v>
                </c:pt>
                <c:pt idx="1">
                  <c:v>L’alimentation bio est meilleure pour les enfants </c:v>
                </c:pt>
                <c:pt idx="2">
                  <c:v>Les produits biologiques sont meilleurs pour la santé</c:v>
                </c:pt>
              </c:strCache>
            </c:strRef>
          </c:cat>
          <c:val>
            <c:numRef>
              <c:f>Sheet1!$F$2:$F$4</c:f>
              <c:numCache>
                <c:formatCode>###0%</c:formatCode>
                <c:ptCount val="3"/>
                <c:pt idx="0">
                  <c:v>0.67488723803053197</c:v>
                </c:pt>
                <c:pt idx="1">
                  <c:v>0.71233562312376897</c:v>
                </c:pt>
                <c:pt idx="2">
                  <c:v>0.73920976234525659</c:v>
                </c:pt>
              </c:numCache>
            </c:numRef>
          </c:val>
          <c:extLst>
            <c:ext xmlns:c16="http://schemas.microsoft.com/office/drawing/2014/chart" uri="{C3380CC4-5D6E-409C-BE32-E72D297353CC}">
              <c16:uniqueId val="{00000005-C960-4C65-A03D-AE7703D68C78}"/>
            </c:ext>
          </c:extLst>
        </c:ser>
        <c:ser>
          <c:idx val="4"/>
          <c:order val="5"/>
          <c:tx>
            <c:strRef>
              <c:f>Sheet1!$G$1</c:f>
              <c:strCache>
                <c:ptCount val="1"/>
                <c:pt idx="0">
                  <c:v>ST rarement</c:v>
                </c:pt>
              </c:strCache>
            </c:strRef>
          </c:tx>
          <c:spPr>
            <a:noFill/>
            <a:ln>
              <a:noFill/>
            </a:ln>
            <a:effectLst/>
          </c:spPr>
          <c:invertIfNegative val="0"/>
          <c:dPt>
            <c:idx val="0"/>
            <c:invertIfNegative val="0"/>
            <c:bubble3D val="0"/>
            <c:extLst>
              <c:ext xmlns:c16="http://schemas.microsoft.com/office/drawing/2014/chart" uri="{C3380CC4-5D6E-409C-BE32-E72D297353CC}">
                <c16:uniqueId val="{00000007-C960-4C65-A03D-AE7703D68C78}"/>
              </c:ext>
            </c:extLst>
          </c:dPt>
          <c:dLbls>
            <c:dLbl>
              <c:idx val="0"/>
              <c:tx>
                <c:rich>
                  <a:bodyPr/>
                  <a:lstStyle/>
                  <a:p>
                    <a:fld id="{B29C6B5B-6624-4642-8F02-21341B34CF2B}" type="VALUE">
                      <a:rPr lang="en-US">
                        <a:latin typeface="Lato" panose="020F0502020204030203" pitchFamily="34" charset="0"/>
                      </a:rPr>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C960-4C65-A03D-AE7703D68C78}"/>
                </c:ext>
              </c:extLst>
            </c:dLbl>
            <c:dLbl>
              <c:idx val="2"/>
              <c:tx>
                <c:rich>
                  <a:bodyPr/>
                  <a:lstStyle/>
                  <a:p>
                    <a:fld id="{7046C4F7-E5BE-414A-A94C-1604F8E40E47}" type="VALUE">
                      <a:rPr lang="en-US">
                        <a:latin typeface="Lato" panose="020F0502020204030203" pitchFamily="34" charset="0"/>
                      </a:rPr>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0A7-4134-908C-EF1908E037AB}"/>
                </c:ext>
              </c:extLst>
            </c:dLbl>
            <c:spPr>
              <a:noFill/>
              <a:ln>
                <a:noFill/>
              </a:ln>
              <a:effectLst/>
            </c:spPr>
            <c:txPr>
              <a:bodyPr wrap="square" lIns="38100" tIns="19050" rIns="38100" bIns="19050" anchor="ctr" anchorCtr="0">
                <a:noAutofit/>
              </a:bodyPr>
              <a:lstStyle/>
              <a:p>
                <a:pPr algn="r">
                  <a:defRPr lang="en-US" sz="1400" b="1" i="0" u="none" strike="noStrike" kern="1200" baseline="0">
                    <a:solidFill>
                      <a:schemeClr val="accent4">
                        <a:lumMod val="7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Sheet1!$A$2:$A$4</c:f>
              <c:strCache>
                <c:ptCount val="3"/>
                <c:pt idx="0">
                  <c:v>Dans les produits biologiques, les qualités nutritionnelles des aliments sont mieux préservées</c:v>
                </c:pt>
                <c:pt idx="1">
                  <c:v>L’alimentation bio est meilleure pour les enfants </c:v>
                </c:pt>
                <c:pt idx="2">
                  <c:v>Les produits biologiques sont meilleurs pour la santé</c:v>
                </c:pt>
              </c:strCache>
            </c:strRef>
          </c:cat>
          <c:val>
            <c:numRef>
              <c:f>Sheet1!$G$2:$G$4</c:f>
              <c:numCache>
                <c:formatCode>0%;0%</c:formatCode>
                <c:ptCount val="3"/>
                <c:pt idx="0">
                  <c:v>-0.3251127619694662</c:v>
                </c:pt>
                <c:pt idx="1">
                  <c:v>-0.2876643768762282</c:v>
                </c:pt>
                <c:pt idx="2">
                  <c:v>-0.26079023765474041</c:v>
                </c:pt>
              </c:numCache>
            </c:numRef>
          </c:val>
          <c:extLst>
            <c:ext xmlns:c16="http://schemas.microsoft.com/office/drawing/2014/chart" uri="{C3380CC4-5D6E-409C-BE32-E72D297353CC}">
              <c16:uniqueId val="{0000000C-C960-4C65-A03D-AE7703D68C78}"/>
            </c:ext>
          </c:extLst>
        </c:ser>
        <c:dLbls>
          <c:showLegendKey val="0"/>
          <c:showVal val="0"/>
          <c:showCatName val="0"/>
          <c:showSerName val="0"/>
          <c:showPercent val="0"/>
          <c:showBubbleSize val="0"/>
        </c:dLbls>
        <c:gapWidth val="400"/>
        <c:overlap val="100"/>
        <c:axId val="1443645744"/>
        <c:axId val="1443641424"/>
      </c:barChart>
      <c:catAx>
        <c:axId val="1789033776"/>
        <c:scaling>
          <c:orientation val="minMax"/>
        </c:scaling>
        <c:delete val="0"/>
        <c:axPos val="l"/>
        <c:numFmt formatCode="###%;###%" sourceLinked="0"/>
        <c:majorTickMark val="out"/>
        <c:minorTickMark val="none"/>
        <c:tickLblPos val="low"/>
        <c:spPr>
          <a:noFill/>
          <a:ln w="9525" cap="flat" cmpd="sng" algn="ctr">
            <a:noFill/>
            <a:round/>
          </a:ln>
          <a:effectLst/>
        </c:spPr>
        <c:txPr>
          <a:bodyPr rot="-60000000" spcFirstLastPara="1" vertOverflow="ellipsis" vert="horz" wrap="square" anchor="ctr" anchorCtr="1"/>
          <a:lstStyle/>
          <a:p>
            <a:pPr algn="ctr">
              <a:defRPr lang="en-US" sz="1050" b="0" i="0" u="none" strike="noStrike" kern="1200" baseline="0">
                <a:solidFill>
                  <a:schemeClr val="tx1"/>
                </a:solidFill>
                <a:latin typeface="+mj-lt"/>
                <a:ea typeface="+mn-ea"/>
                <a:cs typeface="+mn-cs"/>
              </a:defRPr>
            </a:pPr>
            <a:endParaRPr lang="fr-FR"/>
          </a:p>
        </c:txPr>
        <c:crossAx val="1789764640"/>
        <c:crosses val="autoZero"/>
        <c:auto val="1"/>
        <c:lblAlgn val="ctr"/>
        <c:lblOffset val="100"/>
        <c:noMultiLvlLbl val="0"/>
      </c:catAx>
      <c:valAx>
        <c:axId val="1789764640"/>
        <c:scaling>
          <c:orientation val="minMax"/>
          <c:max val="1"/>
          <c:min val="-0.60000000000000009"/>
        </c:scaling>
        <c:delete val="1"/>
        <c:axPos val="b"/>
        <c:numFmt formatCode="###0%" sourceLinked="1"/>
        <c:majorTickMark val="out"/>
        <c:minorTickMark val="none"/>
        <c:tickLblPos val="nextTo"/>
        <c:crossAx val="1789033776"/>
        <c:crosses val="autoZero"/>
        <c:crossBetween val="between"/>
      </c:valAx>
      <c:valAx>
        <c:axId val="1443641424"/>
        <c:scaling>
          <c:orientation val="minMax"/>
          <c:min val="-0.60000000000000009"/>
        </c:scaling>
        <c:delete val="1"/>
        <c:axPos val="t"/>
        <c:numFmt formatCode="###0%" sourceLinked="1"/>
        <c:majorTickMark val="out"/>
        <c:minorTickMark val="none"/>
        <c:tickLblPos val="nextTo"/>
        <c:crossAx val="1443645744"/>
        <c:crosses val="max"/>
        <c:crossBetween val="between"/>
      </c:valAx>
      <c:catAx>
        <c:axId val="1443645744"/>
        <c:scaling>
          <c:orientation val="minMax"/>
        </c:scaling>
        <c:delete val="1"/>
        <c:axPos val="l"/>
        <c:numFmt formatCode="General" sourceLinked="1"/>
        <c:majorTickMark val="out"/>
        <c:minorTickMark val="none"/>
        <c:tickLblPos val="nextTo"/>
        <c:crossAx val="1443641424"/>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791022649946538"/>
          <c:y val="0"/>
          <c:w val="0.49208977350053468"/>
          <c:h val="0.99897728511223927"/>
        </c:manualLayout>
      </c:layout>
      <c:barChart>
        <c:barDir val="bar"/>
        <c:grouping val="stacked"/>
        <c:varyColors val="0"/>
        <c:ser>
          <c:idx val="6"/>
          <c:order val="0"/>
          <c:tx>
            <c:strRef>
              <c:f>Sheet1!$C$1</c:f>
              <c:strCache>
                <c:ptCount val="1"/>
                <c:pt idx="0">
                  <c:v>Plutôt d’accord</c:v>
                </c:pt>
              </c:strCache>
            </c:strRef>
          </c:tx>
          <c:spPr>
            <a:solidFill>
              <a:schemeClr val="bg2"/>
            </a:solidFill>
            <a:ln w="63500" cap="rnd">
              <a:solidFill>
                <a:schemeClr val="bg2"/>
              </a:solidFill>
            </a:ln>
            <a:effectLst/>
          </c:spPr>
          <c:invertIfNegative val="0"/>
          <c:dLbls>
            <c:spPr>
              <a:noFill/>
              <a:ln>
                <a:noFill/>
              </a:ln>
              <a:effectLst/>
            </c:spPr>
            <c:txPr>
              <a:bodyPr wrap="square" lIns="38100" tIns="19050" rIns="38100" bIns="19050" anchor="ctr" anchorCtr="0">
                <a:spAutoFit/>
              </a:bodyPr>
              <a:lstStyle/>
              <a:p>
                <a:pPr algn="ctr">
                  <a:defRPr lang="en-US" sz="1000" b="0" i="0" u="none" strike="noStrike" kern="1200" baseline="0">
                    <a:solidFill>
                      <a:schemeClr val="bg1"/>
                    </a:solidFill>
                    <a:latin typeface="+mj-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Les animaux élevés en bio sont abattus dans les mêmes abattoirs que les autres</c:v>
                </c:pt>
                <c:pt idx="1">
                  <c:v>Les produits biologiques sont plus naturels, car ils sont cultivés sans produits chimiques de synthèse</c:v>
                </c:pt>
                <c:pt idx="2">
                  <c:v>L’agriculture biologique favorise la biodiversité</c:v>
                </c:pt>
                <c:pt idx="3">
                  <c:v>L’agriculture biologique contribue à préserver l’environnement, la qualité des sols, les ressources en eau</c:v>
                </c:pt>
              </c:strCache>
            </c:strRef>
          </c:cat>
          <c:val>
            <c:numRef>
              <c:f>Sheet1!$C$2:$C$5</c:f>
              <c:numCache>
                <c:formatCode>###0%</c:formatCode>
                <c:ptCount val="4"/>
                <c:pt idx="0">
                  <c:v>0.53045936196680366</c:v>
                </c:pt>
                <c:pt idx="1">
                  <c:v>0.54170580311644623</c:v>
                </c:pt>
                <c:pt idx="2">
                  <c:v>0.56339043255149213</c:v>
                </c:pt>
                <c:pt idx="3">
                  <c:v>0.55553915770703111</c:v>
                </c:pt>
              </c:numCache>
            </c:numRef>
          </c:val>
          <c:extLst xmlns:c15="http://schemas.microsoft.com/office/drawing/2012/chart">
            <c:ext xmlns:c16="http://schemas.microsoft.com/office/drawing/2014/chart" uri="{C3380CC4-5D6E-409C-BE32-E72D297353CC}">
              <c16:uniqueId val="{00000000-C960-4C65-A03D-AE7703D68C78}"/>
            </c:ext>
          </c:extLst>
        </c:ser>
        <c:ser>
          <c:idx val="0"/>
          <c:order val="1"/>
          <c:tx>
            <c:strRef>
              <c:f>Sheet1!$B$1</c:f>
              <c:strCache>
                <c:ptCount val="1"/>
                <c:pt idx="0">
                  <c:v>Tout à fait d’accord</c:v>
                </c:pt>
              </c:strCache>
            </c:strRef>
          </c:tx>
          <c:spPr>
            <a:solidFill>
              <a:schemeClr val="tx2"/>
            </a:solidFill>
            <a:ln w="63500" cap="rnd">
              <a:solidFill>
                <a:schemeClr val="tx2"/>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bg1"/>
                    </a:solidFill>
                    <a:latin typeface="+mj-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Les animaux élevés en bio sont abattus dans les mêmes abattoirs que les autres</c:v>
                </c:pt>
                <c:pt idx="1">
                  <c:v>Les produits biologiques sont plus naturels, car ils sont cultivés sans produits chimiques de synthèse</c:v>
                </c:pt>
                <c:pt idx="2">
                  <c:v>L’agriculture biologique favorise la biodiversité</c:v>
                </c:pt>
                <c:pt idx="3">
                  <c:v>L’agriculture biologique contribue à préserver l’environnement, la qualité des sols, les ressources en eau</c:v>
                </c:pt>
              </c:strCache>
            </c:strRef>
          </c:cat>
          <c:val>
            <c:numRef>
              <c:f>Sheet1!$B$2:$B$5</c:f>
              <c:numCache>
                <c:formatCode>###0%</c:formatCode>
                <c:ptCount val="4"/>
                <c:pt idx="0">
                  <c:v>0.19891037010776885</c:v>
                </c:pt>
                <c:pt idx="1">
                  <c:v>0.2367100950065662</c:v>
                </c:pt>
                <c:pt idx="2">
                  <c:v>0.21590834298262884</c:v>
                </c:pt>
                <c:pt idx="3">
                  <c:v>0.24893262245922254</c:v>
                </c:pt>
              </c:numCache>
            </c:numRef>
          </c:val>
          <c:extLst>
            <c:ext xmlns:c16="http://schemas.microsoft.com/office/drawing/2014/chart" uri="{C3380CC4-5D6E-409C-BE32-E72D297353CC}">
              <c16:uniqueId val="{00000001-C960-4C65-A03D-AE7703D68C78}"/>
            </c:ext>
          </c:extLst>
        </c:ser>
        <c:ser>
          <c:idx val="1"/>
          <c:order val="2"/>
          <c:tx>
            <c:strRef>
              <c:f>Sheet1!$D$1</c:f>
              <c:strCache>
                <c:ptCount val="1"/>
                <c:pt idx="0">
                  <c:v>Plutôt pas d’accord</c:v>
                </c:pt>
              </c:strCache>
            </c:strRef>
          </c:tx>
          <c:spPr>
            <a:solidFill>
              <a:schemeClr val="accent4">
                <a:lumMod val="60000"/>
                <a:lumOff val="40000"/>
              </a:schemeClr>
            </a:solidFill>
            <a:ln w="63500" cap="rnd">
              <a:solidFill>
                <a:srgbClr val="E2A092"/>
              </a:solidFill>
            </a:ln>
            <a:effectLst/>
          </c:spPr>
          <c:invertIfNegative val="0"/>
          <c:dLbls>
            <c:numFmt formatCode="##%;##%"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mj-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Les animaux élevés en bio sont abattus dans les mêmes abattoirs que les autres</c:v>
                </c:pt>
                <c:pt idx="1">
                  <c:v>Les produits biologiques sont plus naturels, car ils sont cultivés sans produits chimiques de synthèse</c:v>
                </c:pt>
                <c:pt idx="2">
                  <c:v>L’agriculture biologique favorise la biodiversité</c:v>
                </c:pt>
                <c:pt idx="3">
                  <c:v>L’agriculture biologique contribue à préserver l’environnement, la qualité des sols, les ressources en eau</c:v>
                </c:pt>
              </c:strCache>
            </c:strRef>
          </c:cat>
          <c:val>
            <c:numRef>
              <c:f>Sheet1!$D$2:$D$5</c:f>
              <c:numCache>
                <c:formatCode>###0%</c:formatCode>
                <c:ptCount val="4"/>
                <c:pt idx="0">
                  <c:v>-0.21650901975693526</c:v>
                </c:pt>
                <c:pt idx="1">
                  <c:v>-0.16149348650098244</c:v>
                </c:pt>
                <c:pt idx="2">
                  <c:v>-0.17446867946552216</c:v>
                </c:pt>
                <c:pt idx="3">
                  <c:v>-0.14784079984279683</c:v>
                </c:pt>
              </c:numCache>
            </c:numRef>
          </c:val>
          <c:extLst>
            <c:ext xmlns:c16="http://schemas.microsoft.com/office/drawing/2014/chart" uri="{C3380CC4-5D6E-409C-BE32-E72D297353CC}">
              <c16:uniqueId val="{00000002-C960-4C65-A03D-AE7703D68C78}"/>
            </c:ext>
          </c:extLst>
        </c:ser>
        <c:ser>
          <c:idx val="2"/>
          <c:order val="3"/>
          <c:tx>
            <c:strRef>
              <c:f>Sheet1!$E$1</c:f>
              <c:strCache>
                <c:ptCount val="1"/>
                <c:pt idx="0">
                  <c:v>Pas du tout d’accord</c:v>
                </c:pt>
              </c:strCache>
            </c:strRef>
          </c:tx>
          <c:spPr>
            <a:solidFill>
              <a:schemeClr val="accent4">
                <a:lumMod val="75000"/>
              </a:schemeClr>
            </a:solidFill>
            <a:ln w="63500" cap="rnd">
              <a:solidFill>
                <a:srgbClr val="A5422C"/>
              </a:solidFill>
            </a:ln>
            <a:effectLst/>
          </c:spPr>
          <c:invertIfNegative val="0"/>
          <c:cat>
            <c:strRef>
              <c:f>Sheet1!$A$2:$A$5</c:f>
              <c:strCache>
                <c:ptCount val="4"/>
                <c:pt idx="0">
                  <c:v>Les animaux élevés en bio sont abattus dans les mêmes abattoirs que les autres</c:v>
                </c:pt>
                <c:pt idx="1">
                  <c:v>Les produits biologiques sont plus naturels, car ils sont cultivés sans produits chimiques de synthèse</c:v>
                </c:pt>
                <c:pt idx="2">
                  <c:v>L’agriculture biologique favorise la biodiversité</c:v>
                </c:pt>
                <c:pt idx="3">
                  <c:v>L’agriculture biologique contribue à préserver l’environnement, la qualité des sols, les ressources en eau</c:v>
                </c:pt>
              </c:strCache>
            </c:strRef>
          </c:cat>
          <c:val>
            <c:numRef>
              <c:f>Sheet1!$E$2:$E$5</c:f>
              <c:numCache>
                <c:formatCode>###0%</c:formatCode>
                <c:ptCount val="4"/>
                <c:pt idx="0">
                  <c:v>-5.4121248168490829E-2</c:v>
                </c:pt>
                <c:pt idx="1">
                  <c:v>-6.0090615376003374E-2</c:v>
                </c:pt>
                <c:pt idx="2">
                  <c:v>-4.6232545000355361E-2</c:v>
                </c:pt>
                <c:pt idx="3">
                  <c:v>-4.7687419990947326E-2</c:v>
                </c:pt>
              </c:numCache>
            </c:numRef>
          </c:val>
          <c:extLst>
            <c:ext xmlns:c16="http://schemas.microsoft.com/office/drawing/2014/chart" uri="{C3380CC4-5D6E-409C-BE32-E72D297353CC}">
              <c16:uniqueId val="{00000003-C960-4C65-A03D-AE7703D68C78}"/>
            </c:ext>
          </c:extLst>
        </c:ser>
        <c:dLbls>
          <c:showLegendKey val="0"/>
          <c:showVal val="0"/>
          <c:showCatName val="0"/>
          <c:showSerName val="0"/>
          <c:showPercent val="0"/>
          <c:showBubbleSize val="0"/>
        </c:dLbls>
        <c:gapWidth val="43"/>
        <c:overlap val="100"/>
        <c:axId val="1789033776"/>
        <c:axId val="1789764640"/>
      </c:barChart>
      <c:barChart>
        <c:barDir val="bar"/>
        <c:grouping val="clustered"/>
        <c:varyColors val="0"/>
        <c:ser>
          <c:idx val="3"/>
          <c:order val="4"/>
          <c:tx>
            <c:strRef>
              <c:f>Sheet1!$F$1</c:f>
              <c:strCache>
                <c:ptCount val="1"/>
                <c:pt idx="0">
                  <c:v>ST régulièrement</c:v>
                </c:pt>
              </c:strCache>
            </c:strRef>
          </c:tx>
          <c:spPr>
            <a:noFill/>
            <a:ln>
              <a:noFill/>
            </a:ln>
            <a:effectLst/>
          </c:spPr>
          <c:invertIfNegative val="0"/>
          <c:dPt>
            <c:idx val="0"/>
            <c:invertIfNegative val="0"/>
            <c:bubble3D val="0"/>
            <c:extLst>
              <c:ext xmlns:c16="http://schemas.microsoft.com/office/drawing/2014/chart" uri="{C3380CC4-5D6E-409C-BE32-E72D297353CC}">
                <c16:uniqueId val="{00000000-50DB-45D0-8CF7-1C95AF709BE5}"/>
              </c:ext>
            </c:extLst>
          </c:dPt>
          <c:dLbls>
            <c:dLbl>
              <c:idx val="3"/>
              <c:tx>
                <c:rich>
                  <a:bodyPr/>
                  <a:lstStyle/>
                  <a:p>
                    <a:fld id="{D69BB5D1-BE5C-4DBF-A5C9-040724EB495A}" type="VALUE">
                      <a:rPr lang="en-US">
                        <a:latin typeface="Lato" panose="020F0502020204030203" pitchFamily="34" charset="0"/>
                      </a:rPr>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8FE-4AB9-B5F3-485552C86DC3}"/>
                </c:ext>
              </c:extLst>
            </c:dLbl>
            <c:numFmt formatCode="###%;###%"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tx2"/>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Les animaux élevés en bio sont abattus dans les mêmes abattoirs que les autres</c:v>
                </c:pt>
                <c:pt idx="1">
                  <c:v>Les produits biologiques sont plus naturels, car ils sont cultivés sans produits chimiques de synthèse</c:v>
                </c:pt>
                <c:pt idx="2">
                  <c:v>L’agriculture biologique favorise la biodiversité</c:v>
                </c:pt>
                <c:pt idx="3">
                  <c:v>L’agriculture biologique contribue à préserver l’environnement, la qualité des sols, les ressources en eau</c:v>
                </c:pt>
              </c:strCache>
            </c:strRef>
          </c:cat>
          <c:val>
            <c:numRef>
              <c:f>Sheet1!$F$2:$F$5</c:f>
              <c:numCache>
                <c:formatCode>###0%</c:formatCode>
                <c:ptCount val="4"/>
                <c:pt idx="0">
                  <c:v>0.72936973207457245</c:v>
                </c:pt>
                <c:pt idx="1">
                  <c:v>0.77841589812301248</c:v>
                </c:pt>
                <c:pt idx="2">
                  <c:v>0.77929877553412097</c:v>
                </c:pt>
                <c:pt idx="3">
                  <c:v>0.80447178016625365</c:v>
                </c:pt>
              </c:numCache>
            </c:numRef>
          </c:val>
          <c:extLst>
            <c:ext xmlns:c16="http://schemas.microsoft.com/office/drawing/2014/chart" uri="{C3380CC4-5D6E-409C-BE32-E72D297353CC}">
              <c16:uniqueId val="{00000005-C960-4C65-A03D-AE7703D68C78}"/>
            </c:ext>
          </c:extLst>
        </c:ser>
        <c:ser>
          <c:idx val="4"/>
          <c:order val="5"/>
          <c:tx>
            <c:strRef>
              <c:f>Sheet1!$G$1</c:f>
              <c:strCache>
                <c:ptCount val="1"/>
                <c:pt idx="0">
                  <c:v>ST rarement</c:v>
                </c:pt>
              </c:strCache>
            </c:strRef>
          </c:tx>
          <c:spPr>
            <a:noFill/>
            <a:ln>
              <a:noFill/>
            </a:ln>
            <a:effectLst/>
          </c:spPr>
          <c:invertIfNegative val="0"/>
          <c:dPt>
            <c:idx val="0"/>
            <c:invertIfNegative val="0"/>
            <c:bubble3D val="0"/>
            <c:extLst>
              <c:ext xmlns:c16="http://schemas.microsoft.com/office/drawing/2014/chart" uri="{C3380CC4-5D6E-409C-BE32-E72D297353CC}">
                <c16:uniqueId val="{00000007-C960-4C65-A03D-AE7703D68C78}"/>
              </c:ext>
            </c:extLst>
          </c:dPt>
          <c:dLbls>
            <c:dLbl>
              <c:idx val="0"/>
              <c:tx>
                <c:rich>
                  <a:bodyPr/>
                  <a:lstStyle/>
                  <a:p>
                    <a:fld id="{A04D9B2D-92D2-47EA-8FB8-BE08481479D9}" type="VALUE">
                      <a:rPr lang="en-US">
                        <a:latin typeface="Lato" panose="020F0502020204030203" pitchFamily="34" charset="0"/>
                      </a:rPr>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C960-4C65-A03D-AE7703D68C78}"/>
                </c:ext>
              </c:extLst>
            </c:dLbl>
            <c:dLbl>
              <c:idx val="1"/>
              <c:tx>
                <c:rich>
                  <a:bodyPr/>
                  <a:lstStyle/>
                  <a:p>
                    <a:fld id="{B0C24FBA-3714-4C9E-BFA2-D0ECA5323A79}" type="VALUE">
                      <a:rPr lang="en-US">
                        <a:latin typeface="Lato" panose="020F0502020204030203" pitchFamily="34" charset="0"/>
                      </a:rPr>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C960-4C65-A03D-AE7703D68C78}"/>
                </c:ext>
              </c:extLst>
            </c:dLbl>
            <c:dLbl>
              <c:idx val="2"/>
              <c:tx>
                <c:rich>
                  <a:bodyPr/>
                  <a:lstStyle/>
                  <a:p>
                    <a:fld id="{CFB6FC1D-C04F-4197-8F8B-4F522798B480}" type="VALUE">
                      <a:rPr lang="en-US">
                        <a:latin typeface="Lato" panose="020F0502020204030203" pitchFamily="34" charset="0"/>
                      </a:rPr>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CA7-49CA-B653-1AE0C5F197E8}"/>
                </c:ext>
              </c:extLst>
            </c:dLbl>
            <c:dLbl>
              <c:idx val="3"/>
              <c:tx>
                <c:rich>
                  <a:bodyPr/>
                  <a:lstStyle/>
                  <a:p>
                    <a:fld id="{A25399B7-4DAE-428A-80F3-16491100B9AE}" type="VALUE">
                      <a:rPr lang="en-US">
                        <a:latin typeface="Lato" panose="020F0502020204030203" pitchFamily="34" charset="0"/>
                      </a:rPr>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24D-45D6-B48B-7930889DA6C8}"/>
                </c:ext>
              </c:extLst>
            </c:dLbl>
            <c:spPr>
              <a:noFill/>
              <a:ln>
                <a:noFill/>
              </a:ln>
              <a:effectLst/>
            </c:spPr>
            <c:txPr>
              <a:bodyPr wrap="square" lIns="38100" tIns="19050" rIns="38100" bIns="19050" anchor="ctr" anchorCtr="0">
                <a:noAutofit/>
              </a:bodyPr>
              <a:lstStyle/>
              <a:p>
                <a:pPr algn="ctr">
                  <a:defRPr lang="en-US" sz="1400" b="1" i="0" u="none" strike="noStrike" kern="1200" baseline="0">
                    <a:solidFill>
                      <a:schemeClr val="accent4">
                        <a:lumMod val="7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Les animaux élevés en bio sont abattus dans les mêmes abattoirs que les autres</c:v>
                </c:pt>
                <c:pt idx="1">
                  <c:v>Les produits biologiques sont plus naturels, car ils sont cultivés sans produits chimiques de synthèse</c:v>
                </c:pt>
                <c:pt idx="2">
                  <c:v>L’agriculture biologique favorise la biodiversité</c:v>
                </c:pt>
                <c:pt idx="3">
                  <c:v>L’agriculture biologique contribue à préserver l’environnement, la qualité des sols, les ressources en eau</c:v>
                </c:pt>
              </c:strCache>
            </c:strRef>
          </c:cat>
          <c:val>
            <c:numRef>
              <c:f>Sheet1!$G$2:$G$5</c:f>
              <c:numCache>
                <c:formatCode>0%;0%</c:formatCode>
                <c:ptCount val="4"/>
                <c:pt idx="0">
                  <c:v>-0.2706302679254261</c:v>
                </c:pt>
                <c:pt idx="1">
                  <c:v>-0.22158410187698582</c:v>
                </c:pt>
                <c:pt idx="2">
                  <c:v>-0.22070122446587753</c:v>
                </c:pt>
                <c:pt idx="3">
                  <c:v>-0.19552821983374416</c:v>
                </c:pt>
              </c:numCache>
            </c:numRef>
          </c:val>
          <c:extLst>
            <c:ext xmlns:c16="http://schemas.microsoft.com/office/drawing/2014/chart" uri="{C3380CC4-5D6E-409C-BE32-E72D297353CC}">
              <c16:uniqueId val="{0000000C-C960-4C65-A03D-AE7703D68C78}"/>
            </c:ext>
          </c:extLst>
        </c:ser>
        <c:dLbls>
          <c:showLegendKey val="0"/>
          <c:showVal val="0"/>
          <c:showCatName val="0"/>
          <c:showSerName val="0"/>
          <c:showPercent val="0"/>
          <c:showBubbleSize val="0"/>
        </c:dLbls>
        <c:gapWidth val="400"/>
        <c:overlap val="100"/>
        <c:axId val="1054829264"/>
        <c:axId val="1054828304"/>
      </c:barChart>
      <c:catAx>
        <c:axId val="1789033776"/>
        <c:scaling>
          <c:orientation val="minMax"/>
        </c:scaling>
        <c:delete val="0"/>
        <c:axPos val="l"/>
        <c:numFmt formatCode="###%;###%" sourceLinked="0"/>
        <c:majorTickMark val="out"/>
        <c:minorTickMark val="none"/>
        <c:tickLblPos val="low"/>
        <c:spPr>
          <a:noFill/>
          <a:ln w="9525" cap="flat" cmpd="sng" algn="ctr">
            <a:noFill/>
            <a:round/>
          </a:ln>
          <a:effectLst/>
        </c:spPr>
        <c:txPr>
          <a:bodyPr rot="-60000000" spcFirstLastPara="1" vertOverflow="ellipsis" vert="horz" wrap="square" anchor="ctr" anchorCtr="1"/>
          <a:lstStyle/>
          <a:p>
            <a:pPr algn="ctr">
              <a:defRPr lang="en-US" sz="1050" b="0" i="0" u="none" strike="noStrike" kern="1200" baseline="0">
                <a:solidFill>
                  <a:schemeClr val="tx1"/>
                </a:solidFill>
                <a:latin typeface="+mn-lt"/>
                <a:ea typeface="+mn-ea"/>
                <a:cs typeface="+mn-cs"/>
              </a:defRPr>
            </a:pPr>
            <a:endParaRPr lang="fr-FR"/>
          </a:p>
        </c:txPr>
        <c:crossAx val="1789764640"/>
        <c:crosses val="autoZero"/>
        <c:auto val="1"/>
        <c:lblAlgn val="ctr"/>
        <c:lblOffset val="100"/>
        <c:noMultiLvlLbl val="0"/>
      </c:catAx>
      <c:valAx>
        <c:axId val="1789764640"/>
        <c:scaling>
          <c:orientation val="minMax"/>
          <c:max val="1"/>
          <c:min val="-0.60000000000000009"/>
        </c:scaling>
        <c:delete val="1"/>
        <c:axPos val="b"/>
        <c:numFmt formatCode="###0%" sourceLinked="1"/>
        <c:majorTickMark val="out"/>
        <c:minorTickMark val="none"/>
        <c:tickLblPos val="nextTo"/>
        <c:crossAx val="1789033776"/>
        <c:crosses val="autoZero"/>
        <c:crossBetween val="between"/>
      </c:valAx>
      <c:valAx>
        <c:axId val="1054828304"/>
        <c:scaling>
          <c:orientation val="minMax"/>
          <c:min val="-0.60000000000000009"/>
        </c:scaling>
        <c:delete val="1"/>
        <c:axPos val="t"/>
        <c:numFmt formatCode="###0%" sourceLinked="1"/>
        <c:majorTickMark val="out"/>
        <c:minorTickMark val="none"/>
        <c:tickLblPos val="nextTo"/>
        <c:crossAx val="1054829264"/>
        <c:crosses val="max"/>
        <c:crossBetween val="between"/>
      </c:valAx>
      <c:catAx>
        <c:axId val="1054829264"/>
        <c:scaling>
          <c:orientation val="minMax"/>
        </c:scaling>
        <c:delete val="1"/>
        <c:axPos val="l"/>
        <c:numFmt formatCode="General" sourceLinked="1"/>
        <c:majorTickMark val="out"/>
        <c:minorTickMark val="none"/>
        <c:tickLblPos val="nextTo"/>
        <c:crossAx val="1054828304"/>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46425126473431166"/>
          <c:y val="4.8713479055869785E-2"/>
          <c:w val="0.49843285924103398"/>
          <c:h val="0.92070052459244689"/>
        </c:manualLayout>
      </c:layout>
      <c:barChart>
        <c:barDir val="bar"/>
        <c:grouping val="stacked"/>
        <c:varyColors val="0"/>
        <c:ser>
          <c:idx val="0"/>
          <c:order val="0"/>
          <c:tx>
            <c:strRef>
              <c:f>Feuil1!$B$1</c:f>
              <c:strCache>
                <c:ptCount val="1"/>
                <c:pt idx="0">
                  <c:v>En premier</c:v>
                </c:pt>
              </c:strCache>
            </c:strRef>
          </c:tx>
          <c:spPr>
            <a:solidFill>
              <a:schemeClr val="tx2"/>
            </a:solidFill>
            <a:ln w="76200" cap="rnd">
              <a:solidFill>
                <a:schemeClr val="tx2"/>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818A-4A60-8009-C45D7458E66C}"/>
                </c:ext>
              </c:extLst>
            </c:dLbl>
            <c:dLbl>
              <c:idx val="7"/>
              <c:tx>
                <c:rich>
                  <a:bodyPr/>
                  <a:lstStyle/>
                  <a:p>
                    <a:fld id="{EADE674E-BCAB-463C-9E60-2410E09F4DE6}" type="VALUE">
                      <a:rPr lang="en-US">
                        <a:latin typeface="Lato" panose="020F0502020204030203" pitchFamily="34" charset="0"/>
                      </a:rPr>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56E-429F-B7FD-A3FD5385A98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Une alimentation innovante qui bénéficie des progrès technologiques</c:v>
                </c:pt>
                <c:pt idx="1">
                  <c:v>Une alimentation qui respecte les producteurs</c:v>
                </c:pt>
                <c:pt idx="2">
                  <c:v>Une alimentation produite dans des conditions qui respectent la nature</c:v>
                </c:pt>
                <c:pt idx="3">
                  <c:v>Une alimentation qui respecte la tradition et la culture locale</c:v>
                </c:pt>
                <c:pt idx="4">
                  <c:v>Une alimentation qui renforce le corps et aide à être en forme</c:v>
                </c:pt>
                <c:pt idx="5">
                  <c:v>Une alimentation qui ne porte pas atteinte à la santé</c:v>
                </c:pt>
                <c:pt idx="6">
                  <c:v>Un moment de convivialité partagée</c:v>
                </c:pt>
                <c:pt idx="7">
                  <c:v>Le plaisir des sens</c:v>
                </c:pt>
                <c:pt idx="8">
                  <c:v>Une alimentation équilibrée</c:v>
                </c:pt>
              </c:strCache>
            </c:strRef>
          </c:cat>
          <c:val>
            <c:numRef>
              <c:f>Feuil1!$B$2:$B$10</c:f>
              <c:numCache>
                <c:formatCode>###0%</c:formatCode>
                <c:ptCount val="9"/>
                <c:pt idx="0">
                  <c:v>4.37137310251174E-3</c:v>
                </c:pt>
                <c:pt idx="1">
                  <c:v>3.1105217678955469E-2</c:v>
                </c:pt>
                <c:pt idx="2">
                  <c:v>3.7118127217652293E-2</c:v>
                </c:pt>
                <c:pt idx="3">
                  <c:v>4.4405133955133881E-2</c:v>
                </c:pt>
                <c:pt idx="4">
                  <c:v>6.2160252392918357E-2</c:v>
                </c:pt>
                <c:pt idx="5">
                  <c:v>0.13433457275779567</c:v>
                </c:pt>
                <c:pt idx="6">
                  <c:v>0.13231730860462929</c:v>
                </c:pt>
                <c:pt idx="7">
                  <c:v>0.28978709170369077</c:v>
                </c:pt>
                <c:pt idx="8">
                  <c:v>0.26440092258670872</c:v>
                </c:pt>
              </c:numCache>
            </c:numRef>
          </c:val>
          <c:extLst>
            <c:ext xmlns:c16="http://schemas.microsoft.com/office/drawing/2014/chart" uri="{C3380CC4-5D6E-409C-BE32-E72D297353CC}">
              <c16:uniqueId val="{0000000A-6085-4A09-A8B2-B11E7508FDBD}"/>
            </c:ext>
          </c:extLst>
        </c:ser>
        <c:ser>
          <c:idx val="1"/>
          <c:order val="1"/>
          <c:tx>
            <c:strRef>
              <c:f>Feuil1!$C$1</c:f>
              <c:strCache>
                <c:ptCount val="1"/>
                <c:pt idx="0">
                  <c:v>En deuxième</c:v>
                </c:pt>
              </c:strCache>
            </c:strRef>
          </c:tx>
          <c:spPr>
            <a:solidFill>
              <a:schemeClr val="bg2"/>
            </a:solidFill>
            <a:ln w="76200" cap="rnd">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Une alimentation innovante qui bénéficie des progrès technologiques</c:v>
                </c:pt>
                <c:pt idx="1">
                  <c:v>Une alimentation qui respecte les producteurs</c:v>
                </c:pt>
                <c:pt idx="2">
                  <c:v>Une alimentation produite dans des conditions qui respectent la nature</c:v>
                </c:pt>
                <c:pt idx="3">
                  <c:v>Une alimentation qui respecte la tradition et la culture locale</c:v>
                </c:pt>
                <c:pt idx="4">
                  <c:v>Une alimentation qui renforce le corps et aide à être en forme</c:v>
                </c:pt>
                <c:pt idx="5">
                  <c:v>Une alimentation qui ne porte pas atteinte à la santé</c:v>
                </c:pt>
                <c:pt idx="6">
                  <c:v>Un moment de convivialité partagée</c:v>
                </c:pt>
                <c:pt idx="7">
                  <c:v>Le plaisir des sens</c:v>
                </c:pt>
                <c:pt idx="8">
                  <c:v>Une alimentation équilibrée</c:v>
                </c:pt>
              </c:strCache>
            </c:strRef>
          </c:cat>
          <c:val>
            <c:numRef>
              <c:f>Feuil1!$C$2:$C$10</c:f>
              <c:numCache>
                <c:formatCode>###0%</c:formatCode>
                <c:ptCount val="9"/>
                <c:pt idx="0">
                  <c:v>2.6134548702084683E-2</c:v>
                </c:pt>
                <c:pt idx="1">
                  <c:v>6.9429589174605413E-2</c:v>
                </c:pt>
                <c:pt idx="2">
                  <c:v>8.046967701916373E-2</c:v>
                </c:pt>
                <c:pt idx="3">
                  <c:v>7.5254147115309603E-2</c:v>
                </c:pt>
                <c:pt idx="4">
                  <c:v>9.2074588682989622E-2</c:v>
                </c:pt>
                <c:pt idx="5">
                  <c:v>0.15078171002355412</c:v>
                </c:pt>
                <c:pt idx="6">
                  <c:v>0.16915453447407472</c:v>
                </c:pt>
                <c:pt idx="7">
                  <c:v>0.12835213060741857</c:v>
                </c:pt>
                <c:pt idx="8">
                  <c:v>0.16284544692046757</c:v>
                </c:pt>
              </c:numCache>
            </c:numRef>
          </c:val>
          <c:extLst>
            <c:ext xmlns:c16="http://schemas.microsoft.com/office/drawing/2014/chart" uri="{C3380CC4-5D6E-409C-BE32-E72D297353CC}">
              <c16:uniqueId val="{00000010-6085-4A09-A8B2-B11E7508FDBD}"/>
            </c:ext>
          </c:extLst>
        </c:ser>
        <c:ser>
          <c:idx val="3"/>
          <c:order val="2"/>
          <c:tx>
            <c:strRef>
              <c:f>Feuil1!$D$1</c:f>
              <c:strCache>
                <c:ptCount val="1"/>
                <c:pt idx="0">
                  <c:v>ST 1er + 2eme  </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Une alimentation innovante qui bénéficie des progrès technologiques</c:v>
                </c:pt>
                <c:pt idx="1">
                  <c:v>Une alimentation qui respecte les producteurs</c:v>
                </c:pt>
                <c:pt idx="2">
                  <c:v>Une alimentation produite dans des conditions qui respectent la nature</c:v>
                </c:pt>
                <c:pt idx="3">
                  <c:v>Une alimentation qui respecte la tradition et la culture locale</c:v>
                </c:pt>
                <c:pt idx="4">
                  <c:v>Une alimentation qui renforce le corps et aide à être en forme</c:v>
                </c:pt>
                <c:pt idx="5">
                  <c:v>Une alimentation qui ne porte pas atteinte à la santé</c:v>
                </c:pt>
                <c:pt idx="6">
                  <c:v>Un moment de convivialité partagée</c:v>
                </c:pt>
                <c:pt idx="7">
                  <c:v>Le plaisir des sens</c:v>
                </c:pt>
                <c:pt idx="8">
                  <c:v>Une alimentation équilibrée</c:v>
                </c:pt>
              </c:strCache>
            </c:strRef>
          </c:cat>
          <c:val>
            <c:numRef>
              <c:f>Feuil1!$D$2:$D$10</c:f>
              <c:numCache>
                <c:formatCode>0%</c:formatCode>
                <c:ptCount val="9"/>
                <c:pt idx="0">
                  <c:v>3.0505921804596423E-2</c:v>
                </c:pt>
                <c:pt idx="1">
                  <c:v>0.10053480685356088</c:v>
                </c:pt>
                <c:pt idx="2">
                  <c:v>0.11758780423681603</c:v>
                </c:pt>
                <c:pt idx="3">
                  <c:v>0.11965928107044349</c:v>
                </c:pt>
                <c:pt idx="4">
                  <c:v>0.15423484107590799</c:v>
                </c:pt>
                <c:pt idx="5">
                  <c:v>0.28511628278134982</c:v>
                </c:pt>
                <c:pt idx="6">
                  <c:v>0.301471843078704</c:v>
                </c:pt>
                <c:pt idx="7">
                  <c:v>0.41813922231110934</c:v>
                </c:pt>
                <c:pt idx="8">
                  <c:v>0.42724636950717632</c:v>
                </c:pt>
              </c:numCache>
            </c:numRef>
          </c:val>
          <c:extLst>
            <c:ext xmlns:c16="http://schemas.microsoft.com/office/drawing/2014/chart" uri="{C3380CC4-5D6E-409C-BE32-E72D297353CC}">
              <c16:uniqueId val="{00000013-6085-4A09-A8B2-B11E7508FDBD}"/>
            </c:ext>
          </c:extLst>
        </c:ser>
        <c:dLbls>
          <c:dLblPos val="ctr"/>
          <c:showLegendKey val="0"/>
          <c:showVal val="1"/>
          <c:showCatName val="0"/>
          <c:showSerName val="0"/>
          <c:showPercent val="0"/>
          <c:showBubbleSize val="0"/>
        </c:dLbls>
        <c:gapWidth val="50"/>
        <c:overlap val="100"/>
        <c:axId val="502976656"/>
        <c:axId val="502977936"/>
      </c:barChart>
      <c:catAx>
        <c:axId val="502976656"/>
        <c:scaling>
          <c:orientation val="minMax"/>
        </c:scaling>
        <c:delete val="0"/>
        <c:axPos val="l"/>
        <c:numFmt formatCode="General" sourceLinked="1"/>
        <c:majorTickMark val="out"/>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Arial" panose="020B0604020202020204" pitchFamily="34" charset="0"/>
              </a:defRPr>
            </a:pPr>
            <a:endParaRPr lang="fr-FR"/>
          </a:p>
        </c:txPr>
        <c:crossAx val="502977936"/>
        <c:crosses val="autoZero"/>
        <c:auto val="1"/>
        <c:lblAlgn val="ctr"/>
        <c:lblOffset val="100"/>
        <c:noMultiLvlLbl val="0"/>
      </c:catAx>
      <c:valAx>
        <c:axId val="502977936"/>
        <c:scaling>
          <c:orientation val="minMax"/>
          <c:max val="0.5"/>
        </c:scaling>
        <c:delete val="1"/>
        <c:axPos val="b"/>
        <c:numFmt formatCode="###0%" sourceLinked="1"/>
        <c:majorTickMark val="out"/>
        <c:minorTickMark val="none"/>
        <c:tickLblPos val="nextTo"/>
        <c:crossAx val="502976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9">
  <a:schemeClr val="accent6"/>
</cs:colorStyle>
</file>

<file path=ppt/charts/colors11.xml><?xml version="1.0" encoding="utf-8"?>
<cs:colorStyle xmlns:cs="http://schemas.microsoft.com/office/drawing/2012/chartStyle" xmlns:a="http://schemas.openxmlformats.org/drawingml/2006/main" meth="withinLinear" id="19">
  <a:schemeClr val="accent6"/>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withinLinear" id="19">
  <a:schemeClr val="accent6"/>
</cs:colorStyle>
</file>

<file path=ppt/charts/colors15.xml><?xml version="1.0" encoding="utf-8"?>
<cs:colorStyle xmlns:cs="http://schemas.microsoft.com/office/drawing/2012/chartStyle" xmlns:a="http://schemas.openxmlformats.org/drawingml/2006/main" meth="withinLinear" id="19">
  <a:schemeClr val="accent6"/>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8">
  <a:schemeClr val="accent5"/>
</cs:colorStyle>
</file>

<file path=ppt/charts/colors8.xml><?xml version="1.0" encoding="utf-8"?>
<cs:colorStyle xmlns:cs="http://schemas.microsoft.com/office/drawing/2012/chartStyle" xmlns:a="http://schemas.openxmlformats.org/drawingml/2006/main" meth="withinLinear" id="19">
  <a:schemeClr val="accent6"/>
</cs:colorStyle>
</file>

<file path=ppt/charts/colors9.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0.01486</cdr:x>
      <cdr:y>0.02073</cdr:y>
    </cdr:from>
    <cdr:to>
      <cdr:x>0.55457</cdr:x>
      <cdr:y>0.7778</cdr:y>
    </cdr:to>
    <cdr:sp macro="" textlink="">
      <cdr:nvSpPr>
        <cdr:cNvPr id="2" name="Rectangle 1"/>
        <cdr:cNvSpPr/>
      </cdr:nvSpPr>
      <cdr:spPr>
        <a:xfrm xmlns:a="http://schemas.openxmlformats.org/drawingml/2006/main">
          <a:off x="127704" y="62396"/>
          <a:ext cx="4638148" cy="2278721"/>
        </a:xfrm>
        <a:prstGeom xmlns:a="http://schemas.openxmlformats.org/drawingml/2006/main" prst="rect">
          <a:avLst/>
        </a:prstGeom>
        <a:solidFill xmlns:a="http://schemas.openxmlformats.org/drawingml/2006/main">
          <a:schemeClr val="bg1">
            <a:lumMod val="85000"/>
            <a:alpha val="54902"/>
          </a:schemeClr>
        </a:solidFill>
        <a:ln xmlns:a="http://schemas.openxmlformats.org/drawingml/2006/main" w="12700">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lang="fr-FR" dirty="0">
            <a:solidFill>
              <a:schemeClr val="tx1"/>
            </a:solidFill>
            <a:latin typeface="Lato" panose="020F0502020204030203" pitchFamily="34" charset="0"/>
          </a:endParaRPr>
        </a:p>
      </cdr:txBody>
    </cdr:sp>
  </cdr:relSizeAnchor>
  <cdr:relSizeAnchor xmlns:cdr="http://schemas.openxmlformats.org/drawingml/2006/chartDrawing">
    <cdr:from>
      <cdr:x>0.46966</cdr:x>
      <cdr:y>0.33494</cdr:y>
    </cdr:from>
    <cdr:to>
      <cdr:x>0.48365</cdr:x>
      <cdr:y>0.37329</cdr:y>
    </cdr:to>
    <cdr:sp macro="" textlink="">
      <cdr:nvSpPr>
        <cdr:cNvPr id="4" name="ZoneTexte 13">
          <a:extLst xmlns:a="http://schemas.openxmlformats.org/drawingml/2006/main">
            <a:ext uri="{FF2B5EF4-FFF2-40B4-BE49-F238E27FC236}">
              <a16:creationId xmlns:a16="http://schemas.microsoft.com/office/drawing/2014/main" id="{09445919-9E9C-4777-85C0-557EF72CBFDD}"/>
            </a:ext>
          </a:extLst>
        </cdr:cNvPr>
        <cdr:cNvSpPr txBox="1"/>
      </cdr:nvSpPr>
      <cdr:spPr>
        <a:xfrm xmlns:a="http://schemas.openxmlformats.org/drawingml/2006/main">
          <a:off x="5381558" y="1344191"/>
          <a:ext cx="160303" cy="153888"/>
        </a:xfrm>
        <a:prstGeom xmlns:a="http://schemas.openxmlformats.org/drawingml/2006/main" prst="rect">
          <a:avLst/>
        </a:prstGeom>
        <a:noFill xmlns:a="http://schemas.openxmlformats.org/drawingml/2006/main"/>
      </cdr:spPr>
      <cdr:txBody>
        <a:bodyPr xmlns:a="http://schemas.openxmlformats.org/drawingml/2006/main" wrap="square" lIns="0" tIns="0" rIns="0" bIns="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CA" sz="1000" b="1" dirty="0">
              <a:solidFill>
                <a:srgbClr val="92D050"/>
              </a:solidFill>
              <a:latin typeface="Calibri" panose="020F0502020204030204" pitchFamily="34" charset="0"/>
              <a:cs typeface="Calibri" panose="020F0502020204030204" pitchFamily="34" charset="0"/>
            </a:rPr>
            <a:t>↑</a:t>
          </a:r>
          <a:endParaRPr lang="fr-FR" sz="1000" dirty="0">
            <a:latin typeface="Lato" panose="020F0502020204030203" pitchFamily="34" charset="0"/>
          </a:endParaRPr>
        </a:p>
      </cdr:txBody>
    </cdr:sp>
  </cdr:relSizeAnchor>
  <cdr:relSizeAnchor xmlns:cdr="http://schemas.openxmlformats.org/drawingml/2006/chartDrawing">
    <cdr:from>
      <cdr:x>0.52076</cdr:x>
      <cdr:y>0.2072</cdr:y>
    </cdr:from>
    <cdr:to>
      <cdr:x>0.53476</cdr:x>
      <cdr:y>0.24555</cdr:y>
    </cdr:to>
    <cdr:sp macro="" textlink="">
      <cdr:nvSpPr>
        <cdr:cNvPr id="5" name="ZoneTexte 14">
          <a:extLst xmlns:a="http://schemas.openxmlformats.org/drawingml/2006/main">
            <a:ext uri="{FF2B5EF4-FFF2-40B4-BE49-F238E27FC236}">
              <a16:creationId xmlns:a16="http://schemas.microsoft.com/office/drawing/2014/main" id="{66B0CF38-9FA3-4631-ACB1-6FF1E9753093}"/>
            </a:ext>
          </a:extLst>
        </cdr:cNvPr>
        <cdr:cNvSpPr txBox="1"/>
      </cdr:nvSpPr>
      <cdr:spPr>
        <a:xfrm xmlns:a="http://schemas.openxmlformats.org/drawingml/2006/main">
          <a:off x="5967083" y="831541"/>
          <a:ext cx="160417" cy="153888"/>
        </a:xfrm>
        <a:prstGeom xmlns:a="http://schemas.openxmlformats.org/drawingml/2006/main" prst="rect">
          <a:avLst/>
        </a:prstGeom>
        <a:noFill xmlns:a="http://schemas.openxmlformats.org/drawingml/2006/main"/>
      </cdr:spPr>
      <cdr:txBody>
        <a:bodyPr xmlns:a="http://schemas.openxmlformats.org/drawingml/2006/main" wrap="square" lIns="0" tIns="0" rIns="0" bIns="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CA" sz="1000" b="1" dirty="0">
              <a:solidFill>
                <a:srgbClr val="92D050"/>
              </a:solidFill>
              <a:latin typeface="Calibri" panose="020F0502020204030204" pitchFamily="34" charset="0"/>
              <a:cs typeface="Calibri" panose="020F0502020204030204" pitchFamily="34" charset="0"/>
            </a:rPr>
            <a:t>↑</a:t>
          </a:r>
          <a:endParaRPr lang="fr-FR" sz="1000" dirty="0">
            <a:latin typeface="Lato" panose="020F0502020204030203"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1</cdr:x>
      <cdr:y>0</cdr:y>
    </cdr:from>
    <cdr:to>
      <cdr:x>1</cdr:x>
      <cdr:y>1</cdr:y>
    </cdr:to>
    <cdr:cxnSp macro="">
      <cdr:nvCxnSpPr>
        <cdr:cNvPr id="2" name="Connecteur droit 1">
          <a:extLst xmlns:a="http://schemas.openxmlformats.org/drawingml/2006/main">
            <a:ext uri="{FF2B5EF4-FFF2-40B4-BE49-F238E27FC236}">
              <a16:creationId xmlns:a16="http://schemas.microsoft.com/office/drawing/2014/main" id="{93B8EBA9-08DF-BD05-EB76-FCC3E20A176C}"/>
            </a:ext>
          </a:extLst>
        </cdr:cNvPr>
        <cdr:cNvCxnSpPr>
          <a:cxnSpLocks xmlns:a="http://schemas.openxmlformats.org/drawingml/2006/main"/>
        </cdr:cNvCxnSpPr>
      </cdr:nvCxnSpPr>
      <cdr:spPr>
        <a:xfrm xmlns:a="http://schemas.openxmlformats.org/drawingml/2006/main" flipV="1">
          <a:off x="5967372" y="2677012"/>
          <a:ext cx="0" cy="3805297"/>
        </a:xfrm>
        <a:prstGeom xmlns:a="http://schemas.openxmlformats.org/drawingml/2006/main" prst="line">
          <a:avLst/>
        </a:prstGeom>
        <a:ln xmlns:a="http://schemas.openxmlformats.org/drawingml/2006/main">
          <a:solidFill>
            <a:schemeClr val="bg1">
              <a:lumMod val="65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0.36196</cdr:x>
      <cdr:y>0.38906</cdr:y>
    </cdr:from>
    <cdr:to>
      <cdr:x>0.53825</cdr:x>
      <cdr:y>0.55706</cdr:y>
    </cdr:to>
    <cdr:sp macro="" textlink="">
      <cdr:nvSpPr>
        <cdr:cNvPr id="2" name="ZoneTexte 1">
          <a:extLst xmlns:a="http://schemas.openxmlformats.org/drawingml/2006/main">
            <a:ext uri="{FF2B5EF4-FFF2-40B4-BE49-F238E27FC236}">
              <a16:creationId xmlns:a16="http://schemas.microsoft.com/office/drawing/2014/main" id="{929FA858-EE1F-9025-A1AB-9B50EFEB4EF2}"/>
            </a:ext>
          </a:extLst>
        </cdr:cNvPr>
        <cdr:cNvSpPr txBox="1"/>
      </cdr:nvSpPr>
      <cdr:spPr>
        <a:xfrm xmlns:a="http://schemas.openxmlformats.org/drawingml/2006/main">
          <a:off x="1521002" y="1205184"/>
          <a:ext cx="740784" cy="52039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1100" b="1" dirty="0">
              <a:solidFill>
                <a:schemeClr val="tx2"/>
              </a:solidFill>
            </a:rPr>
            <a:t>Solde :</a:t>
          </a:r>
        </a:p>
        <a:p xmlns:a="http://schemas.openxmlformats.org/drawingml/2006/main">
          <a:pPr algn="ctr"/>
          <a:r>
            <a:rPr lang="fr-FR" b="1" dirty="0">
              <a:solidFill>
                <a:schemeClr val="tx2"/>
              </a:solidFill>
            </a:rPr>
            <a:t>+4 pts</a:t>
          </a:r>
          <a:endParaRPr lang="fr-FR" sz="1100" b="1" dirty="0">
            <a:solidFill>
              <a:schemeClr val="tx2"/>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0.36072</cdr:x>
      <cdr:y>0.39163</cdr:y>
    </cdr:from>
    <cdr:to>
      <cdr:x>0.53701</cdr:x>
      <cdr:y>0.56601</cdr:y>
    </cdr:to>
    <cdr:sp macro="" textlink="">
      <cdr:nvSpPr>
        <cdr:cNvPr id="2" name="ZoneTexte 1">
          <a:extLst xmlns:a="http://schemas.openxmlformats.org/drawingml/2006/main">
            <a:ext uri="{FF2B5EF4-FFF2-40B4-BE49-F238E27FC236}">
              <a16:creationId xmlns:a16="http://schemas.microsoft.com/office/drawing/2014/main" id="{C787E591-9633-27C8-79A0-B83C7DD810FB}"/>
            </a:ext>
          </a:extLst>
        </cdr:cNvPr>
        <cdr:cNvSpPr txBox="1"/>
      </cdr:nvSpPr>
      <cdr:spPr>
        <a:xfrm xmlns:a="http://schemas.openxmlformats.org/drawingml/2006/main">
          <a:off x="1515797" y="1168726"/>
          <a:ext cx="740784" cy="5203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fr-FR" sz="1100" b="1" dirty="0">
              <a:solidFill>
                <a:schemeClr val="accent4"/>
              </a:solidFill>
            </a:rPr>
            <a:t>Solde :</a:t>
          </a:r>
        </a:p>
        <a:p xmlns:a="http://schemas.openxmlformats.org/drawingml/2006/main">
          <a:pPr algn="ctr"/>
          <a:r>
            <a:rPr lang="fr-FR" b="1" dirty="0">
              <a:solidFill>
                <a:schemeClr val="accent4"/>
              </a:solidFill>
            </a:rPr>
            <a:t>0 pt</a:t>
          </a:r>
          <a:endParaRPr lang="fr-FR" sz="1100" b="1" dirty="0">
            <a:solidFill>
              <a:schemeClr val="accent4"/>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CAE1D1-594A-4581-9E7A-571D73DEA286}" type="datetimeFigureOut">
              <a:rPr lang="fr-FR" smtClean="0"/>
              <a:t>07/03/2025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063E14-7669-42B3-BA25-6DD4959993F4}" type="slidenum">
              <a:rPr lang="fr-FR" smtClean="0"/>
              <a:t>‹N°›</a:t>
            </a:fld>
            <a:endParaRPr lang="fr-FR"/>
          </a:p>
        </p:txBody>
      </p:sp>
    </p:spTree>
    <p:extLst>
      <p:ext uri="{BB962C8B-B14F-4D97-AF65-F5344CB8AC3E}">
        <p14:creationId xmlns:p14="http://schemas.microsoft.com/office/powerpoint/2010/main" val="2957262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La consommation quotidienne de produits bio concerne tous les profils. Elle est davantage liée au niveau de diplôme qu’aux revenus . si 9% des plus hauts revenus déclarent consommer des produits bio tous les jours , c’est aussi le cas de 8% des revenus entre 1000 et 1500€ et de  5% des foyers les plus modestes &gt; les écarts ne sont pas si importants. Les écarts les plus importants concernent plus les niveaux de diplômes (5-6% pour les sans diplôme, CAP, BEP contre 12% pour les BAC+4 et plus. De plus, la consommation de produits bio concerne toutes les générations : 9% des 18-24 ans et 8% des 65-75ans. </a:t>
            </a:r>
          </a:p>
        </p:txBody>
      </p:sp>
      <p:sp>
        <p:nvSpPr>
          <p:cNvPr id="4" name="Espace réservé du numéro de diapositive 3"/>
          <p:cNvSpPr>
            <a:spLocks noGrp="1"/>
          </p:cNvSpPr>
          <p:nvPr>
            <p:ph type="sldNum" sz="quarter" idx="5"/>
          </p:nvPr>
        </p:nvSpPr>
        <p:spPr/>
        <p:txBody>
          <a:bodyPr/>
          <a:lstStyle/>
          <a:p>
            <a:fld id="{9FCFDF45-B975-C84E-941F-BF23B351648D}" type="slidenum">
              <a:rPr lang="fr-FR" smtClean="0"/>
              <a:t>3</a:t>
            </a:fld>
            <a:endParaRPr lang="fr-FR"/>
          </a:p>
        </p:txBody>
      </p:sp>
    </p:spTree>
    <p:extLst>
      <p:ext uri="{BB962C8B-B14F-4D97-AF65-F5344CB8AC3E}">
        <p14:creationId xmlns:p14="http://schemas.microsoft.com/office/powerpoint/2010/main" val="448030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 label bio n’est plus le seul à garantir la qualité comme il l’était il y a 20 ans, de nombreux autres signes ont émergé en plus des mentions de marques ou industriels surfant sur les attentes de consommateurs. Si bien qu’il est devenu difficile et de plus en plus, de se repérer dans cette multitude de labels. </a:t>
            </a:r>
          </a:p>
        </p:txBody>
      </p:sp>
      <p:sp>
        <p:nvSpPr>
          <p:cNvPr id="4" name="Espace réservé du numéro de diapositive 3"/>
          <p:cNvSpPr>
            <a:spLocks noGrp="1"/>
          </p:cNvSpPr>
          <p:nvPr>
            <p:ph type="sldNum" sz="quarter" idx="5"/>
          </p:nvPr>
        </p:nvSpPr>
        <p:spPr/>
        <p:txBody>
          <a:bodyPr/>
          <a:lstStyle/>
          <a:p>
            <a:fld id="{9FCFDF45-B975-C84E-941F-BF23B351648D}" type="slidenum">
              <a:rPr lang="fr-FR" smtClean="0"/>
              <a:t>12</a:t>
            </a:fld>
            <a:endParaRPr lang="fr-FR"/>
          </a:p>
        </p:txBody>
      </p:sp>
    </p:spTree>
    <p:extLst>
      <p:ext uri="{BB962C8B-B14F-4D97-AF65-F5344CB8AC3E}">
        <p14:creationId xmlns:p14="http://schemas.microsoft.com/office/powerpoint/2010/main" val="3292303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Cette méconnaissance alimente les doutes, qui sont le 2</a:t>
            </a:r>
            <a:r>
              <a:rPr lang="fr-FR" baseline="30000" dirty="0"/>
              <a:t>ème</a:t>
            </a:r>
            <a:r>
              <a:rPr lang="fr-FR" dirty="0"/>
              <a:t> frein (après le prix) à la consommation de produits bio et finalement le désintérêt. Celui-ci qui constitue le 3</a:t>
            </a:r>
            <a:r>
              <a:rPr lang="fr-FR" baseline="30000" dirty="0"/>
              <a:t>ème</a:t>
            </a:r>
            <a:r>
              <a:rPr lang="fr-FR" dirty="0"/>
              <a:t> frein chez les non-consommateurs, en hausse de 6 points par rapport à l’année dernière. </a:t>
            </a:r>
          </a:p>
        </p:txBody>
      </p:sp>
      <p:sp>
        <p:nvSpPr>
          <p:cNvPr id="4" name="Espace réservé du numéro de diapositive 3"/>
          <p:cNvSpPr>
            <a:spLocks noGrp="1"/>
          </p:cNvSpPr>
          <p:nvPr>
            <p:ph type="sldNum" sz="quarter" idx="5"/>
          </p:nvPr>
        </p:nvSpPr>
        <p:spPr/>
        <p:txBody>
          <a:bodyPr/>
          <a:lstStyle/>
          <a:p>
            <a:fld id="{73063E14-7669-42B3-BA25-6DD4959993F4}" type="slidenum">
              <a:rPr lang="fr-FR" smtClean="0"/>
              <a:t>13</a:t>
            </a:fld>
            <a:endParaRPr lang="fr-FR"/>
          </a:p>
        </p:txBody>
      </p:sp>
    </p:spTree>
    <p:extLst>
      <p:ext uri="{BB962C8B-B14F-4D97-AF65-F5344CB8AC3E}">
        <p14:creationId xmlns:p14="http://schemas.microsoft.com/office/powerpoint/2010/main" val="1704574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3AC17-9612-A08D-F5DE-91C455B13A7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45DB9D3-0E15-EF33-E2A6-D91E7497A12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1D7C3D0-3A23-8123-4051-81B106401024}"/>
              </a:ext>
            </a:extLst>
          </p:cNvPr>
          <p:cNvSpPr>
            <a:spLocks noGrp="1"/>
          </p:cNvSpPr>
          <p:nvPr>
            <p:ph type="body" idx="1"/>
          </p:nvPr>
        </p:nvSpPr>
        <p:spPr/>
        <p:txBody>
          <a:bodyPr/>
          <a:lstStyle/>
          <a:p>
            <a:r>
              <a:rPr lang="fr-FR"/>
              <a:t>Mais malgré des bénéfices santé et environnement largement reconnus, les produits bio et leur cahier des charges souffrent d’une méconnaissance de la part des Français : plus de la moitié d’entre eux pensent que la plupart des produits biologiques vendus en France ne sont pas produits en France (alors que 83% des produits bio consommés en France sont produits en France (hors produits exotiques et ou non substituable). Une croyance d’autant plus problématique que près des ¾ pensent que les produits bio étrangers sont moins bien contrôlés que les produits français (dont ¼ qui en sont persuadés). </a:t>
            </a:r>
          </a:p>
        </p:txBody>
      </p:sp>
      <p:sp>
        <p:nvSpPr>
          <p:cNvPr id="4" name="Espace réservé du numéro de diapositive 3">
            <a:extLst>
              <a:ext uri="{FF2B5EF4-FFF2-40B4-BE49-F238E27FC236}">
                <a16:creationId xmlns:a16="http://schemas.microsoft.com/office/drawing/2014/main" id="{E45FB00F-1EAE-D58F-35F3-4F270AD13698}"/>
              </a:ext>
            </a:extLst>
          </p:cNvPr>
          <p:cNvSpPr>
            <a:spLocks noGrp="1"/>
          </p:cNvSpPr>
          <p:nvPr>
            <p:ph type="sldNum" sz="quarter" idx="5"/>
          </p:nvPr>
        </p:nvSpPr>
        <p:spPr/>
        <p:txBody>
          <a:bodyPr/>
          <a:lstStyle/>
          <a:p>
            <a:fld id="{9FCFDF45-B975-C84E-941F-BF23B351648D}" type="slidenum">
              <a:rPr lang="fr-FR" smtClean="0"/>
              <a:t>14</a:t>
            </a:fld>
            <a:endParaRPr lang="fr-FR"/>
          </a:p>
        </p:txBody>
      </p:sp>
    </p:spTree>
    <p:extLst>
      <p:ext uri="{BB962C8B-B14F-4D97-AF65-F5344CB8AC3E}">
        <p14:creationId xmlns:p14="http://schemas.microsoft.com/office/powerpoint/2010/main" val="6777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0B0B9D-AEF5-6DB2-8A7F-A24C4D42708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B06DC1F-A3D0-7558-FCFC-7A63A401429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2847CA4-800B-F816-00A0-CDC43C13A573}"/>
              </a:ext>
            </a:extLst>
          </p:cNvPr>
          <p:cNvSpPr>
            <a:spLocks noGrp="1"/>
          </p:cNvSpPr>
          <p:nvPr>
            <p:ph type="body" idx="1"/>
          </p:nvPr>
        </p:nvSpPr>
        <p:spPr/>
        <p:txBody>
          <a:bodyPr/>
          <a:lstStyle/>
          <a:p>
            <a:r>
              <a:rPr lang="fr-FR" dirty="0"/>
              <a:t> Transition avec la slide précédente : méconnaissance du bio. Important de porter une campagne de communication pour relancer le marché dans un contexte où le secteur agricole bio reste attractif, avec toujours des nouveaux installés/convertis.  Et en plus, cette légère hausse du nombre de producteurs bio s’inscrit dans un contexte de baisse généralisé du nombre d’agriculteurs. ATTENTION : Malgré une stabilisation du nombre de producteurs, il y a une baisse des opérateurs de l’aval dont les transformateurs qui risque de fragiliser la filière bio si manque de débouchés. </a:t>
            </a:r>
          </a:p>
        </p:txBody>
      </p:sp>
      <p:sp>
        <p:nvSpPr>
          <p:cNvPr id="4" name="Espace réservé du numéro de diapositive 3">
            <a:extLst>
              <a:ext uri="{FF2B5EF4-FFF2-40B4-BE49-F238E27FC236}">
                <a16:creationId xmlns:a16="http://schemas.microsoft.com/office/drawing/2014/main" id="{F460C017-F99F-A3AD-C2C6-F23DEEF9CEF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CFDF45-B975-C84E-941F-BF23B351648D}" type="slidenum">
              <a:rPr kumimoji="0" lang="fr-F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72137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L’étude identifie 5 profils de Français selon leur rapport à la consommation de produits bio : 2 groupes de consommateurs de produits bio, l’un davantage motivé par les bénéfices santé et l’autre en lien avec leurs préoccupations à l’égard de l’environnement. Un groupe de consommateurs occasionnels de produits bio, qui font preuve d’une forme de défiance à l’égard du bio, cependant moins forte que celle des défiants, particulièrement éloignés du bio. Et un dernier groupe, les distants, qui représente 29% de la population, qui est le groupe à convaincre : petits consommateurs de bio, ils ont cependant une plutôt bonne perception du bio mais émettent des doutes et se disent plus souvent désintéressés par le bio.</a:t>
            </a:r>
          </a:p>
        </p:txBody>
      </p:sp>
      <p:sp>
        <p:nvSpPr>
          <p:cNvPr id="4" name="Espace réservé du numéro de diapositive 3"/>
          <p:cNvSpPr>
            <a:spLocks noGrp="1"/>
          </p:cNvSpPr>
          <p:nvPr>
            <p:ph type="sldNum" sz="quarter" idx="5"/>
          </p:nvPr>
        </p:nvSpPr>
        <p:spPr/>
        <p:txBody>
          <a:bodyPr/>
          <a:lstStyle/>
          <a:p>
            <a:fld id="{73063E14-7669-42B3-BA25-6DD4959993F4}" type="slidenum">
              <a:rPr lang="fr-FR" smtClean="0"/>
              <a:t>17</a:t>
            </a:fld>
            <a:endParaRPr lang="fr-FR"/>
          </a:p>
        </p:txBody>
      </p:sp>
    </p:spTree>
    <p:extLst>
      <p:ext uri="{BB962C8B-B14F-4D97-AF65-F5344CB8AC3E}">
        <p14:creationId xmlns:p14="http://schemas.microsoft.com/office/powerpoint/2010/main" val="1947053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Si le prix des produits est évidemment un facteur de préoccupation, les inquiétudes quant aux effets de l’alimentation sur la santé restent élevées et sont même en légère hausse (+1 point /2023). Plus de 6 Français sur 10 se déclarent ainsi inquiets, une inquiétude d’autant plus marquée chez les consommateurs réguliers de produits bio. 73% des consommateurs quotidiens de produits bio sont inquiets de l’impact de l’alimentation sur leur santé contre 53% des noms consommateurs. </a:t>
            </a:r>
          </a:p>
        </p:txBody>
      </p:sp>
      <p:sp>
        <p:nvSpPr>
          <p:cNvPr id="4" name="Espace réservé du numéro de diapositive 3"/>
          <p:cNvSpPr>
            <a:spLocks noGrp="1"/>
          </p:cNvSpPr>
          <p:nvPr>
            <p:ph type="sldNum" sz="quarter" idx="5"/>
          </p:nvPr>
        </p:nvSpPr>
        <p:spPr/>
        <p:txBody>
          <a:bodyPr/>
          <a:lstStyle/>
          <a:p>
            <a:fld id="{9FCFDF45-B975-C84E-941F-BF23B351648D}" type="slidenum">
              <a:rPr lang="fr-FR" smtClean="0"/>
              <a:t>4</a:t>
            </a:fld>
            <a:endParaRPr lang="fr-FR"/>
          </a:p>
        </p:txBody>
      </p:sp>
    </p:spTree>
    <p:extLst>
      <p:ext uri="{BB962C8B-B14F-4D97-AF65-F5344CB8AC3E}">
        <p14:creationId xmlns:p14="http://schemas.microsoft.com/office/powerpoint/2010/main" val="3026481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Dans ce contexte de fortes attentes, où les Français font majoritairement le lien entre alimentation et santé, les apports santé des produits alimentaires bio sont largement reconnus : 74% des français déclarent que les produits biologiques sont meilleurs pour la santé. plus de 7 Français sur 10 estiment qu’ils sont meilleurs pour la santé et pour les enfants. Et 67% considèrent que leurs qualités nutritionnelles sont mieux préservées. </a:t>
            </a:r>
          </a:p>
        </p:txBody>
      </p:sp>
      <p:sp>
        <p:nvSpPr>
          <p:cNvPr id="4" name="Espace réservé du numéro de diapositive 3"/>
          <p:cNvSpPr>
            <a:spLocks noGrp="1"/>
          </p:cNvSpPr>
          <p:nvPr>
            <p:ph type="sldNum" sz="quarter" idx="5"/>
          </p:nvPr>
        </p:nvSpPr>
        <p:spPr/>
        <p:txBody>
          <a:bodyPr/>
          <a:lstStyle/>
          <a:p>
            <a:fld id="{73063E14-7669-42B3-BA25-6DD4959993F4}" type="slidenum">
              <a:rPr lang="fr-FR" smtClean="0"/>
              <a:t>5</a:t>
            </a:fld>
            <a:endParaRPr lang="fr-FR"/>
          </a:p>
        </p:txBody>
      </p:sp>
    </p:spTree>
    <p:extLst>
      <p:ext uri="{BB962C8B-B14F-4D97-AF65-F5344CB8AC3E}">
        <p14:creationId xmlns:p14="http://schemas.microsoft.com/office/powerpoint/2010/main" val="3211927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C’est encore plus le cas s’agissant des bénéfices environnementaux des produits biologiques : 8 Français sur 10 s’accordent sur le fait que l’agriculture biologique contribue à préserver l’environnement, les sols et les ressources en eau, ou favorise la biodiversité. </a:t>
            </a:r>
          </a:p>
        </p:txBody>
      </p:sp>
      <p:sp>
        <p:nvSpPr>
          <p:cNvPr id="4" name="Espace réservé du numéro de diapositive 3"/>
          <p:cNvSpPr>
            <a:spLocks noGrp="1"/>
          </p:cNvSpPr>
          <p:nvPr>
            <p:ph type="sldNum" sz="quarter" idx="5"/>
          </p:nvPr>
        </p:nvSpPr>
        <p:spPr/>
        <p:txBody>
          <a:bodyPr/>
          <a:lstStyle/>
          <a:p>
            <a:fld id="{9FCFDF45-B975-C84E-941F-BF23B351648D}" type="slidenum">
              <a:rPr lang="fr-FR" smtClean="0"/>
              <a:t>6</a:t>
            </a:fld>
            <a:endParaRPr lang="fr-FR"/>
          </a:p>
        </p:txBody>
      </p:sp>
    </p:spTree>
    <p:extLst>
      <p:ext uri="{BB962C8B-B14F-4D97-AF65-F5344CB8AC3E}">
        <p14:creationId xmlns:p14="http://schemas.microsoft.com/office/powerpoint/2010/main" val="3528646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bio est ainsi associé à des attributs santé et environnements. Ces préoccupations se retrouvent dans leur définition du bien manger : 43% avec une alimentation équilibre (santé), respectueuse de la santé (29%, +1point/2023) et respect de la nature (12% et -1 point). Cependant, ces attributs ne sont pas les seuls au cœur des priorités de « bien manger » des consommateurs qui se tournent de plus en plus vers le plaisir des sens et la convivialité.  </a:t>
            </a:r>
          </a:p>
        </p:txBody>
      </p:sp>
      <p:sp>
        <p:nvSpPr>
          <p:cNvPr id="4" name="Espace réservé du numéro de diapositive 3"/>
          <p:cNvSpPr>
            <a:spLocks noGrp="1"/>
          </p:cNvSpPr>
          <p:nvPr>
            <p:ph type="sldNum" sz="quarter" idx="5"/>
          </p:nvPr>
        </p:nvSpPr>
        <p:spPr/>
        <p:txBody>
          <a:bodyPr/>
          <a:lstStyle/>
          <a:p>
            <a:fld id="{9FCFDF45-B975-C84E-941F-BF23B351648D}" type="slidenum">
              <a:rPr lang="fr-FR" smtClean="0"/>
              <a:t>7</a:t>
            </a:fld>
            <a:endParaRPr lang="fr-FR"/>
          </a:p>
        </p:txBody>
      </p:sp>
    </p:spTree>
    <p:extLst>
      <p:ext uri="{BB962C8B-B14F-4D97-AF65-F5344CB8AC3E}">
        <p14:creationId xmlns:p14="http://schemas.microsoft.com/office/powerpoint/2010/main" val="2467110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Comme vu précédemment, le bio répond à des attentes des consommateurs. Pourtant, la consommation régulière de produits bio se stagne: 30% des Français en consomment au moins une fois par semaine, et 54% au moins une fois par mois. Ces taux sont équivalents aux déclarations de 2014. </a:t>
            </a:r>
          </a:p>
          <a:p>
            <a:endParaRPr lang="fr-FR" dirty="0"/>
          </a:p>
          <a:p>
            <a:r>
              <a:rPr lang="fr-FR" dirty="0"/>
              <a:t>Données marché vente produits bio tous circuits confondus au stade détail : 2014 -&gt; 5,2 milliards € versus 12 milliards en 2024. Donc les ventes ont augmenté depuis 2014 (x2 environ) pourtant la fréquence est revenue au même niveau donc il y a plus de gros consommateurs. </a:t>
            </a:r>
          </a:p>
        </p:txBody>
      </p:sp>
      <p:sp>
        <p:nvSpPr>
          <p:cNvPr id="4" name="Espace réservé du numéro de diapositive 3"/>
          <p:cNvSpPr>
            <a:spLocks noGrp="1"/>
          </p:cNvSpPr>
          <p:nvPr>
            <p:ph type="sldNum" sz="quarter" idx="5"/>
          </p:nvPr>
        </p:nvSpPr>
        <p:spPr/>
        <p:txBody>
          <a:bodyPr/>
          <a:lstStyle/>
          <a:p>
            <a:fld id="{73063E14-7669-42B3-BA25-6DD4959993F4}" type="slidenum">
              <a:rPr lang="fr-FR" smtClean="0"/>
              <a:t>8</a:t>
            </a:fld>
            <a:endParaRPr lang="fr-FR"/>
          </a:p>
        </p:txBody>
      </p:sp>
    </p:spTree>
    <p:extLst>
      <p:ext uri="{BB962C8B-B14F-4D97-AF65-F5344CB8AC3E}">
        <p14:creationId xmlns:p14="http://schemas.microsoft.com/office/powerpoint/2010/main" val="1141454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Le ralentissement de l’inflation, après deux années de hausse notamment sur les prix des produits alimentaires, se ressent dans la contrainte budgétaire des Français, qui se desserre : si 39% disent devoir se restreindre, pour des raisons financières, sur leurs dépenses alimentaires, ce taux est en baisse de 5 points par rapport à l’année dernière.</a:t>
            </a:r>
          </a:p>
        </p:txBody>
      </p:sp>
      <p:sp>
        <p:nvSpPr>
          <p:cNvPr id="4" name="Espace réservé du numéro de diapositive 3"/>
          <p:cNvSpPr>
            <a:spLocks noGrp="1"/>
          </p:cNvSpPr>
          <p:nvPr>
            <p:ph type="sldNum" sz="quarter" idx="5"/>
          </p:nvPr>
        </p:nvSpPr>
        <p:spPr/>
        <p:txBody>
          <a:bodyPr/>
          <a:lstStyle/>
          <a:p>
            <a:fld id="{9FCFDF45-B975-C84E-941F-BF23B351648D}" type="slidenum">
              <a:rPr lang="fr-FR" smtClean="0"/>
              <a:t>9</a:t>
            </a:fld>
            <a:endParaRPr lang="fr-FR"/>
          </a:p>
        </p:txBody>
      </p:sp>
    </p:spTree>
    <p:extLst>
      <p:ext uri="{BB962C8B-B14F-4D97-AF65-F5344CB8AC3E}">
        <p14:creationId xmlns:p14="http://schemas.microsoft.com/office/powerpoint/2010/main" val="761543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Malgré un arrêt de l’inflation et des contraintes budgétaires qui se desserrent, les français n’ont pas l’intention de consommer plus de bio dans les prochains mois. Il y a donc un danger pour la reprise de la consommation bio et la structuration des filières bio. </a:t>
            </a:r>
          </a:p>
        </p:txBody>
      </p:sp>
      <p:sp>
        <p:nvSpPr>
          <p:cNvPr id="4" name="Espace réservé du numéro de diapositive 3"/>
          <p:cNvSpPr>
            <a:spLocks noGrp="1"/>
          </p:cNvSpPr>
          <p:nvPr>
            <p:ph type="sldNum" sz="quarter" idx="5"/>
          </p:nvPr>
        </p:nvSpPr>
        <p:spPr/>
        <p:txBody>
          <a:bodyPr/>
          <a:lstStyle/>
          <a:p>
            <a:fld id="{9FCFDF45-B975-C84E-941F-BF23B351648D}" type="slidenum">
              <a:rPr lang="fr-FR" smtClean="0"/>
              <a:t>10</a:t>
            </a:fld>
            <a:endParaRPr lang="fr-FR"/>
          </a:p>
        </p:txBody>
      </p:sp>
    </p:spTree>
    <p:extLst>
      <p:ext uri="{BB962C8B-B14F-4D97-AF65-F5344CB8AC3E}">
        <p14:creationId xmlns:p14="http://schemas.microsoft.com/office/powerpoint/2010/main" val="1233017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Dès lors, pour relancer la consommation du bio, susciter l’intérêt et déjouer les doutes sur les produits bio peut s’avérer complexe dans un contexte où 50% des Français courent après le temps et sont submergés par l’information</a:t>
            </a:r>
          </a:p>
        </p:txBody>
      </p:sp>
      <p:sp>
        <p:nvSpPr>
          <p:cNvPr id="4" name="Espace réservé du numéro de diapositive 3"/>
          <p:cNvSpPr>
            <a:spLocks noGrp="1"/>
          </p:cNvSpPr>
          <p:nvPr>
            <p:ph type="sldNum" sz="quarter" idx="5"/>
          </p:nvPr>
        </p:nvSpPr>
        <p:spPr/>
        <p:txBody>
          <a:bodyPr/>
          <a:lstStyle/>
          <a:p>
            <a:fld id="{73063E14-7669-42B3-BA25-6DD4959993F4}" type="slidenum">
              <a:rPr lang="fr-FR" smtClean="0"/>
              <a:t>11</a:t>
            </a:fld>
            <a:endParaRPr lang="fr-FR"/>
          </a:p>
        </p:txBody>
      </p:sp>
    </p:spTree>
    <p:extLst>
      <p:ext uri="{BB962C8B-B14F-4D97-AF65-F5344CB8AC3E}">
        <p14:creationId xmlns:p14="http://schemas.microsoft.com/office/powerpoint/2010/main" val="1138316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A">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FA204E3E-A388-E247-B5B3-ED693D37881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Espace réservé pour une image  13">
            <a:extLst>
              <a:ext uri="{FF2B5EF4-FFF2-40B4-BE49-F238E27FC236}">
                <a16:creationId xmlns:a16="http://schemas.microsoft.com/office/drawing/2014/main" id="{704A1EBA-1707-FB48-BDC2-7C4620AB88D0}"/>
              </a:ext>
            </a:extLst>
          </p:cNvPr>
          <p:cNvSpPr>
            <a:spLocks noGrp="1"/>
          </p:cNvSpPr>
          <p:nvPr>
            <p:ph type="pic" sz="quarter" idx="13" hasCustomPrompt="1"/>
          </p:nvPr>
        </p:nvSpPr>
        <p:spPr>
          <a:xfrm>
            <a:off x="467937" y="2005052"/>
            <a:ext cx="11227200" cy="4315200"/>
          </a:xfrm>
          <a:solidFill>
            <a:schemeClr val="accent1">
              <a:lumMod val="40000"/>
              <a:lumOff val="60000"/>
            </a:schemeClr>
          </a:solidFill>
        </p:spPr>
        <p:txBody>
          <a:bodyPr vert="horz" lIns="360000" tIns="360000" rIns="360000" bIns="360000" rtlCol="0" anchor="t" anchorCtr="0">
            <a:normAutofit/>
          </a:bodyPr>
          <a:lstStyle>
            <a:lvl1pPr>
              <a:defRPr lang="fr-FR" sz="1600" i="1" dirty="0">
                <a:solidFill>
                  <a:schemeClr val="tx1"/>
                </a:solidFill>
              </a:defRPr>
            </a:lvl1pPr>
          </a:lstStyle>
          <a:p>
            <a:pPr lvl="0" algn="r"/>
            <a:r>
              <a:rPr lang="fr-FR"/>
              <a:t>Insérez votre image ici</a:t>
            </a:r>
          </a:p>
        </p:txBody>
      </p:sp>
      <p:sp>
        <p:nvSpPr>
          <p:cNvPr id="2" name="Title 1"/>
          <p:cNvSpPr>
            <a:spLocks noGrp="1"/>
          </p:cNvSpPr>
          <p:nvPr>
            <p:ph type="ctrTitle" hasCustomPrompt="1"/>
          </p:nvPr>
        </p:nvSpPr>
        <p:spPr>
          <a:xfrm>
            <a:off x="467937" y="2815773"/>
            <a:ext cx="7344568" cy="1614147"/>
          </a:xfrm>
          <a:noFill/>
        </p:spPr>
        <p:txBody>
          <a:bodyPr lIns="0" tIns="0" rIns="0" bIns="0" anchor="b">
            <a:noAutofit/>
          </a:bodyPr>
          <a:lstStyle>
            <a:lvl1pPr algn="l">
              <a:defRPr sz="4800" cap="all" baseline="0">
                <a:solidFill>
                  <a:schemeClr val="bg1"/>
                </a:solidFill>
                <a:highlight>
                  <a:srgbClr val="99C221"/>
                </a:highlight>
              </a:defRPr>
            </a:lvl1pPr>
          </a:lstStyle>
          <a:p>
            <a:r>
              <a:rPr lang="fr-FR"/>
              <a:t>titre</a:t>
            </a:r>
            <a:endParaRPr lang="en-US"/>
          </a:p>
        </p:txBody>
      </p:sp>
      <p:sp>
        <p:nvSpPr>
          <p:cNvPr id="3" name="Subtitle 2"/>
          <p:cNvSpPr>
            <a:spLocks noGrp="1"/>
          </p:cNvSpPr>
          <p:nvPr>
            <p:ph type="subTitle" idx="1"/>
          </p:nvPr>
        </p:nvSpPr>
        <p:spPr>
          <a:xfrm>
            <a:off x="467938" y="4424173"/>
            <a:ext cx="5563895" cy="761735"/>
          </a:xfrm>
          <a:noFill/>
        </p:spPr>
        <p:txBody>
          <a:bodyPr lIns="0" tIns="0" rIns="0" bIns="0">
            <a:noAutofit/>
          </a:bodyPr>
          <a:lstStyle>
            <a:lvl1pPr marL="0" indent="0" algn="l">
              <a:buNone/>
              <a:defRPr sz="2400">
                <a:solidFill>
                  <a:schemeClr val="tx1"/>
                </a:solidFill>
                <a:highlight>
                  <a:srgbClr val="FFFFFF"/>
                </a:highligh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Modifiez le style des sous-titres du masque</a:t>
            </a:r>
            <a:endParaRPr lang="en-US"/>
          </a:p>
        </p:txBody>
      </p:sp>
      <p:sp>
        <p:nvSpPr>
          <p:cNvPr id="4" name="Date Placeholder 3"/>
          <p:cNvSpPr>
            <a:spLocks noGrp="1"/>
          </p:cNvSpPr>
          <p:nvPr>
            <p:ph type="dt" sz="half" idx="10"/>
          </p:nvPr>
        </p:nvSpPr>
        <p:spPr>
          <a:xfrm>
            <a:off x="677779" y="5776328"/>
            <a:ext cx="2743200" cy="365125"/>
          </a:xfrm>
        </p:spPr>
        <p:txBody>
          <a:bodyPr lIns="0" tIns="0" rIns="0" bIns="0" anchor="b" anchorCtr="0"/>
          <a:lstStyle>
            <a:lvl1pPr>
              <a:defRPr sz="1867">
                <a:solidFill>
                  <a:schemeClr val="bg1"/>
                </a:solidFill>
              </a:defRPr>
            </a:lvl1pPr>
          </a:lstStyle>
          <a:p>
            <a:endParaRPr lang="fr-FR"/>
          </a:p>
        </p:txBody>
      </p:sp>
      <p:sp>
        <p:nvSpPr>
          <p:cNvPr id="6" name="Slide Number Placeholder 5"/>
          <p:cNvSpPr>
            <a:spLocks noGrp="1"/>
          </p:cNvSpPr>
          <p:nvPr>
            <p:ph type="sldNum" sz="quarter" idx="12"/>
          </p:nvPr>
        </p:nvSpPr>
        <p:spPr/>
        <p:txBody>
          <a:bodyPr/>
          <a:lstStyle/>
          <a:p>
            <a:fld id="{D57CD980-A213-AB4B-BFA8-636C1B75133C}" type="slidenum">
              <a:rPr lang="fr-FR" smtClean="0"/>
              <a:t>‹N°›</a:t>
            </a:fld>
            <a:endParaRPr lang="fr-FR"/>
          </a:p>
        </p:txBody>
      </p:sp>
      <p:sp>
        <p:nvSpPr>
          <p:cNvPr id="12" name="Rectangle 11">
            <a:extLst>
              <a:ext uri="{FF2B5EF4-FFF2-40B4-BE49-F238E27FC236}">
                <a16:creationId xmlns:a16="http://schemas.microsoft.com/office/drawing/2014/main" id="{32DF28DD-2510-9F45-9CBF-18D753D38BAF}"/>
              </a:ext>
            </a:extLst>
          </p:cNvPr>
          <p:cNvSpPr/>
          <p:nvPr userDrawn="1"/>
        </p:nvSpPr>
        <p:spPr>
          <a:xfrm>
            <a:off x="467937" y="6323620"/>
            <a:ext cx="11227200" cy="52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Lato" panose="020F0502020204030203" pitchFamily="34" charset="0"/>
            </a:endParaRPr>
          </a:p>
        </p:txBody>
      </p:sp>
      <p:pic>
        <p:nvPicPr>
          <p:cNvPr id="5" name="Picture 2" descr="Accueil - L'ObSoCo">
            <a:extLst>
              <a:ext uri="{FF2B5EF4-FFF2-40B4-BE49-F238E27FC236}">
                <a16:creationId xmlns:a16="http://schemas.microsoft.com/office/drawing/2014/main" id="{90DEA187-3CE0-E8B9-49FE-8D0800E3FCB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71241" y="1000665"/>
            <a:ext cx="2723896" cy="407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188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u + mosaïque">
    <p:spTree>
      <p:nvGrpSpPr>
        <p:cNvPr id="1" name=""/>
        <p:cNvGrpSpPr/>
        <p:nvPr/>
      </p:nvGrpSpPr>
      <p:grpSpPr>
        <a:xfrm>
          <a:off x="0" y="0"/>
          <a:ext cx="0" cy="0"/>
          <a:chOff x="0" y="0"/>
          <a:chExt cx="0" cy="0"/>
        </a:xfrm>
      </p:grpSpPr>
      <p:sp>
        <p:nvSpPr>
          <p:cNvPr id="2" name="Title 1"/>
          <p:cNvSpPr>
            <a:spLocks noGrp="1"/>
          </p:cNvSpPr>
          <p:nvPr>
            <p:ph type="title"/>
          </p:nvPr>
        </p:nvSpPr>
        <p:spPr>
          <a:xfrm>
            <a:off x="474602" y="1258395"/>
            <a:ext cx="6935669" cy="1325563"/>
          </a:xfrm>
        </p:spPr>
        <p:txBody>
          <a:bodyPr/>
          <a:lstStyle/>
          <a:p>
            <a:r>
              <a:rPr lang="fr-FR"/>
              <a:t>Modifiez le style du titre</a:t>
            </a:r>
            <a:endParaRPr lang="en-US"/>
          </a:p>
        </p:txBody>
      </p:sp>
      <p:sp>
        <p:nvSpPr>
          <p:cNvPr id="5" name="Footer Placeholder 4"/>
          <p:cNvSpPr>
            <a:spLocks noGrp="1"/>
          </p:cNvSpPr>
          <p:nvPr>
            <p:ph type="ftr" sz="quarter" idx="11"/>
          </p:nvPr>
        </p:nvSpPr>
        <p:spPr>
          <a:xfrm>
            <a:off x="4038600" y="6405880"/>
            <a:ext cx="4114800" cy="365125"/>
          </a:xfrm>
        </p:spPr>
        <p:txBody>
          <a:bodyPr/>
          <a:lstStyle/>
          <a:p>
            <a:r>
              <a:rPr lang="fr-FR" sz="1200">
                <a:solidFill>
                  <a:schemeClr val="tx1">
                    <a:lumMod val="50000"/>
                    <a:lumOff val="50000"/>
                  </a:schemeClr>
                </a:solidFill>
              </a:rPr>
              <a:t>Source : Baromètre des produits biologiques en France</a:t>
            </a:r>
          </a:p>
        </p:txBody>
      </p:sp>
      <p:sp>
        <p:nvSpPr>
          <p:cNvPr id="6" name="Slide Number Placeholder 5"/>
          <p:cNvSpPr>
            <a:spLocks noGrp="1"/>
          </p:cNvSpPr>
          <p:nvPr>
            <p:ph type="sldNum" sz="quarter" idx="12"/>
          </p:nvPr>
        </p:nvSpPr>
        <p:spPr/>
        <p:txBody>
          <a:bodyPr/>
          <a:lstStyle/>
          <a:p>
            <a:fld id="{D57CD980-A213-AB4B-BFA8-636C1B75133C}" type="slidenum">
              <a:rPr lang="fr-FR" smtClean="0"/>
              <a:t>‹N°›</a:t>
            </a:fld>
            <a:endParaRPr lang="fr-FR"/>
          </a:p>
        </p:txBody>
      </p:sp>
      <p:sp>
        <p:nvSpPr>
          <p:cNvPr id="8" name="Rectangle 7">
            <a:extLst>
              <a:ext uri="{FF2B5EF4-FFF2-40B4-BE49-F238E27FC236}">
                <a16:creationId xmlns:a16="http://schemas.microsoft.com/office/drawing/2014/main" id="{60474D16-76FD-E943-926D-9D035831C385}"/>
              </a:ext>
            </a:extLst>
          </p:cNvPr>
          <p:cNvSpPr/>
          <p:nvPr userDrawn="1"/>
        </p:nvSpPr>
        <p:spPr>
          <a:xfrm>
            <a:off x="474600" y="6323620"/>
            <a:ext cx="11227200" cy="52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Lato" panose="020F0502020204030203" pitchFamily="34" charset="0"/>
            </a:endParaRPr>
          </a:p>
        </p:txBody>
      </p:sp>
      <p:cxnSp>
        <p:nvCxnSpPr>
          <p:cNvPr id="12" name="Connecteur droit 11">
            <a:extLst>
              <a:ext uri="{FF2B5EF4-FFF2-40B4-BE49-F238E27FC236}">
                <a16:creationId xmlns:a16="http://schemas.microsoft.com/office/drawing/2014/main" id="{FB0E5200-B025-C741-B7C0-9B5B2025DB45}"/>
              </a:ext>
            </a:extLst>
          </p:cNvPr>
          <p:cNvCxnSpPr/>
          <p:nvPr userDrawn="1"/>
        </p:nvCxnSpPr>
        <p:spPr>
          <a:xfrm>
            <a:off x="490200" y="2703095"/>
            <a:ext cx="12744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Espace réservé du texte 17">
            <a:extLst>
              <a:ext uri="{FF2B5EF4-FFF2-40B4-BE49-F238E27FC236}">
                <a16:creationId xmlns:a16="http://schemas.microsoft.com/office/drawing/2014/main" id="{9FAD5940-5DCF-A34E-A455-D5A34471DDB0}"/>
              </a:ext>
            </a:extLst>
          </p:cNvPr>
          <p:cNvSpPr>
            <a:spLocks noGrp="1"/>
          </p:cNvSpPr>
          <p:nvPr>
            <p:ph type="body" sz="quarter" idx="13"/>
          </p:nvPr>
        </p:nvSpPr>
        <p:spPr>
          <a:xfrm>
            <a:off x="474245" y="2880785"/>
            <a:ext cx="6935889" cy="280354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2" name="Espace réservé du texte 21">
            <a:extLst>
              <a:ext uri="{FF2B5EF4-FFF2-40B4-BE49-F238E27FC236}">
                <a16:creationId xmlns:a16="http://schemas.microsoft.com/office/drawing/2014/main" id="{8CC5F6FB-31C4-644B-9EAB-D7244D44CAEB}"/>
              </a:ext>
            </a:extLst>
          </p:cNvPr>
          <p:cNvSpPr>
            <a:spLocks noGrp="1"/>
          </p:cNvSpPr>
          <p:nvPr>
            <p:ph type="body" sz="quarter" idx="14" hasCustomPrompt="1"/>
          </p:nvPr>
        </p:nvSpPr>
        <p:spPr>
          <a:xfrm>
            <a:off x="474133" y="5711549"/>
            <a:ext cx="6936000" cy="400049"/>
          </a:xfrm>
        </p:spPr>
        <p:txBody>
          <a:bodyPr anchor="b" anchorCtr="0"/>
          <a:lstStyle>
            <a:lvl1pPr>
              <a:defRPr sz="933">
                <a:solidFill>
                  <a:schemeClr val="tx1"/>
                </a:solidFill>
              </a:defRPr>
            </a:lvl1pPr>
            <a:lvl2pPr marL="14817" indent="0">
              <a:buNone/>
              <a:defRPr/>
            </a:lvl2pPr>
          </a:lstStyle>
          <a:p>
            <a:pPr lvl="0"/>
            <a:r>
              <a:rPr lang="fr-FR"/>
              <a:t>Précision, légende ou note de bas de page.</a:t>
            </a:r>
          </a:p>
        </p:txBody>
      </p:sp>
      <p:sp>
        <p:nvSpPr>
          <p:cNvPr id="9" name="Espace réservé pour une image  8">
            <a:extLst>
              <a:ext uri="{FF2B5EF4-FFF2-40B4-BE49-F238E27FC236}">
                <a16:creationId xmlns:a16="http://schemas.microsoft.com/office/drawing/2014/main" id="{01685218-1635-A445-8A25-24A11425593E}"/>
              </a:ext>
            </a:extLst>
          </p:cNvPr>
          <p:cNvSpPr>
            <a:spLocks noGrp="1"/>
          </p:cNvSpPr>
          <p:nvPr>
            <p:ph type="pic" sz="quarter" idx="15" hasCustomPrompt="1"/>
          </p:nvPr>
        </p:nvSpPr>
        <p:spPr>
          <a:xfrm>
            <a:off x="7579339" y="1941654"/>
            <a:ext cx="2070100" cy="2084916"/>
          </a:xfrm>
          <a:solidFill>
            <a:schemeClr val="accent1"/>
          </a:solidFill>
          <a:ln>
            <a:noFill/>
          </a:ln>
        </p:spPr>
        <p:txBody>
          <a:bodyPr anchor="ctr" anchorCtr="0"/>
          <a:lstStyle>
            <a:lvl1pPr algn="ctr">
              <a:defRPr sz="1200">
                <a:solidFill>
                  <a:schemeClr val="tx1"/>
                </a:solidFill>
              </a:defRPr>
            </a:lvl1pPr>
          </a:lstStyle>
          <a:p>
            <a:r>
              <a:rPr lang="fr-FR"/>
              <a:t>Insérez une image ici</a:t>
            </a:r>
          </a:p>
        </p:txBody>
      </p:sp>
      <p:sp>
        <p:nvSpPr>
          <p:cNvPr id="14" name="Espace réservé pour une image  8">
            <a:extLst>
              <a:ext uri="{FF2B5EF4-FFF2-40B4-BE49-F238E27FC236}">
                <a16:creationId xmlns:a16="http://schemas.microsoft.com/office/drawing/2014/main" id="{4A677ABE-8895-5543-878E-29D1DAEE0C52}"/>
              </a:ext>
            </a:extLst>
          </p:cNvPr>
          <p:cNvSpPr>
            <a:spLocks noGrp="1"/>
          </p:cNvSpPr>
          <p:nvPr>
            <p:ph type="pic" sz="quarter" idx="16" hasCustomPrompt="1"/>
          </p:nvPr>
        </p:nvSpPr>
        <p:spPr>
          <a:xfrm>
            <a:off x="9648326" y="1941654"/>
            <a:ext cx="2070100" cy="2084916"/>
          </a:xfrm>
          <a:solidFill>
            <a:schemeClr val="tx2"/>
          </a:solidFill>
          <a:ln>
            <a:noFill/>
          </a:ln>
        </p:spPr>
        <p:txBody>
          <a:bodyPr anchor="ctr" anchorCtr="0"/>
          <a:lstStyle>
            <a:lvl1pPr algn="ctr">
              <a:defRPr sz="1200">
                <a:solidFill>
                  <a:schemeClr val="tx1"/>
                </a:solidFill>
              </a:defRPr>
            </a:lvl1pPr>
          </a:lstStyle>
          <a:p>
            <a:r>
              <a:rPr lang="fr-FR"/>
              <a:t>Insérez une image ici</a:t>
            </a:r>
          </a:p>
        </p:txBody>
      </p:sp>
      <p:sp>
        <p:nvSpPr>
          <p:cNvPr id="15" name="Espace réservé pour une image  8">
            <a:extLst>
              <a:ext uri="{FF2B5EF4-FFF2-40B4-BE49-F238E27FC236}">
                <a16:creationId xmlns:a16="http://schemas.microsoft.com/office/drawing/2014/main" id="{C0375785-3AE8-4F47-BFD2-B29EE75935A1}"/>
              </a:ext>
            </a:extLst>
          </p:cNvPr>
          <p:cNvSpPr>
            <a:spLocks noGrp="1"/>
          </p:cNvSpPr>
          <p:nvPr>
            <p:ph type="pic" sz="quarter" idx="17" hasCustomPrompt="1"/>
          </p:nvPr>
        </p:nvSpPr>
        <p:spPr>
          <a:xfrm>
            <a:off x="7579339" y="4026682"/>
            <a:ext cx="2070100" cy="2084916"/>
          </a:xfrm>
          <a:solidFill>
            <a:schemeClr val="accent4"/>
          </a:solidFill>
          <a:ln>
            <a:noFill/>
          </a:ln>
        </p:spPr>
        <p:txBody>
          <a:bodyPr anchor="ctr" anchorCtr="0"/>
          <a:lstStyle>
            <a:lvl1pPr algn="ctr">
              <a:defRPr sz="1200">
                <a:solidFill>
                  <a:schemeClr val="tx1"/>
                </a:solidFill>
              </a:defRPr>
            </a:lvl1pPr>
          </a:lstStyle>
          <a:p>
            <a:r>
              <a:rPr lang="fr-FR"/>
              <a:t>Insérez une image ici</a:t>
            </a:r>
          </a:p>
        </p:txBody>
      </p:sp>
      <p:sp>
        <p:nvSpPr>
          <p:cNvPr id="16" name="Espace réservé pour une image  8">
            <a:extLst>
              <a:ext uri="{FF2B5EF4-FFF2-40B4-BE49-F238E27FC236}">
                <a16:creationId xmlns:a16="http://schemas.microsoft.com/office/drawing/2014/main" id="{93EC84B3-269D-4E42-A533-A83AD4A03D1C}"/>
              </a:ext>
            </a:extLst>
          </p:cNvPr>
          <p:cNvSpPr>
            <a:spLocks noGrp="1"/>
          </p:cNvSpPr>
          <p:nvPr>
            <p:ph type="pic" sz="quarter" idx="18" hasCustomPrompt="1"/>
          </p:nvPr>
        </p:nvSpPr>
        <p:spPr>
          <a:xfrm>
            <a:off x="9648326" y="4026682"/>
            <a:ext cx="2070100" cy="2084916"/>
          </a:xfrm>
          <a:solidFill>
            <a:schemeClr val="accent2"/>
          </a:solidFill>
          <a:ln>
            <a:noFill/>
          </a:ln>
        </p:spPr>
        <p:txBody>
          <a:bodyPr anchor="ctr" anchorCtr="0"/>
          <a:lstStyle>
            <a:lvl1pPr algn="ctr">
              <a:defRPr sz="1200">
                <a:solidFill>
                  <a:schemeClr val="tx1"/>
                </a:solidFill>
              </a:defRPr>
            </a:lvl1pPr>
          </a:lstStyle>
          <a:p>
            <a:r>
              <a:rPr lang="fr-FR"/>
              <a:t>Insérez une image ici</a:t>
            </a:r>
          </a:p>
        </p:txBody>
      </p:sp>
      <p:pic>
        <p:nvPicPr>
          <p:cNvPr id="19" name="Image 18">
            <a:extLst>
              <a:ext uri="{FF2B5EF4-FFF2-40B4-BE49-F238E27FC236}">
                <a16:creationId xmlns:a16="http://schemas.microsoft.com/office/drawing/2014/main" id="{E14855E2-6ADA-ED42-AC2C-71C1BA5B72F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2617580" cy="1424381"/>
          </a:xfrm>
          <a:prstGeom prst="rect">
            <a:avLst/>
          </a:prstGeom>
        </p:spPr>
      </p:pic>
      <p:pic>
        <p:nvPicPr>
          <p:cNvPr id="7" name="Image 6">
            <a:extLst>
              <a:ext uri="{FF2B5EF4-FFF2-40B4-BE49-F238E27FC236}">
                <a16:creationId xmlns:a16="http://schemas.microsoft.com/office/drawing/2014/main" id="{81BAB4BF-D6C6-02EF-C477-F90A2FA9FF11}"/>
              </a:ext>
            </a:extLst>
          </p:cNvPr>
          <p:cNvPicPr>
            <a:picLocks noChangeAspect="1"/>
          </p:cNvPicPr>
          <p:nvPr userDrawn="1"/>
        </p:nvPicPr>
        <p:blipFill>
          <a:blip r:embed="rId3"/>
          <a:stretch>
            <a:fillRect/>
          </a:stretch>
        </p:blipFill>
        <p:spPr>
          <a:xfrm>
            <a:off x="474134" y="6438787"/>
            <a:ext cx="1208964" cy="306981"/>
          </a:xfrm>
          <a:prstGeom prst="rect">
            <a:avLst/>
          </a:prstGeom>
        </p:spPr>
      </p:pic>
    </p:spTree>
    <p:extLst>
      <p:ext uri="{BB962C8B-B14F-4D97-AF65-F5344CB8AC3E}">
        <p14:creationId xmlns:p14="http://schemas.microsoft.com/office/powerpoint/2010/main" val="2949167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u + encadré à droite">
    <p:spTree>
      <p:nvGrpSpPr>
        <p:cNvPr id="1" name=""/>
        <p:cNvGrpSpPr/>
        <p:nvPr/>
      </p:nvGrpSpPr>
      <p:grpSpPr>
        <a:xfrm>
          <a:off x="0" y="0"/>
          <a:ext cx="0" cy="0"/>
          <a:chOff x="0" y="0"/>
          <a:chExt cx="0" cy="0"/>
        </a:xfrm>
      </p:grpSpPr>
      <p:sp>
        <p:nvSpPr>
          <p:cNvPr id="2" name="Title 1"/>
          <p:cNvSpPr>
            <a:spLocks noGrp="1"/>
          </p:cNvSpPr>
          <p:nvPr>
            <p:ph type="title"/>
          </p:nvPr>
        </p:nvSpPr>
        <p:spPr>
          <a:xfrm>
            <a:off x="474602" y="1258395"/>
            <a:ext cx="6935669" cy="1325563"/>
          </a:xfrm>
        </p:spPr>
        <p:txBody>
          <a:bodyPr/>
          <a:lstStyle/>
          <a:p>
            <a:r>
              <a:rPr lang="fr-FR"/>
              <a:t>Modifiez le style du titre</a:t>
            </a:r>
            <a:endParaRPr lang="en-US"/>
          </a:p>
        </p:txBody>
      </p:sp>
      <p:sp>
        <p:nvSpPr>
          <p:cNvPr id="5" name="Footer Placeholder 4"/>
          <p:cNvSpPr>
            <a:spLocks noGrp="1"/>
          </p:cNvSpPr>
          <p:nvPr>
            <p:ph type="ftr" sz="quarter" idx="11"/>
          </p:nvPr>
        </p:nvSpPr>
        <p:spPr/>
        <p:txBody>
          <a:bodyPr/>
          <a:lstStyle/>
          <a:p>
            <a:r>
              <a:rPr lang="fr-FR" sz="1200">
                <a:solidFill>
                  <a:schemeClr val="tx1">
                    <a:lumMod val="50000"/>
                    <a:lumOff val="50000"/>
                  </a:schemeClr>
                </a:solidFill>
              </a:rPr>
              <a:t>Source : Baromètre des produits biologiques en France</a:t>
            </a:r>
          </a:p>
        </p:txBody>
      </p:sp>
      <p:sp>
        <p:nvSpPr>
          <p:cNvPr id="6" name="Slide Number Placeholder 5"/>
          <p:cNvSpPr>
            <a:spLocks noGrp="1"/>
          </p:cNvSpPr>
          <p:nvPr>
            <p:ph type="sldNum" sz="quarter" idx="12"/>
          </p:nvPr>
        </p:nvSpPr>
        <p:spPr/>
        <p:txBody>
          <a:bodyPr/>
          <a:lstStyle/>
          <a:p>
            <a:fld id="{D57CD980-A213-AB4B-BFA8-636C1B75133C}" type="slidenum">
              <a:rPr lang="fr-FR" smtClean="0"/>
              <a:t>‹N°›</a:t>
            </a:fld>
            <a:endParaRPr lang="fr-FR"/>
          </a:p>
        </p:txBody>
      </p:sp>
      <p:sp>
        <p:nvSpPr>
          <p:cNvPr id="8" name="Rectangle 7">
            <a:extLst>
              <a:ext uri="{FF2B5EF4-FFF2-40B4-BE49-F238E27FC236}">
                <a16:creationId xmlns:a16="http://schemas.microsoft.com/office/drawing/2014/main" id="{60474D16-76FD-E943-926D-9D035831C385}"/>
              </a:ext>
            </a:extLst>
          </p:cNvPr>
          <p:cNvSpPr/>
          <p:nvPr userDrawn="1"/>
        </p:nvSpPr>
        <p:spPr>
          <a:xfrm>
            <a:off x="474600" y="6323620"/>
            <a:ext cx="11227200" cy="52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Lato" panose="020F0502020204030203" pitchFamily="34" charset="0"/>
            </a:endParaRPr>
          </a:p>
        </p:txBody>
      </p:sp>
      <p:cxnSp>
        <p:nvCxnSpPr>
          <p:cNvPr id="12" name="Connecteur droit 11">
            <a:extLst>
              <a:ext uri="{FF2B5EF4-FFF2-40B4-BE49-F238E27FC236}">
                <a16:creationId xmlns:a16="http://schemas.microsoft.com/office/drawing/2014/main" id="{FB0E5200-B025-C741-B7C0-9B5B2025DB45}"/>
              </a:ext>
            </a:extLst>
          </p:cNvPr>
          <p:cNvCxnSpPr/>
          <p:nvPr userDrawn="1"/>
        </p:nvCxnSpPr>
        <p:spPr>
          <a:xfrm>
            <a:off x="490200" y="2703095"/>
            <a:ext cx="12744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Espace réservé du texte 17">
            <a:extLst>
              <a:ext uri="{FF2B5EF4-FFF2-40B4-BE49-F238E27FC236}">
                <a16:creationId xmlns:a16="http://schemas.microsoft.com/office/drawing/2014/main" id="{9FAD5940-5DCF-A34E-A455-D5A34471DDB0}"/>
              </a:ext>
            </a:extLst>
          </p:cNvPr>
          <p:cNvSpPr>
            <a:spLocks noGrp="1"/>
          </p:cNvSpPr>
          <p:nvPr>
            <p:ph type="body" sz="quarter" idx="13"/>
          </p:nvPr>
        </p:nvSpPr>
        <p:spPr>
          <a:xfrm>
            <a:off x="474245" y="2880785"/>
            <a:ext cx="6935889" cy="280354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2" name="Espace réservé du texte 21">
            <a:extLst>
              <a:ext uri="{FF2B5EF4-FFF2-40B4-BE49-F238E27FC236}">
                <a16:creationId xmlns:a16="http://schemas.microsoft.com/office/drawing/2014/main" id="{8CC5F6FB-31C4-644B-9EAB-D7244D44CAEB}"/>
              </a:ext>
            </a:extLst>
          </p:cNvPr>
          <p:cNvSpPr>
            <a:spLocks noGrp="1"/>
          </p:cNvSpPr>
          <p:nvPr>
            <p:ph type="body" sz="quarter" idx="14" hasCustomPrompt="1"/>
          </p:nvPr>
        </p:nvSpPr>
        <p:spPr>
          <a:xfrm>
            <a:off x="474133" y="5711549"/>
            <a:ext cx="6936000" cy="400049"/>
          </a:xfrm>
        </p:spPr>
        <p:txBody>
          <a:bodyPr anchor="b" anchorCtr="0"/>
          <a:lstStyle>
            <a:lvl1pPr>
              <a:defRPr sz="933">
                <a:solidFill>
                  <a:schemeClr val="tx1"/>
                </a:solidFill>
              </a:defRPr>
            </a:lvl1pPr>
            <a:lvl2pPr marL="14817" indent="0">
              <a:buNone/>
              <a:defRPr/>
            </a:lvl2pPr>
          </a:lstStyle>
          <a:p>
            <a:pPr lvl="0"/>
            <a:r>
              <a:rPr lang="fr-FR"/>
              <a:t>Précision, légende ou note de bas de page.</a:t>
            </a:r>
          </a:p>
        </p:txBody>
      </p:sp>
      <p:sp>
        <p:nvSpPr>
          <p:cNvPr id="10" name="Espace réservé du contenu 9">
            <a:extLst>
              <a:ext uri="{FF2B5EF4-FFF2-40B4-BE49-F238E27FC236}">
                <a16:creationId xmlns:a16="http://schemas.microsoft.com/office/drawing/2014/main" id="{4BF4C12A-8D9F-B141-B3CC-5EFF4C965D1F}"/>
              </a:ext>
            </a:extLst>
          </p:cNvPr>
          <p:cNvSpPr>
            <a:spLocks noGrp="1"/>
          </p:cNvSpPr>
          <p:nvPr>
            <p:ph sz="quarter" idx="17"/>
          </p:nvPr>
        </p:nvSpPr>
        <p:spPr>
          <a:xfrm>
            <a:off x="7586133" y="482601"/>
            <a:ext cx="4114800" cy="5628993"/>
          </a:xfrm>
          <a:solidFill>
            <a:schemeClr val="bg1">
              <a:lumMod val="85000"/>
            </a:schemeClr>
          </a:solidFill>
        </p:spPr>
        <p:txBody>
          <a:bodyPr lIns="180000" tIns="180000" rIns="180000" bIns="180000" anchor="ctr" anchorCtr="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11" name="Image 10">
            <a:extLst>
              <a:ext uri="{FF2B5EF4-FFF2-40B4-BE49-F238E27FC236}">
                <a16:creationId xmlns:a16="http://schemas.microsoft.com/office/drawing/2014/main" id="{4D868637-F0E0-074B-9821-992A40519B9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2617580" cy="1424381"/>
          </a:xfrm>
          <a:prstGeom prst="rect">
            <a:avLst/>
          </a:prstGeom>
        </p:spPr>
      </p:pic>
    </p:spTree>
    <p:extLst>
      <p:ext uri="{BB962C8B-B14F-4D97-AF65-F5344CB8AC3E}">
        <p14:creationId xmlns:p14="http://schemas.microsoft.com/office/powerpoint/2010/main" val="137669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u + encadré à gauche">
    <p:spTree>
      <p:nvGrpSpPr>
        <p:cNvPr id="1" name=""/>
        <p:cNvGrpSpPr/>
        <p:nvPr/>
      </p:nvGrpSpPr>
      <p:grpSpPr>
        <a:xfrm>
          <a:off x="0" y="0"/>
          <a:ext cx="0" cy="0"/>
          <a:chOff x="0" y="0"/>
          <a:chExt cx="0" cy="0"/>
        </a:xfrm>
      </p:grpSpPr>
      <p:sp>
        <p:nvSpPr>
          <p:cNvPr id="2" name="Title 1"/>
          <p:cNvSpPr>
            <a:spLocks noGrp="1"/>
          </p:cNvSpPr>
          <p:nvPr>
            <p:ph type="title"/>
          </p:nvPr>
        </p:nvSpPr>
        <p:spPr>
          <a:xfrm>
            <a:off x="5022156" y="1258395"/>
            <a:ext cx="6678889" cy="1325563"/>
          </a:xfrm>
        </p:spPr>
        <p:txBody>
          <a:bodyPr/>
          <a:lstStyle/>
          <a:p>
            <a:r>
              <a:rPr lang="fr-FR"/>
              <a:t>Modifiez le style du titre</a:t>
            </a:r>
            <a:endParaRPr lang="en-US"/>
          </a:p>
        </p:txBody>
      </p:sp>
      <p:sp>
        <p:nvSpPr>
          <p:cNvPr id="6" name="Slide Number Placeholder 5"/>
          <p:cNvSpPr>
            <a:spLocks noGrp="1"/>
          </p:cNvSpPr>
          <p:nvPr>
            <p:ph type="sldNum" sz="quarter" idx="12"/>
          </p:nvPr>
        </p:nvSpPr>
        <p:spPr/>
        <p:txBody>
          <a:bodyPr/>
          <a:lstStyle/>
          <a:p>
            <a:fld id="{D57CD980-A213-AB4B-BFA8-636C1B75133C}" type="slidenum">
              <a:rPr lang="fr-FR" smtClean="0"/>
              <a:t>‹N°›</a:t>
            </a:fld>
            <a:endParaRPr lang="fr-FR"/>
          </a:p>
        </p:txBody>
      </p:sp>
      <p:sp>
        <p:nvSpPr>
          <p:cNvPr id="8" name="Rectangle 7">
            <a:extLst>
              <a:ext uri="{FF2B5EF4-FFF2-40B4-BE49-F238E27FC236}">
                <a16:creationId xmlns:a16="http://schemas.microsoft.com/office/drawing/2014/main" id="{60474D16-76FD-E943-926D-9D035831C385}"/>
              </a:ext>
            </a:extLst>
          </p:cNvPr>
          <p:cNvSpPr/>
          <p:nvPr userDrawn="1"/>
        </p:nvSpPr>
        <p:spPr>
          <a:xfrm>
            <a:off x="474600" y="6323620"/>
            <a:ext cx="11227200" cy="52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Lato" panose="020F0502020204030203" pitchFamily="34" charset="0"/>
            </a:endParaRPr>
          </a:p>
        </p:txBody>
      </p:sp>
      <p:cxnSp>
        <p:nvCxnSpPr>
          <p:cNvPr id="12" name="Connecteur droit 11">
            <a:extLst>
              <a:ext uri="{FF2B5EF4-FFF2-40B4-BE49-F238E27FC236}">
                <a16:creationId xmlns:a16="http://schemas.microsoft.com/office/drawing/2014/main" id="{FB0E5200-B025-C741-B7C0-9B5B2025DB45}"/>
              </a:ext>
            </a:extLst>
          </p:cNvPr>
          <p:cNvCxnSpPr/>
          <p:nvPr userDrawn="1"/>
        </p:nvCxnSpPr>
        <p:spPr>
          <a:xfrm>
            <a:off x="5021943" y="2703095"/>
            <a:ext cx="12744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Espace réservé du texte 17">
            <a:extLst>
              <a:ext uri="{FF2B5EF4-FFF2-40B4-BE49-F238E27FC236}">
                <a16:creationId xmlns:a16="http://schemas.microsoft.com/office/drawing/2014/main" id="{9FAD5940-5DCF-A34E-A455-D5A34471DDB0}"/>
              </a:ext>
            </a:extLst>
          </p:cNvPr>
          <p:cNvSpPr>
            <a:spLocks noGrp="1"/>
          </p:cNvSpPr>
          <p:nvPr>
            <p:ph type="body" sz="quarter" idx="13"/>
          </p:nvPr>
        </p:nvSpPr>
        <p:spPr>
          <a:xfrm>
            <a:off x="5021943" y="2880785"/>
            <a:ext cx="6679101" cy="280354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2" name="Espace réservé du texte 21">
            <a:extLst>
              <a:ext uri="{FF2B5EF4-FFF2-40B4-BE49-F238E27FC236}">
                <a16:creationId xmlns:a16="http://schemas.microsoft.com/office/drawing/2014/main" id="{8CC5F6FB-31C4-644B-9EAB-D7244D44CAEB}"/>
              </a:ext>
            </a:extLst>
          </p:cNvPr>
          <p:cNvSpPr>
            <a:spLocks noGrp="1"/>
          </p:cNvSpPr>
          <p:nvPr>
            <p:ph type="body" sz="quarter" idx="14" hasCustomPrompt="1"/>
          </p:nvPr>
        </p:nvSpPr>
        <p:spPr>
          <a:xfrm>
            <a:off x="5021943" y="5711549"/>
            <a:ext cx="6679101" cy="400049"/>
          </a:xfrm>
        </p:spPr>
        <p:txBody>
          <a:bodyPr anchor="b" anchorCtr="0"/>
          <a:lstStyle>
            <a:lvl1pPr>
              <a:defRPr sz="933">
                <a:solidFill>
                  <a:schemeClr val="tx1"/>
                </a:solidFill>
              </a:defRPr>
            </a:lvl1pPr>
            <a:lvl2pPr marL="14817" indent="0">
              <a:buNone/>
              <a:defRPr/>
            </a:lvl2pPr>
          </a:lstStyle>
          <a:p>
            <a:pPr lvl="0"/>
            <a:r>
              <a:rPr lang="fr-FR"/>
              <a:t>Précision, légende ou note de bas de page.</a:t>
            </a:r>
          </a:p>
        </p:txBody>
      </p:sp>
      <p:sp>
        <p:nvSpPr>
          <p:cNvPr id="14" name="Espace réservé du contenu 13">
            <a:extLst>
              <a:ext uri="{FF2B5EF4-FFF2-40B4-BE49-F238E27FC236}">
                <a16:creationId xmlns:a16="http://schemas.microsoft.com/office/drawing/2014/main" id="{D4412526-C4D2-9945-B7DE-4A481BC19509}"/>
              </a:ext>
            </a:extLst>
          </p:cNvPr>
          <p:cNvSpPr>
            <a:spLocks noGrp="1"/>
          </p:cNvSpPr>
          <p:nvPr>
            <p:ph sz="quarter" idx="17"/>
          </p:nvPr>
        </p:nvSpPr>
        <p:spPr>
          <a:xfrm>
            <a:off x="474134" y="1975631"/>
            <a:ext cx="4142317" cy="4135967"/>
          </a:xfrm>
          <a:solidFill>
            <a:schemeClr val="bg2"/>
          </a:solidFill>
        </p:spPr>
        <p:txBody>
          <a:bodyPr lIns="180000" tIns="180000" rIns="180000" bIns="180000" anchor="ctr" anchorCtr="0"/>
          <a:lstStyle>
            <a:lvl1pPr algn="r">
              <a:defRPr sz="2800">
                <a:solidFill>
                  <a:schemeClr val="bg1"/>
                </a:solidFill>
              </a:defRPr>
            </a:lvl1pPr>
            <a:lvl2pPr marL="14817" indent="0" algn="r">
              <a:buFont typeface="Arial" panose="020B0604020202020204" pitchFamily="34" charset="0"/>
              <a:buNone/>
              <a:defRPr sz="2000">
                <a:solidFill>
                  <a:schemeClr val="bg1"/>
                </a:solidFill>
              </a:defRPr>
            </a:lvl2pPr>
            <a:lvl3pPr algn="r">
              <a:defRPr>
                <a:solidFill>
                  <a:schemeClr val="bg1"/>
                </a:solidFill>
              </a:defRPr>
            </a:lvl3pPr>
            <a:lvl4pPr algn="r">
              <a:buClrTx/>
              <a:defRPr>
                <a:solidFill>
                  <a:schemeClr val="bg1"/>
                </a:solidFill>
              </a:defRPr>
            </a:lvl4pPr>
            <a:lvl5pPr algn="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10" name="Image 9">
            <a:extLst>
              <a:ext uri="{FF2B5EF4-FFF2-40B4-BE49-F238E27FC236}">
                <a16:creationId xmlns:a16="http://schemas.microsoft.com/office/drawing/2014/main" id="{D020F4DC-63F1-D144-9351-40DB1D8E583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2617580" cy="1424381"/>
          </a:xfrm>
          <a:prstGeom prst="rect">
            <a:avLst/>
          </a:prstGeom>
        </p:spPr>
      </p:pic>
      <p:sp>
        <p:nvSpPr>
          <p:cNvPr id="3" name="Footer Placeholder 4">
            <a:extLst>
              <a:ext uri="{FF2B5EF4-FFF2-40B4-BE49-F238E27FC236}">
                <a16:creationId xmlns:a16="http://schemas.microsoft.com/office/drawing/2014/main" id="{4C19856D-BB9D-6E7B-4469-7B4DCB047194}"/>
              </a:ext>
            </a:extLst>
          </p:cNvPr>
          <p:cNvSpPr>
            <a:spLocks noGrp="1"/>
          </p:cNvSpPr>
          <p:nvPr>
            <p:ph type="ftr" sz="quarter" idx="11"/>
          </p:nvPr>
        </p:nvSpPr>
        <p:spPr>
          <a:xfrm>
            <a:off x="4038600" y="6405880"/>
            <a:ext cx="4114800" cy="365125"/>
          </a:xfrm>
        </p:spPr>
        <p:txBody>
          <a:bodyPr/>
          <a:lstStyle/>
          <a:p>
            <a:r>
              <a:rPr lang="fr-FR" sz="1200">
                <a:solidFill>
                  <a:schemeClr val="tx1">
                    <a:lumMod val="50000"/>
                    <a:lumOff val="50000"/>
                  </a:schemeClr>
                </a:solidFill>
              </a:rPr>
              <a:t>Source : Baromètre des produits biologiques en France</a:t>
            </a:r>
          </a:p>
        </p:txBody>
      </p:sp>
      <p:pic>
        <p:nvPicPr>
          <p:cNvPr id="4" name="Image 3">
            <a:extLst>
              <a:ext uri="{FF2B5EF4-FFF2-40B4-BE49-F238E27FC236}">
                <a16:creationId xmlns:a16="http://schemas.microsoft.com/office/drawing/2014/main" id="{8CC76A59-6305-197D-4DBB-DAAB73D7AA4F}"/>
              </a:ext>
            </a:extLst>
          </p:cNvPr>
          <p:cNvPicPr>
            <a:picLocks noChangeAspect="1"/>
          </p:cNvPicPr>
          <p:nvPr userDrawn="1"/>
        </p:nvPicPr>
        <p:blipFill>
          <a:blip r:embed="rId3"/>
          <a:stretch>
            <a:fillRect/>
          </a:stretch>
        </p:blipFill>
        <p:spPr>
          <a:xfrm>
            <a:off x="474134" y="6438787"/>
            <a:ext cx="1208964" cy="306981"/>
          </a:xfrm>
          <a:prstGeom prst="rect">
            <a:avLst/>
          </a:prstGeom>
        </p:spPr>
      </p:pic>
    </p:spTree>
    <p:extLst>
      <p:ext uri="{BB962C8B-B14F-4D97-AF65-F5344CB8AC3E}">
        <p14:creationId xmlns:p14="http://schemas.microsoft.com/office/powerpoint/2010/main" val="1400778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iffres">
    <p:spTree>
      <p:nvGrpSpPr>
        <p:cNvPr id="1" name=""/>
        <p:cNvGrpSpPr/>
        <p:nvPr/>
      </p:nvGrpSpPr>
      <p:grpSpPr>
        <a:xfrm>
          <a:off x="0" y="0"/>
          <a:ext cx="0" cy="0"/>
          <a:chOff x="0" y="0"/>
          <a:chExt cx="0" cy="0"/>
        </a:xfrm>
      </p:grpSpPr>
      <p:sp>
        <p:nvSpPr>
          <p:cNvPr id="2" name="Title 1"/>
          <p:cNvSpPr>
            <a:spLocks noGrp="1"/>
          </p:cNvSpPr>
          <p:nvPr>
            <p:ph type="title"/>
          </p:nvPr>
        </p:nvSpPr>
        <p:spPr>
          <a:xfrm>
            <a:off x="474601" y="1258395"/>
            <a:ext cx="11226444" cy="1325563"/>
          </a:xfrm>
        </p:spPr>
        <p:txBody>
          <a:bodyPr/>
          <a:lstStyle/>
          <a:p>
            <a:r>
              <a:rPr lang="fr-FR"/>
              <a:t>Modifiez le style du titre</a:t>
            </a:r>
            <a:endParaRPr lang="en-US"/>
          </a:p>
        </p:txBody>
      </p:sp>
      <p:sp>
        <p:nvSpPr>
          <p:cNvPr id="6" name="Slide Number Placeholder 5"/>
          <p:cNvSpPr>
            <a:spLocks noGrp="1"/>
          </p:cNvSpPr>
          <p:nvPr>
            <p:ph type="sldNum" sz="quarter" idx="12"/>
          </p:nvPr>
        </p:nvSpPr>
        <p:spPr/>
        <p:txBody>
          <a:bodyPr/>
          <a:lstStyle/>
          <a:p>
            <a:fld id="{D57CD980-A213-AB4B-BFA8-636C1B75133C}" type="slidenum">
              <a:rPr lang="fr-FR" smtClean="0"/>
              <a:t>‹N°›</a:t>
            </a:fld>
            <a:endParaRPr lang="fr-FR"/>
          </a:p>
        </p:txBody>
      </p:sp>
      <p:sp>
        <p:nvSpPr>
          <p:cNvPr id="8" name="Rectangle 7">
            <a:extLst>
              <a:ext uri="{FF2B5EF4-FFF2-40B4-BE49-F238E27FC236}">
                <a16:creationId xmlns:a16="http://schemas.microsoft.com/office/drawing/2014/main" id="{60474D16-76FD-E943-926D-9D035831C385}"/>
              </a:ext>
            </a:extLst>
          </p:cNvPr>
          <p:cNvSpPr/>
          <p:nvPr userDrawn="1"/>
        </p:nvSpPr>
        <p:spPr>
          <a:xfrm>
            <a:off x="474600" y="6323620"/>
            <a:ext cx="11227200" cy="52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Lato" panose="020F0502020204030203" pitchFamily="34" charset="0"/>
            </a:endParaRPr>
          </a:p>
        </p:txBody>
      </p:sp>
      <p:cxnSp>
        <p:nvCxnSpPr>
          <p:cNvPr id="12" name="Connecteur droit 11">
            <a:extLst>
              <a:ext uri="{FF2B5EF4-FFF2-40B4-BE49-F238E27FC236}">
                <a16:creationId xmlns:a16="http://schemas.microsoft.com/office/drawing/2014/main" id="{FB0E5200-B025-C741-B7C0-9B5B2025DB45}"/>
              </a:ext>
            </a:extLst>
          </p:cNvPr>
          <p:cNvCxnSpPr/>
          <p:nvPr userDrawn="1"/>
        </p:nvCxnSpPr>
        <p:spPr>
          <a:xfrm>
            <a:off x="490200" y="2703095"/>
            <a:ext cx="12744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Espace réservé du texte 17">
            <a:extLst>
              <a:ext uri="{FF2B5EF4-FFF2-40B4-BE49-F238E27FC236}">
                <a16:creationId xmlns:a16="http://schemas.microsoft.com/office/drawing/2014/main" id="{9FAD5940-5DCF-A34E-A455-D5A34471DDB0}"/>
              </a:ext>
            </a:extLst>
          </p:cNvPr>
          <p:cNvSpPr>
            <a:spLocks noGrp="1"/>
          </p:cNvSpPr>
          <p:nvPr>
            <p:ph type="body" sz="quarter" idx="13"/>
          </p:nvPr>
        </p:nvSpPr>
        <p:spPr>
          <a:xfrm>
            <a:off x="474133" y="2880785"/>
            <a:ext cx="11226800" cy="40005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Espace réservé du contenu 10">
            <a:extLst>
              <a:ext uri="{FF2B5EF4-FFF2-40B4-BE49-F238E27FC236}">
                <a16:creationId xmlns:a16="http://schemas.microsoft.com/office/drawing/2014/main" id="{90E07264-E818-6749-8579-7DA9007C4F84}"/>
              </a:ext>
            </a:extLst>
          </p:cNvPr>
          <p:cNvSpPr>
            <a:spLocks noGrp="1"/>
          </p:cNvSpPr>
          <p:nvPr>
            <p:ph sz="quarter" idx="28" hasCustomPrompt="1"/>
          </p:nvPr>
        </p:nvSpPr>
        <p:spPr>
          <a:xfrm>
            <a:off x="488649" y="3812381"/>
            <a:ext cx="2233084" cy="2233083"/>
          </a:xfrm>
          <a:solidFill>
            <a:schemeClr val="accent2"/>
          </a:solidFill>
        </p:spPr>
        <p:txBody>
          <a:bodyPr lIns="72000" tIns="72000" rIns="72000" bIns="72000" anchor="ctr" anchorCtr="0"/>
          <a:lstStyle>
            <a:lvl1pPr algn="ctr">
              <a:lnSpc>
                <a:spcPct val="80000"/>
              </a:lnSpc>
              <a:spcBef>
                <a:spcPts val="2000"/>
              </a:spcBef>
              <a:defRPr sz="3733" b="1">
                <a:solidFill>
                  <a:schemeClr val="bg1"/>
                </a:solidFill>
              </a:defRPr>
            </a:lvl1pPr>
            <a:lvl2pPr marL="0" indent="0" algn="ctr">
              <a:spcBef>
                <a:spcPts val="0"/>
              </a:spcBef>
              <a:buFont typeface="Arial" panose="020B0604020202020204" pitchFamily="34" charset="0"/>
              <a:buNone/>
              <a:defRPr sz="1200" b="0">
                <a:solidFill>
                  <a:schemeClr val="tx1"/>
                </a:solidFill>
              </a:defRPr>
            </a:lvl2pPr>
            <a:lvl3pPr algn="ctr">
              <a:defRPr>
                <a:solidFill>
                  <a:schemeClr val="tx1"/>
                </a:solidFill>
              </a:defRPr>
            </a:lvl3pPr>
            <a:lvl4pPr marL="114297" indent="-114297" algn="ctr">
              <a:buClrTx/>
              <a:tabLst/>
              <a:defRPr>
                <a:solidFill>
                  <a:schemeClr val="tx1"/>
                </a:solidFill>
              </a:defRPr>
            </a:lvl4pPr>
            <a:lvl5pPr algn="ctr">
              <a:defRPr>
                <a:solidFill>
                  <a:schemeClr val="bg1"/>
                </a:solidFill>
              </a:defRPr>
            </a:lvl5pPr>
          </a:lstStyle>
          <a:p>
            <a:pPr lvl="0"/>
            <a:r>
              <a:rPr lang="fr-FR"/>
              <a:t>Chiffre</a:t>
            </a:r>
          </a:p>
          <a:p>
            <a:pPr lvl="1"/>
            <a:r>
              <a:rPr lang="fr-FR"/>
              <a:t>Deuxième niveau</a:t>
            </a:r>
          </a:p>
          <a:p>
            <a:pPr lvl="2"/>
            <a:r>
              <a:rPr lang="fr-FR"/>
              <a:t>Troisième niveau</a:t>
            </a:r>
          </a:p>
          <a:p>
            <a:pPr lvl="3"/>
            <a:r>
              <a:rPr lang="fr-FR"/>
              <a:t>Quatrième niveau</a:t>
            </a:r>
          </a:p>
        </p:txBody>
      </p:sp>
      <p:sp>
        <p:nvSpPr>
          <p:cNvPr id="34" name="Espace réservé du contenu 10">
            <a:extLst>
              <a:ext uri="{FF2B5EF4-FFF2-40B4-BE49-F238E27FC236}">
                <a16:creationId xmlns:a16="http://schemas.microsoft.com/office/drawing/2014/main" id="{0940F409-5808-3648-89B9-D332B98A270B}"/>
              </a:ext>
            </a:extLst>
          </p:cNvPr>
          <p:cNvSpPr>
            <a:spLocks noGrp="1"/>
          </p:cNvSpPr>
          <p:nvPr>
            <p:ph sz="quarter" idx="29" hasCustomPrompt="1"/>
          </p:nvPr>
        </p:nvSpPr>
        <p:spPr>
          <a:xfrm>
            <a:off x="2722591" y="3812381"/>
            <a:ext cx="2233084" cy="2233083"/>
          </a:xfrm>
          <a:solidFill>
            <a:schemeClr val="tx2"/>
          </a:solidFill>
        </p:spPr>
        <p:txBody>
          <a:bodyPr lIns="72000" tIns="72000" rIns="72000" bIns="72000" anchor="ctr" anchorCtr="0"/>
          <a:lstStyle>
            <a:lvl1pPr algn="ctr">
              <a:lnSpc>
                <a:spcPct val="80000"/>
              </a:lnSpc>
              <a:spcBef>
                <a:spcPts val="2000"/>
              </a:spcBef>
              <a:defRPr sz="3733" b="1">
                <a:solidFill>
                  <a:schemeClr val="bg1"/>
                </a:solidFill>
              </a:defRPr>
            </a:lvl1pPr>
            <a:lvl2pPr marL="0" indent="0" algn="ctr">
              <a:spcBef>
                <a:spcPts val="0"/>
              </a:spcBef>
              <a:buFont typeface="Arial" panose="020B0604020202020204" pitchFamily="34" charset="0"/>
              <a:buNone/>
              <a:defRPr sz="1200" b="0">
                <a:solidFill>
                  <a:schemeClr val="bg1"/>
                </a:solidFill>
              </a:defRPr>
            </a:lvl2pPr>
            <a:lvl3pPr algn="ctr">
              <a:defRPr>
                <a:solidFill>
                  <a:schemeClr val="bg1"/>
                </a:solidFill>
              </a:defRPr>
            </a:lvl3pPr>
            <a:lvl4pPr marL="114297" indent="-114297" algn="ctr">
              <a:buClrTx/>
              <a:tabLst/>
              <a:defRPr>
                <a:solidFill>
                  <a:schemeClr val="bg1"/>
                </a:solidFill>
              </a:defRPr>
            </a:lvl4pPr>
            <a:lvl5pPr algn="ctr">
              <a:defRPr>
                <a:solidFill>
                  <a:schemeClr val="bg1"/>
                </a:solidFill>
              </a:defRPr>
            </a:lvl5pPr>
          </a:lstStyle>
          <a:p>
            <a:pPr lvl="0"/>
            <a:r>
              <a:rPr lang="fr-FR"/>
              <a:t>Chiffre</a:t>
            </a:r>
          </a:p>
          <a:p>
            <a:pPr lvl="1"/>
            <a:r>
              <a:rPr lang="fr-FR"/>
              <a:t>Deuxième niveau</a:t>
            </a:r>
          </a:p>
          <a:p>
            <a:pPr lvl="2"/>
            <a:r>
              <a:rPr lang="fr-FR"/>
              <a:t>Troisième niveau</a:t>
            </a:r>
          </a:p>
          <a:p>
            <a:pPr lvl="3"/>
            <a:r>
              <a:rPr lang="fr-FR"/>
              <a:t>Quatrième niveau</a:t>
            </a:r>
          </a:p>
        </p:txBody>
      </p:sp>
      <p:sp>
        <p:nvSpPr>
          <p:cNvPr id="35" name="Espace réservé du contenu 10">
            <a:extLst>
              <a:ext uri="{FF2B5EF4-FFF2-40B4-BE49-F238E27FC236}">
                <a16:creationId xmlns:a16="http://schemas.microsoft.com/office/drawing/2014/main" id="{F391F8FB-007D-EC49-9FA4-A5901F717C4B}"/>
              </a:ext>
            </a:extLst>
          </p:cNvPr>
          <p:cNvSpPr>
            <a:spLocks noGrp="1"/>
          </p:cNvSpPr>
          <p:nvPr>
            <p:ph sz="quarter" idx="30" hasCustomPrompt="1"/>
          </p:nvPr>
        </p:nvSpPr>
        <p:spPr>
          <a:xfrm>
            <a:off x="4956534" y="3812381"/>
            <a:ext cx="2233084" cy="2233083"/>
          </a:xfrm>
          <a:solidFill>
            <a:schemeClr val="bg2"/>
          </a:solidFill>
        </p:spPr>
        <p:txBody>
          <a:bodyPr lIns="72000" tIns="72000" rIns="72000" bIns="72000" anchor="ctr" anchorCtr="0"/>
          <a:lstStyle>
            <a:lvl1pPr algn="ctr">
              <a:lnSpc>
                <a:spcPct val="80000"/>
              </a:lnSpc>
              <a:spcBef>
                <a:spcPts val="2000"/>
              </a:spcBef>
              <a:defRPr sz="3733" b="1">
                <a:solidFill>
                  <a:schemeClr val="bg1"/>
                </a:solidFill>
              </a:defRPr>
            </a:lvl1pPr>
            <a:lvl2pPr marL="0" indent="0" algn="ctr">
              <a:spcBef>
                <a:spcPts val="0"/>
              </a:spcBef>
              <a:buFont typeface="Arial" panose="020B0604020202020204" pitchFamily="34" charset="0"/>
              <a:buNone/>
              <a:defRPr sz="1200" b="0">
                <a:solidFill>
                  <a:schemeClr val="bg1"/>
                </a:solidFill>
              </a:defRPr>
            </a:lvl2pPr>
            <a:lvl3pPr algn="ctr">
              <a:defRPr>
                <a:solidFill>
                  <a:schemeClr val="bg1"/>
                </a:solidFill>
              </a:defRPr>
            </a:lvl3pPr>
            <a:lvl4pPr marL="114297" indent="-114297" algn="ctr">
              <a:buClrTx/>
              <a:tabLst/>
              <a:defRPr>
                <a:solidFill>
                  <a:schemeClr val="bg1"/>
                </a:solidFill>
              </a:defRPr>
            </a:lvl4pPr>
            <a:lvl5pPr algn="ctr">
              <a:defRPr>
                <a:solidFill>
                  <a:schemeClr val="bg1"/>
                </a:solidFill>
              </a:defRPr>
            </a:lvl5pPr>
          </a:lstStyle>
          <a:p>
            <a:pPr lvl="0"/>
            <a:r>
              <a:rPr lang="fr-FR"/>
              <a:t>Chiffre</a:t>
            </a:r>
          </a:p>
          <a:p>
            <a:pPr lvl="1"/>
            <a:r>
              <a:rPr lang="fr-FR"/>
              <a:t>Deuxième niveau</a:t>
            </a:r>
          </a:p>
          <a:p>
            <a:pPr lvl="2"/>
            <a:r>
              <a:rPr lang="fr-FR"/>
              <a:t>Troisième niveau</a:t>
            </a:r>
          </a:p>
          <a:p>
            <a:pPr lvl="3"/>
            <a:r>
              <a:rPr lang="fr-FR"/>
              <a:t>Quatrième niveau</a:t>
            </a:r>
          </a:p>
        </p:txBody>
      </p:sp>
      <p:sp>
        <p:nvSpPr>
          <p:cNvPr id="36" name="Espace réservé du contenu 10">
            <a:extLst>
              <a:ext uri="{FF2B5EF4-FFF2-40B4-BE49-F238E27FC236}">
                <a16:creationId xmlns:a16="http://schemas.microsoft.com/office/drawing/2014/main" id="{F6020076-D3C7-FB4D-A62C-667F8AFE02AF}"/>
              </a:ext>
            </a:extLst>
          </p:cNvPr>
          <p:cNvSpPr>
            <a:spLocks noGrp="1"/>
          </p:cNvSpPr>
          <p:nvPr>
            <p:ph sz="quarter" idx="31" hasCustomPrompt="1"/>
          </p:nvPr>
        </p:nvSpPr>
        <p:spPr>
          <a:xfrm>
            <a:off x="7190477" y="3812381"/>
            <a:ext cx="2233084" cy="2233083"/>
          </a:xfrm>
          <a:solidFill>
            <a:schemeClr val="accent1"/>
          </a:solidFill>
        </p:spPr>
        <p:txBody>
          <a:bodyPr lIns="72000" tIns="72000" rIns="72000" bIns="72000" anchor="ctr" anchorCtr="0"/>
          <a:lstStyle>
            <a:lvl1pPr algn="ctr">
              <a:lnSpc>
                <a:spcPct val="80000"/>
              </a:lnSpc>
              <a:spcBef>
                <a:spcPts val="2000"/>
              </a:spcBef>
              <a:defRPr sz="3733" b="1">
                <a:solidFill>
                  <a:schemeClr val="bg1"/>
                </a:solidFill>
              </a:defRPr>
            </a:lvl1pPr>
            <a:lvl2pPr marL="0" indent="0" algn="ctr">
              <a:spcBef>
                <a:spcPts val="0"/>
              </a:spcBef>
              <a:buFont typeface="Arial" panose="020B0604020202020204" pitchFamily="34" charset="0"/>
              <a:buNone/>
              <a:defRPr sz="1200" b="0">
                <a:solidFill>
                  <a:schemeClr val="tx1"/>
                </a:solidFill>
              </a:defRPr>
            </a:lvl2pPr>
            <a:lvl3pPr algn="ctr">
              <a:defRPr>
                <a:solidFill>
                  <a:schemeClr val="tx1"/>
                </a:solidFill>
              </a:defRPr>
            </a:lvl3pPr>
            <a:lvl4pPr marL="114297" indent="-114297" algn="ctr">
              <a:buClrTx/>
              <a:tabLst/>
              <a:defRPr>
                <a:solidFill>
                  <a:schemeClr val="tx1"/>
                </a:solidFill>
              </a:defRPr>
            </a:lvl4pPr>
            <a:lvl5pPr algn="ctr">
              <a:defRPr>
                <a:solidFill>
                  <a:schemeClr val="bg1"/>
                </a:solidFill>
              </a:defRPr>
            </a:lvl5pPr>
          </a:lstStyle>
          <a:p>
            <a:pPr lvl="0"/>
            <a:r>
              <a:rPr lang="fr-FR"/>
              <a:t>Chiffre</a:t>
            </a:r>
          </a:p>
          <a:p>
            <a:pPr lvl="1"/>
            <a:r>
              <a:rPr lang="fr-FR"/>
              <a:t>Deuxième niveau</a:t>
            </a:r>
          </a:p>
          <a:p>
            <a:pPr lvl="2"/>
            <a:r>
              <a:rPr lang="fr-FR"/>
              <a:t>Troisième niveau</a:t>
            </a:r>
          </a:p>
          <a:p>
            <a:pPr lvl="3"/>
            <a:r>
              <a:rPr lang="fr-FR"/>
              <a:t>Quatrième niveau</a:t>
            </a:r>
          </a:p>
        </p:txBody>
      </p:sp>
      <p:sp>
        <p:nvSpPr>
          <p:cNvPr id="37" name="Espace réservé du contenu 10">
            <a:extLst>
              <a:ext uri="{FF2B5EF4-FFF2-40B4-BE49-F238E27FC236}">
                <a16:creationId xmlns:a16="http://schemas.microsoft.com/office/drawing/2014/main" id="{0C61AA95-6A6A-DC4E-86BA-56D9EE4FF0D9}"/>
              </a:ext>
            </a:extLst>
          </p:cNvPr>
          <p:cNvSpPr>
            <a:spLocks noGrp="1"/>
          </p:cNvSpPr>
          <p:nvPr>
            <p:ph sz="quarter" idx="32" hasCustomPrompt="1"/>
          </p:nvPr>
        </p:nvSpPr>
        <p:spPr>
          <a:xfrm>
            <a:off x="9424417" y="3812381"/>
            <a:ext cx="2233084" cy="2233083"/>
          </a:xfrm>
          <a:solidFill>
            <a:schemeClr val="accent4"/>
          </a:solidFill>
        </p:spPr>
        <p:txBody>
          <a:bodyPr lIns="72000" tIns="72000" rIns="72000" bIns="72000" anchor="ctr" anchorCtr="0"/>
          <a:lstStyle>
            <a:lvl1pPr algn="ctr">
              <a:lnSpc>
                <a:spcPct val="80000"/>
              </a:lnSpc>
              <a:spcBef>
                <a:spcPts val="2000"/>
              </a:spcBef>
              <a:defRPr sz="3733" b="1">
                <a:solidFill>
                  <a:schemeClr val="bg1"/>
                </a:solidFill>
              </a:defRPr>
            </a:lvl1pPr>
            <a:lvl2pPr marL="0" indent="0" algn="ctr">
              <a:spcBef>
                <a:spcPts val="0"/>
              </a:spcBef>
              <a:buFont typeface="Arial" panose="020B0604020202020204" pitchFamily="34" charset="0"/>
              <a:buNone/>
              <a:defRPr sz="1200" b="0">
                <a:solidFill>
                  <a:schemeClr val="bg1"/>
                </a:solidFill>
              </a:defRPr>
            </a:lvl2pPr>
            <a:lvl3pPr algn="ctr">
              <a:defRPr>
                <a:solidFill>
                  <a:schemeClr val="bg1"/>
                </a:solidFill>
              </a:defRPr>
            </a:lvl3pPr>
            <a:lvl4pPr marL="114297" indent="-114297" algn="ctr">
              <a:buClrTx/>
              <a:tabLst/>
              <a:defRPr>
                <a:solidFill>
                  <a:schemeClr val="bg1"/>
                </a:solidFill>
              </a:defRPr>
            </a:lvl4pPr>
            <a:lvl5pPr algn="ctr">
              <a:defRPr>
                <a:solidFill>
                  <a:schemeClr val="bg1"/>
                </a:solidFill>
              </a:defRPr>
            </a:lvl5pPr>
          </a:lstStyle>
          <a:p>
            <a:pPr lvl="0"/>
            <a:r>
              <a:rPr lang="fr-FR"/>
              <a:t>Chiffre</a:t>
            </a:r>
          </a:p>
          <a:p>
            <a:pPr lvl="1"/>
            <a:r>
              <a:rPr lang="fr-FR"/>
              <a:t>Deuxième niveau</a:t>
            </a:r>
          </a:p>
          <a:p>
            <a:pPr lvl="2"/>
            <a:r>
              <a:rPr lang="fr-FR"/>
              <a:t>Troisième niveau</a:t>
            </a:r>
          </a:p>
          <a:p>
            <a:pPr lvl="3"/>
            <a:r>
              <a:rPr lang="fr-FR"/>
              <a:t>Quatrième niveau</a:t>
            </a:r>
          </a:p>
        </p:txBody>
      </p:sp>
      <p:pic>
        <p:nvPicPr>
          <p:cNvPr id="13" name="Image 12">
            <a:extLst>
              <a:ext uri="{FF2B5EF4-FFF2-40B4-BE49-F238E27FC236}">
                <a16:creationId xmlns:a16="http://schemas.microsoft.com/office/drawing/2014/main" id="{FA5CEF23-CE86-9849-B6FA-355B75B4A4E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2617580" cy="1424381"/>
          </a:xfrm>
          <a:prstGeom prst="rect">
            <a:avLst/>
          </a:prstGeom>
        </p:spPr>
      </p:pic>
      <p:sp>
        <p:nvSpPr>
          <p:cNvPr id="3" name="Footer Placeholder 4">
            <a:extLst>
              <a:ext uri="{FF2B5EF4-FFF2-40B4-BE49-F238E27FC236}">
                <a16:creationId xmlns:a16="http://schemas.microsoft.com/office/drawing/2014/main" id="{2B64B162-A02D-072B-9E44-4BAD49B0B936}"/>
              </a:ext>
            </a:extLst>
          </p:cNvPr>
          <p:cNvSpPr>
            <a:spLocks noGrp="1"/>
          </p:cNvSpPr>
          <p:nvPr>
            <p:ph type="ftr" sz="quarter" idx="11"/>
          </p:nvPr>
        </p:nvSpPr>
        <p:spPr>
          <a:xfrm>
            <a:off x="4038600" y="6405880"/>
            <a:ext cx="4114800" cy="365125"/>
          </a:xfrm>
        </p:spPr>
        <p:txBody>
          <a:bodyPr/>
          <a:lstStyle/>
          <a:p>
            <a:r>
              <a:rPr lang="fr-FR" sz="1200">
                <a:solidFill>
                  <a:schemeClr val="tx1">
                    <a:lumMod val="50000"/>
                    <a:lumOff val="50000"/>
                  </a:schemeClr>
                </a:solidFill>
              </a:rPr>
              <a:t>Source : Baromètre des produits biologiques en France</a:t>
            </a:r>
          </a:p>
        </p:txBody>
      </p:sp>
      <p:pic>
        <p:nvPicPr>
          <p:cNvPr id="4" name="Image 3">
            <a:extLst>
              <a:ext uri="{FF2B5EF4-FFF2-40B4-BE49-F238E27FC236}">
                <a16:creationId xmlns:a16="http://schemas.microsoft.com/office/drawing/2014/main" id="{6D8239DF-326C-A230-F8E3-BDF8B0454612}"/>
              </a:ext>
            </a:extLst>
          </p:cNvPr>
          <p:cNvPicPr>
            <a:picLocks noChangeAspect="1"/>
          </p:cNvPicPr>
          <p:nvPr userDrawn="1"/>
        </p:nvPicPr>
        <p:blipFill>
          <a:blip r:embed="rId3"/>
          <a:stretch>
            <a:fillRect/>
          </a:stretch>
        </p:blipFill>
        <p:spPr>
          <a:xfrm>
            <a:off x="474134" y="6438787"/>
            <a:ext cx="1208964" cy="306981"/>
          </a:xfrm>
          <a:prstGeom prst="rect">
            <a:avLst/>
          </a:prstGeom>
        </p:spPr>
      </p:pic>
    </p:spTree>
    <p:extLst>
      <p:ext uri="{BB962C8B-B14F-4D97-AF65-F5344CB8AC3E}">
        <p14:creationId xmlns:p14="http://schemas.microsoft.com/office/powerpoint/2010/main" val="11228215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u pleine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6" name="Slide Number Placeholder 5"/>
          <p:cNvSpPr>
            <a:spLocks noGrp="1"/>
          </p:cNvSpPr>
          <p:nvPr>
            <p:ph type="sldNum" sz="quarter" idx="12"/>
          </p:nvPr>
        </p:nvSpPr>
        <p:spPr/>
        <p:txBody>
          <a:bodyPr/>
          <a:lstStyle/>
          <a:p>
            <a:fld id="{D57CD980-A213-AB4B-BFA8-636C1B75133C}" type="slidenum">
              <a:rPr lang="fr-FR" smtClean="0"/>
              <a:t>‹N°›</a:t>
            </a:fld>
            <a:endParaRPr lang="fr-FR"/>
          </a:p>
        </p:txBody>
      </p:sp>
      <p:sp>
        <p:nvSpPr>
          <p:cNvPr id="8" name="Rectangle 7">
            <a:extLst>
              <a:ext uri="{FF2B5EF4-FFF2-40B4-BE49-F238E27FC236}">
                <a16:creationId xmlns:a16="http://schemas.microsoft.com/office/drawing/2014/main" id="{60474D16-76FD-E943-926D-9D035831C385}"/>
              </a:ext>
            </a:extLst>
          </p:cNvPr>
          <p:cNvSpPr/>
          <p:nvPr userDrawn="1"/>
        </p:nvSpPr>
        <p:spPr>
          <a:xfrm>
            <a:off x="474600" y="6323620"/>
            <a:ext cx="11227200" cy="52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Lato" panose="020F0502020204030203" pitchFamily="34" charset="0"/>
            </a:endParaRPr>
          </a:p>
        </p:txBody>
      </p:sp>
      <p:cxnSp>
        <p:nvCxnSpPr>
          <p:cNvPr id="12" name="Connecteur droit 11">
            <a:extLst>
              <a:ext uri="{FF2B5EF4-FFF2-40B4-BE49-F238E27FC236}">
                <a16:creationId xmlns:a16="http://schemas.microsoft.com/office/drawing/2014/main" id="{FB0E5200-B025-C741-B7C0-9B5B2025DB45}"/>
              </a:ext>
            </a:extLst>
          </p:cNvPr>
          <p:cNvCxnSpPr/>
          <p:nvPr userDrawn="1"/>
        </p:nvCxnSpPr>
        <p:spPr>
          <a:xfrm>
            <a:off x="490200" y="2703095"/>
            <a:ext cx="12744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Espace réservé du texte 17">
            <a:extLst>
              <a:ext uri="{FF2B5EF4-FFF2-40B4-BE49-F238E27FC236}">
                <a16:creationId xmlns:a16="http://schemas.microsoft.com/office/drawing/2014/main" id="{9FAD5940-5DCF-A34E-A455-D5A34471DDB0}"/>
              </a:ext>
            </a:extLst>
          </p:cNvPr>
          <p:cNvSpPr>
            <a:spLocks noGrp="1"/>
          </p:cNvSpPr>
          <p:nvPr>
            <p:ph type="body" sz="quarter" idx="13"/>
          </p:nvPr>
        </p:nvSpPr>
        <p:spPr>
          <a:xfrm>
            <a:off x="474244" y="2880785"/>
            <a:ext cx="11226800" cy="280354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2" name="Espace réservé du texte 21">
            <a:extLst>
              <a:ext uri="{FF2B5EF4-FFF2-40B4-BE49-F238E27FC236}">
                <a16:creationId xmlns:a16="http://schemas.microsoft.com/office/drawing/2014/main" id="{8CC5F6FB-31C4-644B-9EAB-D7244D44CAEB}"/>
              </a:ext>
            </a:extLst>
          </p:cNvPr>
          <p:cNvSpPr>
            <a:spLocks noGrp="1"/>
          </p:cNvSpPr>
          <p:nvPr>
            <p:ph type="body" sz="quarter" idx="14" hasCustomPrompt="1"/>
          </p:nvPr>
        </p:nvSpPr>
        <p:spPr>
          <a:xfrm>
            <a:off x="474133" y="5711549"/>
            <a:ext cx="6936000" cy="400049"/>
          </a:xfrm>
        </p:spPr>
        <p:txBody>
          <a:bodyPr anchor="b" anchorCtr="0"/>
          <a:lstStyle>
            <a:lvl1pPr>
              <a:defRPr sz="933">
                <a:solidFill>
                  <a:schemeClr val="tx1"/>
                </a:solidFill>
              </a:defRPr>
            </a:lvl1pPr>
            <a:lvl2pPr marL="14817" indent="0">
              <a:buNone/>
              <a:defRPr/>
            </a:lvl2pPr>
          </a:lstStyle>
          <a:p>
            <a:pPr lvl="0"/>
            <a:r>
              <a:rPr lang="fr-FR"/>
              <a:t>Précision, légende ou note de bas de page.</a:t>
            </a:r>
          </a:p>
        </p:txBody>
      </p:sp>
      <p:pic>
        <p:nvPicPr>
          <p:cNvPr id="10" name="Image 9">
            <a:extLst>
              <a:ext uri="{FF2B5EF4-FFF2-40B4-BE49-F238E27FC236}">
                <a16:creationId xmlns:a16="http://schemas.microsoft.com/office/drawing/2014/main" id="{8DA2D5DC-5565-584D-AD3F-E889F314DBB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2617580" cy="1424381"/>
          </a:xfrm>
          <a:prstGeom prst="rect">
            <a:avLst/>
          </a:prstGeom>
        </p:spPr>
      </p:pic>
      <p:sp>
        <p:nvSpPr>
          <p:cNvPr id="3" name="Footer Placeholder 4">
            <a:extLst>
              <a:ext uri="{FF2B5EF4-FFF2-40B4-BE49-F238E27FC236}">
                <a16:creationId xmlns:a16="http://schemas.microsoft.com/office/drawing/2014/main" id="{1A9E119B-9A0F-DA4E-4FEE-35E29A8AF3A7}"/>
              </a:ext>
            </a:extLst>
          </p:cNvPr>
          <p:cNvSpPr>
            <a:spLocks noGrp="1"/>
          </p:cNvSpPr>
          <p:nvPr>
            <p:ph type="ftr" sz="quarter" idx="11"/>
          </p:nvPr>
        </p:nvSpPr>
        <p:spPr>
          <a:xfrm>
            <a:off x="4038600" y="6405880"/>
            <a:ext cx="4114800" cy="365125"/>
          </a:xfrm>
        </p:spPr>
        <p:txBody>
          <a:bodyPr/>
          <a:lstStyle/>
          <a:p>
            <a:r>
              <a:rPr lang="fr-FR" sz="1200">
                <a:solidFill>
                  <a:schemeClr val="tx1">
                    <a:lumMod val="50000"/>
                    <a:lumOff val="50000"/>
                  </a:schemeClr>
                </a:solidFill>
              </a:rPr>
              <a:t>Source : Baromètre des produits biologiques en France</a:t>
            </a:r>
          </a:p>
        </p:txBody>
      </p:sp>
      <p:pic>
        <p:nvPicPr>
          <p:cNvPr id="4" name="Image 3">
            <a:extLst>
              <a:ext uri="{FF2B5EF4-FFF2-40B4-BE49-F238E27FC236}">
                <a16:creationId xmlns:a16="http://schemas.microsoft.com/office/drawing/2014/main" id="{BB23C496-C59A-9A21-AC9E-A46E8D07C463}"/>
              </a:ext>
            </a:extLst>
          </p:cNvPr>
          <p:cNvPicPr>
            <a:picLocks noChangeAspect="1"/>
          </p:cNvPicPr>
          <p:nvPr userDrawn="1"/>
        </p:nvPicPr>
        <p:blipFill>
          <a:blip r:embed="rId3"/>
          <a:stretch>
            <a:fillRect/>
          </a:stretch>
        </p:blipFill>
        <p:spPr>
          <a:xfrm>
            <a:off x="474134" y="6438787"/>
            <a:ext cx="1208964" cy="306981"/>
          </a:xfrm>
          <a:prstGeom prst="rect">
            <a:avLst/>
          </a:prstGeom>
        </p:spPr>
      </p:pic>
    </p:spTree>
    <p:extLst>
      <p:ext uri="{BB962C8B-B14F-4D97-AF65-F5344CB8AC3E}">
        <p14:creationId xmlns:p14="http://schemas.microsoft.com/office/powerpoint/2010/main" val="4235547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erci A">
    <p:spTree>
      <p:nvGrpSpPr>
        <p:cNvPr id="1" name=""/>
        <p:cNvGrpSpPr/>
        <p:nvPr/>
      </p:nvGrpSpPr>
      <p:grpSpPr>
        <a:xfrm>
          <a:off x="0" y="0"/>
          <a:ext cx="0" cy="0"/>
          <a:chOff x="0" y="0"/>
          <a:chExt cx="0" cy="0"/>
        </a:xfrm>
      </p:grpSpPr>
      <p:sp>
        <p:nvSpPr>
          <p:cNvPr id="14" name="Espace réservé pour une image  13">
            <a:extLst>
              <a:ext uri="{FF2B5EF4-FFF2-40B4-BE49-F238E27FC236}">
                <a16:creationId xmlns:a16="http://schemas.microsoft.com/office/drawing/2014/main" id="{704A1EBA-1707-FB48-BDC2-7C4620AB88D0}"/>
              </a:ext>
            </a:extLst>
          </p:cNvPr>
          <p:cNvSpPr>
            <a:spLocks noGrp="1"/>
          </p:cNvSpPr>
          <p:nvPr>
            <p:ph type="pic" sz="quarter" idx="13" hasCustomPrompt="1"/>
          </p:nvPr>
        </p:nvSpPr>
        <p:spPr>
          <a:xfrm>
            <a:off x="467937" y="1411706"/>
            <a:ext cx="11227200" cy="4722591"/>
          </a:xfrm>
          <a:solidFill>
            <a:schemeClr val="accent1">
              <a:lumMod val="40000"/>
              <a:lumOff val="60000"/>
            </a:schemeClr>
          </a:solidFill>
        </p:spPr>
        <p:txBody>
          <a:bodyPr lIns="720000" tIns="720000" rIns="720000" bIns="720000" anchor="t" anchorCtr="0">
            <a:normAutofit/>
          </a:bodyPr>
          <a:lstStyle>
            <a:lvl1pPr marL="0" indent="0" algn="r">
              <a:buNone/>
              <a:defRPr sz="1600" i="1">
                <a:solidFill>
                  <a:schemeClr val="tx1"/>
                </a:solidFill>
              </a:defRPr>
            </a:lvl1pPr>
          </a:lstStyle>
          <a:p>
            <a:r>
              <a:rPr lang="fr-FR"/>
              <a:t>Insérez votre image ici</a:t>
            </a:r>
          </a:p>
        </p:txBody>
      </p:sp>
      <p:sp>
        <p:nvSpPr>
          <p:cNvPr id="3" name="Subtitle 2"/>
          <p:cNvSpPr>
            <a:spLocks noGrp="1"/>
          </p:cNvSpPr>
          <p:nvPr>
            <p:ph type="subTitle" idx="1"/>
          </p:nvPr>
        </p:nvSpPr>
        <p:spPr>
          <a:xfrm>
            <a:off x="5979885" y="4198438"/>
            <a:ext cx="4722491" cy="1015629"/>
          </a:xfrm>
          <a:noFill/>
        </p:spPr>
        <p:txBody>
          <a:bodyPr wrap="square" lIns="0" tIns="0" rIns="0" bIns="0">
            <a:noAutofit/>
          </a:bodyPr>
          <a:lstStyle>
            <a:lvl1pPr marL="0" indent="0" algn="ctr">
              <a:spcBef>
                <a:spcPts val="0"/>
              </a:spcBef>
              <a:buNone/>
              <a:defRPr sz="2667">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Modifiez le style des sous-titres du masque</a:t>
            </a:r>
            <a:endParaRPr lang="en-US"/>
          </a:p>
        </p:txBody>
      </p:sp>
      <p:sp>
        <p:nvSpPr>
          <p:cNvPr id="6" name="Slide Number Placeholder 5"/>
          <p:cNvSpPr>
            <a:spLocks noGrp="1"/>
          </p:cNvSpPr>
          <p:nvPr>
            <p:ph type="sldNum" sz="quarter" idx="12"/>
          </p:nvPr>
        </p:nvSpPr>
        <p:spPr/>
        <p:txBody>
          <a:bodyPr/>
          <a:lstStyle/>
          <a:p>
            <a:fld id="{D57CD980-A213-AB4B-BFA8-636C1B75133C}" type="slidenum">
              <a:rPr lang="fr-FR" smtClean="0"/>
              <a:t>‹N°›</a:t>
            </a:fld>
            <a:endParaRPr lang="fr-FR"/>
          </a:p>
        </p:txBody>
      </p:sp>
      <p:sp>
        <p:nvSpPr>
          <p:cNvPr id="12" name="Rectangle 11">
            <a:extLst>
              <a:ext uri="{FF2B5EF4-FFF2-40B4-BE49-F238E27FC236}">
                <a16:creationId xmlns:a16="http://schemas.microsoft.com/office/drawing/2014/main" id="{32DF28DD-2510-9F45-9CBF-18D753D38BAF}"/>
              </a:ext>
            </a:extLst>
          </p:cNvPr>
          <p:cNvSpPr/>
          <p:nvPr userDrawn="1"/>
        </p:nvSpPr>
        <p:spPr>
          <a:xfrm>
            <a:off x="467937" y="6323620"/>
            <a:ext cx="11227200" cy="52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Lato" panose="020F0502020204030203" pitchFamily="34" charset="0"/>
            </a:endParaRPr>
          </a:p>
        </p:txBody>
      </p:sp>
      <p:pic>
        <p:nvPicPr>
          <p:cNvPr id="11" name="Image 10">
            <a:extLst>
              <a:ext uri="{FF2B5EF4-FFF2-40B4-BE49-F238E27FC236}">
                <a16:creationId xmlns:a16="http://schemas.microsoft.com/office/drawing/2014/main" id="{5129FFF4-EBF8-A145-A440-6D221FD4E92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2617580" cy="1424381"/>
          </a:xfrm>
          <a:prstGeom prst="rect">
            <a:avLst/>
          </a:prstGeom>
        </p:spPr>
      </p:pic>
      <p:sp>
        <p:nvSpPr>
          <p:cNvPr id="13" name="Title 1">
            <a:extLst>
              <a:ext uri="{FF2B5EF4-FFF2-40B4-BE49-F238E27FC236}">
                <a16:creationId xmlns:a16="http://schemas.microsoft.com/office/drawing/2014/main" id="{B2EBE334-18A1-3B41-B9F5-B7F6BF8FB098}"/>
              </a:ext>
            </a:extLst>
          </p:cNvPr>
          <p:cNvSpPr>
            <a:spLocks noGrp="1"/>
          </p:cNvSpPr>
          <p:nvPr>
            <p:ph type="ctrTitle" hasCustomPrompt="1"/>
          </p:nvPr>
        </p:nvSpPr>
        <p:spPr>
          <a:xfrm>
            <a:off x="5979884" y="2239235"/>
            <a:ext cx="4722491" cy="1614147"/>
          </a:xfrm>
          <a:noFill/>
        </p:spPr>
        <p:txBody>
          <a:bodyPr lIns="0" tIns="0" rIns="0" bIns="0" anchor="b">
            <a:noAutofit/>
          </a:bodyPr>
          <a:lstStyle>
            <a:lvl1pPr algn="ctr">
              <a:defRPr sz="9600" u="sng" cap="none" spc="-120" baseline="0">
                <a:solidFill>
                  <a:schemeClr val="bg1"/>
                </a:solidFill>
              </a:defRPr>
            </a:lvl1pPr>
          </a:lstStyle>
          <a:p>
            <a:r>
              <a:rPr lang="fr-FR"/>
              <a:t>titre</a:t>
            </a:r>
            <a:endParaRPr lang="en-US"/>
          </a:p>
        </p:txBody>
      </p:sp>
    </p:spTree>
    <p:extLst>
      <p:ext uri="{BB962C8B-B14F-4D97-AF65-F5344CB8AC3E}">
        <p14:creationId xmlns:p14="http://schemas.microsoft.com/office/powerpoint/2010/main" val="648272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rci B">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94858" y="4198438"/>
            <a:ext cx="7010389" cy="1015629"/>
          </a:xfrm>
          <a:noFill/>
        </p:spPr>
        <p:txBody>
          <a:bodyPr wrap="square" lIns="0" tIns="0" rIns="0" bIns="0">
            <a:noAutofit/>
          </a:bodyPr>
          <a:lstStyle>
            <a:lvl1pPr marL="0" indent="0" algn="ctr">
              <a:spcBef>
                <a:spcPts val="0"/>
              </a:spcBef>
              <a:buNone/>
              <a:defRPr sz="2667">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Modifiez le style des sous-titres du masque</a:t>
            </a:r>
            <a:endParaRPr lang="en-US"/>
          </a:p>
        </p:txBody>
      </p:sp>
      <p:sp>
        <p:nvSpPr>
          <p:cNvPr id="6" name="Slide Number Placeholder 5"/>
          <p:cNvSpPr>
            <a:spLocks noGrp="1"/>
          </p:cNvSpPr>
          <p:nvPr>
            <p:ph type="sldNum" sz="quarter" idx="12"/>
          </p:nvPr>
        </p:nvSpPr>
        <p:spPr/>
        <p:txBody>
          <a:bodyPr/>
          <a:lstStyle/>
          <a:p>
            <a:fld id="{D57CD980-A213-AB4B-BFA8-636C1B75133C}" type="slidenum">
              <a:rPr lang="fr-FR" smtClean="0"/>
              <a:t>‹N°›</a:t>
            </a:fld>
            <a:endParaRPr lang="fr-FR"/>
          </a:p>
        </p:txBody>
      </p:sp>
      <p:sp>
        <p:nvSpPr>
          <p:cNvPr id="12" name="Rectangle 11">
            <a:extLst>
              <a:ext uri="{FF2B5EF4-FFF2-40B4-BE49-F238E27FC236}">
                <a16:creationId xmlns:a16="http://schemas.microsoft.com/office/drawing/2014/main" id="{32DF28DD-2510-9F45-9CBF-18D753D38BAF}"/>
              </a:ext>
            </a:extLst>
          </p:cNvPr>
          <p:cNvSpPr/>
          <p:nvPr userDrawn="1"/>
        </p:nvSpPr>
        <p:spPr>
          <a:xfrm>
            <a:off x="467937" y="6323620"/>
            <a:ext cx="11227200" cy="52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Lato" panose="020F0502020204030203" pitchFamily="34" charset="0"/>
            </a:endParaRPr>
          </a:p>
        </p:txBody>
      </p:sp>
      <p:pic>
        <p:nvPicPr>
          <p:cNvPr id="11" name="Image 10">
            <a:extLst>
              <a:ext uri="{FF2B5EF4-FFF2-40B4-BE49-F238E27FC236}">
                <a16:creationId xmlns:a16="http://schemas.microsoft.com/office/drawing/2014/main" id="{5129FFF4-EBF8-A145-A440-6D221FD4E92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2617580" cy="1424381"/>
          </a:xfrm>
          <a:prstGeom prst="rect">
            <a:avLst/>
          </a:prstGeom>
        </p:spPr>
      </p:pic>
      <p:pic>
        <p:nvPicPr>
          <p:cNvPr id="8" name="Image 7">
            <a:extLst>
              <a:ext uri="{FF2B5EF4-FFF2-40B4-BE49-F238E27FC236}">
                <a16:creationId xmlns:a16="http://schemas.microsoft.com/office/drawing/2014/main" id="{F1EA5E00-762F-FF40-968B-E32D165C74D0}"/>
              </a:ext>
            </a:extLst>
          </p:cNvPr>
          <p:cNvPicPr>
            <a:picLocks noChangeAspect="1"/>
          </p:cNvPicPr>
          <p:nvPr userDrawn="1"/>
        </p:nvPicPr>
        <p:blipFill rotWithShape="1">
          <a:blip r:embed="rId3"/>
          <a:srcRect l="26122" t="26122" r="26122" b="40498"/>
          <a:stretch/>
        </p:blipFill>
        <p:spPr>
          <a:xfrm>
            <a:off x="3116424" y="1791478"/>
            <a:ext cx="5822301" cy="2289111"/>
          </a:xfrm>
          <a:prstGeom prst="rect">
            <a:avLst/>
          </a:prstGeom>
        </p:spPr>
      </p:pic>
    </p:spTree>
    <p:extLst>
      <p:ext uri="{BB962C8B-B14F-4D97-AF65-F5344CB8AC3E}">
        <p14:creationId xmlns:p14="http://schemas.microsoft.com/office/powerpoint/2010/main" val="1529045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age v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CD980-A213-AB4B-BFA8-636C1B75133C}" type="slidenum">
              <a:rPr lang="fr-FR" smtClean="0"/>
              <a:t>‹N°›</a:t>
            </a:fld>
            <a:endParaRPr lang="fr-FR"/>
          </a:p>
        </p:txBody>
      </p:sp>
      <p:sp>
        <p:nvSpPr>
          <p:cNvPr id="8" name="Rectangle 7">
            <a:extLst>
              <a:ext uri="{FF2B5EF4-FFF2-40B4-BE49-F238E27FC236}">
                <a16:creationId xmlns:a16="http://schemas.microsoft.com/office/drawing/2014/main" id="{60474D16-76FD-E943-926D-9D035831C385}"/>
              </a:ext>
            </a:extLst>
          </p:cNvPr>
          <p:cNvSpPr/>
          <p:nvPr userDrawn="1"/>
        </p:nvSpPr>
        <p:spPr>
          <a:xfrm>
            <a:off x="474600" y="6323620"/>
            <a:ext cx="11227200" cy="52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Lato" panose="020F0502020204030203" pitchFamily="34" charset="0"/>
            </a:endParaRPr>
          </a:p>
        </p:txBody>
      </p:sp>
      <p:pic>
        <p:nvPicPr>
          <p:cNvPr id="3" name="Image 2">
            <a:extLst>
              <a:ext uri="{FF2B5EF4-FFF2-40B4-BE49-F238E27FC236}">
                <a16:creationId xmlns:a16="http://schemas.microsoft.com/office/drawing/2014/main" id="{6D7830C6-3C8E-BF9A-6767-75BB0DE51BDB}"/>
              </a:ext>
            </a:extLst>
          </p:cNvPr>
          <p:cNvPicPr>
            <a:picLocks noChangeAspect="1"/>
          </p:cNvPicPr>
          <p:nvPr userDrawn="1"/>
        </p:nvPicPr>
        <p:blipFill>
          <a:blip r:embed="rId2"/>
          <a:stretch>
            <a:fillRect/>
          </a:stretch>
        </p:blipFill>
        <p:spPr>
          <a:xfrm>
            <a:off x="474134" y="6438787"/>
            <a:ext cx="1208964" cy="306981"/>
          </a:xfrm>
          <a:prstGeom prst="rect">
            <a:avLst/>
          </a:prstGeom>
        </p:spPr>
      </p:pic>
      <p:sp>
        <p:nvSpPr>
          <p:cNvPr id="4" name="ZoneTexte 3">
            <a:extLst>
              <a:ext uri="{FF2B5EF4-FFF2-40B4-BE49-F238E27FC236}">
                <a16:creationId xmlns:a16="http://schemas.microsoft.com/office/drawing/2014/main" id="{9FB3E616-1A0C-ABCF-65A8-AF990BD4CEF6}"/>
              </a:ext>
            </a:extLst>
          </p:cNvPr>
          <p:cNvSpPr txBox="1"/>
          <p:nvPr userDrawn="1"/>
        </p:nvSpPr>
        <p:spPr>
          <a:xfrm>
            <a:off x="3522770" y="6376420"/>
            <a:ext cx="5146463" cy="492443"/>
          </a:xfrm>
          <a:prstGeom prst="rect">
            <a:avLst/>
          </a:prstGeom>
        </p:spPr>
        <p:txBody>
          <a:bodyPr vert="horz" lIns="121920" tIns="60960" rIns="121920" bIns="60960" rtlCol="0" anchor="ctr"/>
          <a:lstStyle>
            <a:defPPr>
              <a:defRPr lang="en-US"/>
            </a:defPPr>
            <a:lvl1pPr algn="ctr">
              <a:defRPr sz="900">
                <a:solidFill>
                  <a:schemeClr val="tx1">
                    <a:lumMod val="50000"/>
                    <a:lumOff val="50000"/>
                  </a:schemeClr>
                </a:solidFill>
              </a:defRPr>
            </a:lvl1pPr>
          </a:lstStyle>
          <a:p>
            <a:pPr lvl="0"/>
            <a:r>
              <a:rPr lang="fr-FR" sz="1200">
                <a:latin typeface="Lato" panose="020F0502020204030203" pitchFamily="34" charset="0"/>
              </a:rPr>
              <a:t>Source : Baromètre des produits biologiques en France, 2025</a:t>
            </a:r>
          </a:p>
        </p:txBody>
      </p:sp>
      <p:pic>
        <p:nvPicPr>
          <p:cNvPr id="7" name="Image 6">
            <a:extLst>
              <a:ext uri="{FF2B5EF4-FFF2-40B4-BE49-F238E27FC236}">
                <a16:creationId xmlns:a16="http://schemas.microsoft.com/office/drawing/2014/main" id="{D29FC92B-FCF9-3BAF-EFDC-7AF9956A3AC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 y="0"/>
            <a:ext cx="2617580" cy="1424381"/>
          </a:xfrm>
          <a:prstGeom prst="rect">
            <a:avLst/>
          </a:prstGeom>
        </p:spPr>
      </p:pic>
    </p:spTree>
    <p:extLst>
      <p:ext uri="{BB962C8B-B14F-4D97-AF65-F5344CB8AC3E}">
        <p14:creationId xmlns:p14="http://schemas.microsoft.com/office/powerpoint/2010/main" val="39844053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RAPPORT_Tris croisés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4BAB309-DDD1-6589-4BF9-56B6C0E4E48F}"/>
              </a:ext>
            </a:extLst>
          </p:cNvPr>
          <p:cNvSpPr/>
          <p:nvPr userDrawn="1"/>
        </p:nvSpPr>
        <p:spPr>
          <a:xfrm>
            <a:off x="6095973" y="2147337"/>
            <a:ext cx="6096000" cy="4176283"/>
          </a:xfrm>
          <a:prstGeom prst="rect">
            <a:avLst/>
          </a:prstGeom>
          <a:solidFill>
            <a:schemeClr val="bg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Lato" panose="020F0502020204030203" pitchFamily="34" charset="0"/>
            </a:endParaRPr>
          </a:p>
        </p:txBody>
      </p:sp>
      <p:pic>
        <p:nvPicPr>
          <p:cNvPr id="6" name="Image 5">
            <a:extLst>
              <a:ext uri="{FF2B5EF4-FFF2-40B4-BE49-F238E27FC236}">
                <a16:creationId xmlns:a16="http://schemas.microsoft.com/office/drawing/2014/main" id="{AD5709EF-E40E-1959-7AA7-69225538EE3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2617580" cy="1424381"/>
          </a:xfrm>
          <a:prstGeom prst="rect">
            <a:avLst/>
          </a:prstGeom>
        </p:spPr>
      </p:pic>
      <p:sp>
        <p:nvSpPr>
          <p:cNvPr id="9" name="Rectangle 8">
            <a:extLst>
              <a:ext uri="{FF2B5EF4-FFF2-40B4-BE49-F238E27FC236}">
                <a16:creationId xmlns:a16="http://schemas.microsoft.com/office/drawing/2014/main" id="{76EA3013-D90C-3948-B633-3D72F418EC8A}"/>
              </a:ext>
            </a:extLst>
          </p:cNvPr>
          <p:cNvSpPr/>
          <p:nvPr/>
        </p:nvSpPr>
        <p:spPr>
          <a:xfrm>
            <a:off x="-1" y="1492981"/>
            <a:ext cx="10897985" cy="7583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noProof="0">
              <a:latin typeface="Lato" panose="020F0502020204030203" pitchFamily="34" charset="0"/>
            </a:endParaRPr>
          </a:p>
        </p:txBody>
      </p:sp>
      <p:sp>
        <p:nvSpPr>
          <p:cNvPr id="22" name="Text Placeholder 35">
            <a:extLst>
              <a:ext uri="{FF2B5EF4-FFF2-40B4-BE49-F238E27FC236}">
                <a16:creationId xmlns:a16="http://schemas.microsoft.com/office/drawing/2014/main" id="{20DE09FC-D7C8-5447-A490-0A0BE7E2EECD}"/>
              </a:ext>
            </a:extLst>
          </p:cNvPr>
          <p:cNvSpPr>
            <a:spLocks noGrp="1"/>
          </p:cNvSpPr>
          <p:nvPr>
            <p:ph type="body" sz="quarter" idx="17" hasCustomPrompt="1"/>
          </p:nvPr>
        </p:nvSpPr>
        <p:spPr>
          <a:xfrm>
            <a:off x="276517" y="1492982"/>
            <a:ext cx="10621467" cy="529829"/>
          </a:xfrm>
          <a:prstGeom prst="rect">
            <a:avLst/>
          </a:prstGeom>
          <a:noFill/>
        </p:spPr>
        <p:txBody>
          <a:bodyPr wrap="square" rtlCol="0" anchor="ctr">
            <a:noAutofit/>
          </a:bodyPr>
          <a:lstStyle>
            <a:lvl1pPr marL="0" indent="0">
              <a:buNone/>
              <a:defRPr lang="en-GB" sz="1600" b="0" i="0" spc="100" baseline="0" dirty="0" smtClean="0">
                <a:solidFill>
                  <a:schemeClr val="bg1"/>
                </a:solidFill>
                <a:latin typeface="Lato" panose="020F0502020204030203" pitchFamily="34" charset="0"/>
              </a:defRPr>
            </a:lvl1pPr>
          </a:lstStyle>
          <a:p>
            <a:pPr marL="0" lvl="0"/>
            <a:r>
              <a:rPr lang="fr-FR" noProof="0"/>
              <a:t>“Insérer la question Insérer la question Insérer la question Insérer la question Insérer la question Insérer la question Insérer la question”) </a:t>
            </a:r>
          </a:p>
        </p:txBody>
      </p:sp>
      <p:sp>
        <p:nvSpPr>
          <p:cNvPr id="3" name="Espace réservé du texte 2">
            <a:extLst>
              <a:ext uri="{FF2B5EF4-FFF2-40B4-BE49-F238E27FC236}">
                <a16:creationId xmlns:a16="http://schemas.microsoft.com/office/drawing/2014/main" id="{1A18B8CE-F147-58E6-F441-FBC966DCDC31}"/>
              </a:ext>
            </a:extLst>
          </p:cNvPr>
          <p:cNvSpPr>
            <a:spLocks noGrp="1"/>
          </p:cNvSpPr>
          <p:nvPr>
            <p:ph type="body" sz="quarter" idx="21" hasCustomPrompt="1"/>
          </p:nvPr>
        </p:nvSpPr>
        <p:spPr>
          <a:xfrm>
            <a:off x="276225" y="2037415"/>
            <a:ext cx="10621963" cy="187325"/>
          </a:xfrm>
          <a:prstGeom prst="rect">
            <a:avLst/>
          </a:prstGeom>
        </p:spPr>
        <p:txBody>
          <a:bodyPr anchor="ctr"/>
          <a:lstStyle>
            <a:lvl1pPr marL="0" indent="0">
              <a:buNone/>
              <a:defRPr sz="1067" i="1">
                <a:solidFill>
                  <a:schemeClr val="bg1"/>
                </a:solidFill>
                <a:latin typeface="Lato" panose="020F0502020204030203" pitchFamily="34" charset="0"/>
              </a:defRPr>
            </a:lvl1pPr>
            <a:lvl2pPr marL="457189" indent="0">
              <a:buNone/>
              <a:defRPr/>
            </a:lvl2pPr>
            <a:lvl3pPr marL="914377" indent="0">
              <a:buNone/>
              <a:defRPr/>
            </a:lvl3pPr>
            <a:lvl4pPr marL="1371566" indent="0">
              <a:buNone/>
              <a:defRPr/>
            </a:lvl4pPr>
            <a:lvl5pPr marL="1828754" indent="0">
              <a:buNone/>
              <a:defRPr/>
            </a:lvl5pPr>
          </a:lstStyle>
          <a:p>
            <a:pPr lvl="0"/>
            <a:r>
              <a:rPr lang="fr-FR"/>
              <a:t>base</a:t>
            </a:r>
          </a:p>
        </p:txBody>
      </p:sp>
      <p:sp>
        <p:nvSpPr>
          <p:cNvPr id="2" name="Title Placeholder 1">
            <a:extLst>
              <a:ext uri="{FF2B5EF4-FFF2-40B4-BE49-F238E27FC236}">
                <a16:creationId xmlns:a16="http://schemas.microsoft.com/office/drawing/2014/main" id="{E3ADF293-3726-9254-6B71-59DB552D28D2}"/>
              </a:ext>
            </a:extLst>
          </p:cNvPr>
          <p:cNvSpPr>
            <a:spLocks noGrp="1"/>
          </p:cNvSpPr>
          <p:nvPr>
            <p:ph type="title"/>
          </p:nvPr>
        </p:nvSpPr>
        <p:spPr>
          <a:xfrm>
            <a:off x="2303137" y="349908"/>
            <a:ext cx="8595051" cy="870857"/>
          </a:xfrm>
          <a:prstGeom prst="rect">
            <a:avLst/>
          </a:prstGeom>
        </p:spPr>
        <p:txBody>
          <a:bodyPr vert="horz" lIns="0" tIns="0" rIns="0" bIns="0" rtlCol="0" anchor="ctr" anchorCtr="0">
            <a:normAutofit/>
          </a:bodyPr>
          <a:lstStyle>
            <a:lvl1pPr>
              <a:defRPr sz="2400"/>
            </a:lvl1pPr>
          </a:lstStyle>
          <a:p>
            <a:r>
              <a:rPr lang="fr-FR"/>
              <a:t>Modifiez le style du titre</a:t>
            </a:r>
            <a:endParaRPr lang="en-US"/>
          </a:p>
        </p:txBody>
      </p:sp>
      <p:sp>
        <p:nvSpPr>
          <p:cNvPr id="4" name="Slide Number Placeholder 5">
            <a:extLst>
              <a:ext uri="{FF2B5EF4-FFF2-40B4-BE49-F238E27FC236}">
                <a16:creationId xmlns:a16="http://schemas.microsoft.com/office/drawing/2014/main" id="{7BF74CE3-0234-5675-0E57-E9483007F5B3}"/>
              </a:ext>
            </a:extLst>
          </p:cNvPr>
          <p:cNvSpPr>
            <a:spLocks noGrp="1"/>
          </p:cNvSpPr>
          <p:nvPr>
            <p:ph type="sldNum" sz="quarter" idx="12"/>
          </p:nvPr>
        </p:nvSpPr>
        <p:spPr>
          <a:xfrm>
            <a:off x="8957844" y="6356351"/>
            <a:ext cx="2743200" cy="365125"/>
          </a:xfrm>
        </p:spPr>
        <p:txBody>
          <a:bodyPr/>
          <a:lstStyle/>
          <a:p>
            <a:fld id="{D57CD980-A213-AB4B-BFA8-636C1B75133C}" type="slidenum">
              <a:rPr lang="fr-FR" smtClean="0"/>
              <a:t>‹N°›</a:t>
            </a:fld>
            <a:endParaRPr lang="fr-FR"/>
          </a:p>
        </p:txBody>
      </p:sp>
      <p:sp>
        <p:nvSpPr>
          <p:cNvPr id="5" name="Rectangle 4">
            <a:extLst>
              <a:ext uri="{FF2B5EF4-FFF2-40B4-BE49-F238E27FC236}">
                <a16:creationId xmlns:a16="http://schemas.microsoft.com/office/drawing/2014/main" id="{9F0D1911-DE2E-1410-4B14-D2BF19C372CC}"/>
              </a:ext>
            </a:extLst>
          </p:cNvPr>
          <p:cNvSpPr/>
          <p:nvPr userDrawn="1"/>
        </p:nvSpPr>
        <p:spPr>
          <a:xfrm>
            <a:off x="467937" y="6323620"/>
            <a:ext cx="11227200" cy="52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Lato" panose="020F0502020204030203" pitchFamily="34" charset="0"/>
            </a:endParaRPr>
          </a:p>
        </p:txBody>
      </p:sp>
      <p:pic>
        <p:nvPicPr>
          <p:cNvPr id="11" name="Image 10">
            <a:extLst>
              <a:ext uri="{FF2B5EF4-FFF2-40B4-BE49-F238E27FC236}">
                <a16:creationId xmlns:a16="http://schemas.microsoft.com/office/drawing/2014/main" id="{1B6E351C-C98E-C655-4A1D-005CCE7E392E}"/>
              </a:ext>
            </a:extLst>
          </p:cNvPr>
          <p:cNvPicPr>
            <a:picLocks noChangeAspect="1"/>
          </p:cNvPicPr>
          <p:nvPr userDrawn="1"/>
        </p:nvPicPr>
        <p:blipFill>
          <a:blip r:embed="rId3"/>
          <a:stretch>
            <a:fillRect/>
          </a:stretch>
        </p:blipFill>
        <p:spPr>
          <a:xfrm>
            <a:off x="474134" y="6438787"/>
            <a:ext cx="1208964" cy="306981"/>
          </a:xfrm>
          <a:prstGeom prst="rect">
            <a:avLst/>
          </a:prstGeom>
        </p:spPr>
      </p:pic>
      <p:sp>
        <p:nvSpPr>
          <p:cNvPr id="12" name="ZoneTexte 11">
            <a:extLst>
              <a:ext uri="{FF2B5EF4-FFF2-40B4-BE49-F238E27FC236}">
                <a16:creationId xmlns:a16="http://schemas.microsoft.com/office/drawing/2014/main" id="{3DEEAFC7-E8F8-4844-3B97-7CD39814375C}"/>
              </a:ext>
            </a:extLst>
          </p:cNvPr>
          <p:cNvSpPr txBox="1"/>
          <p:nvPr userDrawn="1"/>
        </p:nvSpPr>
        <p:spPr>
          <a:xfrm>
            <a:off x="3522770" y="6376420"/>
            <a:ext cx="5146463" cy="492443"/>
          </a:xfrm>
          <a:prstGeom prst="rect">
            <a:avLst/>
          </a:prstGeom>
        </p:spPr>
        <p:txBody>
          <a:bodyPr vert="horz" lIns="121920" tIns="60960" rIns="121920" bIns="60960" rtlCol="0" anchor="ctr"/>
          <a:lstStyle>
            <a:defPPr>
              <a:defRPr lang="en-US"/>
            </a:defPPr>
            <a:lvl1pPr algn="ctr">
              <a:defRPr sz="900">
                <a:solidFill>
                  <a:schemeClr val="tx1">
                    <a:lumMod val="50000"/>
                    <a:lumOff val="50000"/>
                  </a:schemeClr>
                </a:solidFill>
              </a:defRPr>
            </a:lvl1pPr>
          </a:lstStyle>
          <a:p>
            <a:pPr lvl="0"/>
            <a:r>
              <a:rPr lang="fr-FR" sz="1200">
                <a:latin typeface="Lato" panose="020F0502020204030203" pitchFamily="34" charset="0"/>
              </a:rPr>
              <a:t>Source : Baromètre des produits biologiques en France, 2025</a:t>
            </a:r>
          </a:p>
        </p:txBody>
      </p:sp>
    </p:spTree>
    <p:extLst>
      <p:ext uri="{BB962C8B-B14F-4D97-AF65-F5344CB8AC3E}">
        <p14:creationId xmlns:p14="http://schemas.microsoft.com/office/powerpoint/2010/main" val="1171781956"/>
      </p:ext>
    </p:extLst>
  </p:cSld>
  <p:clrMapOvr>
    <a:masterClrMapping/>
  </p:clrMapOvr>
  <p:extLst>
    <p:ext uri="{DCECCB84-F9BA-43D5-87BE-67443E8EF086}">
      <p15:sldGuideLst xmlns:p15="http://schemas.microsoft.com/office/powerpoint/2012/main">
        <p15:guide id="1" orient="horz" pos="1593">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RAPPORT_Tris croisés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4BAB309-DDD1-6589-4BF9-56B6C0E4E48F}"/>
              </a:ext>
            </a:extLst>
          </p:cNvPr>
          <p:cNvSpPr/>
          <p:nvPr userDrawn="1"/>
        </p:nvSpPr>
        <p:spPr>
          <a:xfrm>
            <a:off x="6096000" y="2239343"/>
            <a:ext cx="6096000" cy="4084276"/>
          </a:xfrm>
          <a:prstGeom prst="rect">
            <a:avLst/>
          </a:prstGeom>
          <a:solidFill>
            <a:schemeClr val="bg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Lato" panose="020F0502020204030203" pitchFamily="34" charset="0"/>
            </a:endParaRPr>
          </a:p>
        </p:txBody>
      </p:sp>
      <p:pic>
        <p:nvPicPr>
          <p:cNvPr id="6" name="Image 5">
            <a:extLst>
              <a:ext uri="{FF2B5EF4-FFF2-40B4-BE49-F238E27FC236}">
                <a16:creationId xmlns:a16="http://schemas.microsoft.com/office/drawing/2014/main" id="{AD5709EF-E40E-1959-7AA7-69225538EE3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2617580" cy="1424381"/>
          </a:xfrm>
          <a:prstGeom prst="rect">
            <a:avLst/>
          </a:prstGeom>
        </p:spPr>
      </p:pic>
      <p:sp>
        <p:nvSpPr>
          <p:cNvPr id="9" name="Rectangle 8">
            <a:extLst>
              <a:ext uri="{FF2B5EF4-FFF2-40B4-BE49-F238E27FC236}">
                <a16:creationId xmlns:a16="http://schemas.microsoft.com/office/drawing/2014/main" id="{76EA3013-D90C-3948-B633-3D72F418EC8A}"/>
              </a:ext>
            </a:extLst>
          </p:cNvPr>
          <p:cNvSpPr/>
          <p:nvPr/>
        </p:nvSpPr>
        <p:spPr>
          <a:xfrm>
            <a:off x="-1" y="1492981"/>
            <a:ext cx="10897985" cy="7583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noProof="0">
              <a:latin typeface="Lato" panose="020F0502020204030203" pitchFamily="34" charset="0"/>
            </a:endParaRPr>
          </a:p>
        </p:txBody>
      </p:sp>
      <p:sp>
        <p:nvSpPr>
          <p:cNvPr id="22" name="Text Placeholder 35">
            <a:extLst>
              <a:ext uri="{FF2B5EF4-FFF2-40B4-BE49-F238E27FC236}">
                <a16:creationId xmlns:a16="http://schemas.microsoft.com/office/drawing/2014/main" id="{20DE09FC-D7C8-5447-A490-0A0BE7E2EECD}"/>
              </a:ext>
            </a:extLst>
          </p:cNvPr>
          <p:cNvSpPr>
            <a:spLocks noGrp="1"/>
          </p:cNvSpPr>
          <p:nvPr>
            <p:ph type="body" sz="quarter" idx="17" hasCustomPrompt="1"/>
          </p:nvPr>
        </p:nvSpPr>
        <p:spPr>
          <a:xfrm>
            <a:off x="276517" y="1492982"/>
            <a:ext cx="10621467" cy="529829"/>
          </a:xfrm>
          <a:prstGeom prst="rect">
            <a:avLst/>
          </a:prstGeom>
          <a:noFill/>
        </p:spPr>
        <p:txBody>
          <a:bodyPr wrap="square" rtlCol="0" anchor="ctr">
            <a:noAutofit/>
          </a:bodyPr>
          <a:lstStyle>
            <a:lvl1pPr marL="0" indent="0">
              <a:buNone/>
              <a:defRPr lang="en-GB" sz="1600" b="0" i="0" spc="100" baseline="0" dirty="0" smtClean="0">
                <a:solidFill>
                  <a:schemeClr val="bg1"/>
                </a:solidFill>
                <a:latin typeface="Lato" panose="020F0502020204030203" pitchFamily="34" charset="0"/>
              </a:defRPr>
            </a:lvl1pPr>
          </a:lstStyle>
          <a:p>
            <a:pPr marL="0" lvl="0"/>
            <a:r>
              <a:rPr lang="fr-FR" noProof="0"/>
              <a:t>“Insérer la question Insérer la question Insérer la question Insérer la question Insérer la question Insérer la question Insérer la question”) </a:t>
            </a:r>
          </a:p>
        </p:txBody>
      </p:sp>
      <p:sp>
        <p:nvSpPr>
          <p:cNvPr id="3" name="Espace réservé du texte 2">
            <a:extLst>
              <a:ext uri="{FF2B5EF4-FFF2-40B4-BE49-F238E27FC236}">
                <a16:creationId xmlns:a16="http://schemas.microsoft.com/office/drawing/2014/main" id="{1A18B8CE-F147-58E6-F441-FBC966DCDC31}"/>
              </a:ext>
            </a:extLst>
          </p:cNvPr>
          <p:cNvSpPr>
            <a:spLocks noGrp="1"/>
          </p:cNvSpPr>
          <p:nvPr>
            <p:ph type="body" sz="quarter" idx="21" hasCustomPrompt="1"/>
          </p:nvPr>
        </p:nvSpPr>
        <p:spPr>
          <a:xfrm>
            <a:off x="276225" y="2037415"/>
            <a:ext cx="10621963" cy="187325"/>
          </a:xfrm>
          <a:prstGeom prst="rect">
            <a:avLst/>
          </a:prstGeom>
        </p:spPr>
        <p:txBody>
          <a:bodyPr anchor="ctr"/>
          <a:lstStyle>
            <a:lvl1pPr marL="0" indent="0">
              <a:buNone/>
              <a:defRPr sz="1067" i="1">
                <a:solidFill>
                  <a:schemeClr val="bg1"/>
                </a:solidFill>
                <a:latin typeface="Lato" panose="020F0502020204030203" pitchFamily="34" charset="0"/>
              </a:defRPr>
            </a:lvl1pPr>
            <a:lvl2pPr marL="457189" indent="0">
              <a:buNone/>
              <a:defRPr/>
            </a:lvl2pPr>
            <a:lvl3pPr marL="914377" indent="0">
              <a:buNone/>
              <a:defRPr/>
            </a:lvl3pPr>
            <a:lvl4pPr marL="1371566" indent="0">
              <a:buNone/>
              <a:defRPr/>
            </a:lvl4pPr>
            <a:lvl5pPr marL="1828754" indent="0">
              <a:buNone/>
              <a:defRPr/>
            </a:lvl5pPr>
          </a:lstStyle>
          <a:p>
            <a:pPr lvl="0"/>
            <a:r>
              <a:rPr lang="fr-FR"/>
              <a:t>base</a:t>
            </a:r>
          </a:p>
        </p:txBody>
      </p:sp>
      <p:sp>
        <p:nvSpPr>
          <p:cNvPr id="2" name="Title Placeholder 1">
            <a:extLst>
              <a:ext uri="{FF2B5EF4-FFF2-40B4-BE49-F238E27FC236}">
                <a16:creationId xmlns:a16="http://schemas.microsoft.com/office/drawing/2014/main" id="{E3ADF293-3726-9254-6B71-59DB552D28D2}"/>
              </a:ext>
            </a:extLst>
          </p:cNvPr>
          <p:cNvSpPr>
            <a:spLocks noGrp="1"/>
          </p:cNvSpPr>
          <p:nvPr>
            <p:ph type="title"/>
          </p:nvPr>
        </p:nvSpPr>
        <p:spPr>
          <a:xfrm>
            <a:off x="2303137" y="349908"/>
            <a:ext cx="8595051" cy="870857"/>
          </a:xfrm>
          <a:prstGeom prst="rect">
            <a:avLst/>
          </a:prstGeom>
        </p:spPr>
        <p:txBody>
          <a:bodyPr vert="horz" lIns="0" tIns="0" rIns="0" bIns="0" rtlCol="0" anchor="ctr" anchorCtr="0">
            <a:normAutofit/>
          </a:bodyPr>
          <a:lstStyle>
            <a:lvl1pPr>
              <a:defRPr sz="2400"/>
            </a:lvl1pPr>
          </a:lstStyle>
          <a:p>
            <a:r>
              <a:rPr lang="fr-FR"/>
              <a:t>Modifiez le style du titre</a:t>
            </a:r>
            <a:endParaRPr lang="en-US"/>
          </a:p>
        </p:txBody>
      </p:sp>
      <p:sp>
        <p:nvSpPr>
          <p:cNvPr id="4" name="Slide Number Placeholder 5">
            <a:extLst>
              <a:ext uri="{FF2B5EF4-FFF2-40B4-BE49-F238E27FC236}">
                <a16:creationId xmlns:a16="http://schemas.microsoft.com/office/drawing/2014/main" id="{7BF74CE3-0234-5675-0E57-E9483007F5B3}"/>
              </a:ext>
            </a:extLst>
          </p:cNvPr>
          <p:cNvSpPr>
            <a:spLocks noGrp="1"/>
          </p:cNvSpPr>
          <p:nvPr>
            <p:ph type="sldNum" sz="quarter" idx="12"/>
          </p:nvPr>
        </p:nvSpPr>
        <p:spPr>
          <a:xfrm>
            <a:off x="8957844" y="6356351"/>
            <a:ext cx="2743200" cy="365125"/>
          </a:xfrm>
        </p:spPr>
        <p:txBody>
          <a:bodyPr/>
          <a:lstStyle/>
          <a:p>
            <a:fld id="{D57CD980-A213-AB4B-BFA8-636C1B75133C}" type="slidenum">
              <a:rPr lang="fr-FR" smtClean="0"/>
              <a:t>‹N°›</a:t>
            </a:fld>
            <a:endParaRPr lang="fr-FR"/>
          </a:p>
        </p:txBody>
      </p:sp>
      <p:sp>
        <p:nvSpPr>
          <p:cNvPr id="5" name="Rectangle 4">
            <a:extLst>
              <a:ext uri="{FF2B5EF4-FFF2-40B4-BE49-F238E27FC236}">
                <a16:creationId xmlns:a16="http://schemas.microsoft.com/office/drawing/2014/main" id="{9F0D1911-DE2E-1410-4B14-D2BF19C372CC}"/>
              </a:ext>
            </a:extLst>
          </p:cNvPr>
          <p:cNvSpPr/>
          <p:nvPr userDrawn="1"/>
        </p:nvSpPr>
        <p:spPr>
          <a:xfrm>
            <a:off x="467937" y="6323620"/>
            <a:ext cx="11227200" cy="52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Lato" panose="020F0502020204030203" pitchFamily="34" charset="0"/>
            </a:endParaRPr>
          </a:p>
        </p:txBody>
      </p:sp>
      <p:pic>
        <p:nvPicPr>
          <p:cNvPr id="11" name="Image 10">
            <a:extLst>
              <a:ext uri="{FF2B5EF4-FFF2-40B4-BE49-F238E27FC236}">
                <a16:creationId xmlns:a16="http://schemas.microsoft.com/office/drawing/2014/main" id="{1B6E351C-C98E-C655-4A1D-005CCE7E392E}"/>
              </a:ext>
            </a:extLst>
          </p:cNvPr>
          <p:cNvPicPr>
            <a:picLocks noChangeAspect="1"/>
          </p:cNvPicPr>
          <p:nvPr userDrawn="1"/>
        </p:nvPicPr>
        <p:blipFill>
          <a:blip r:embed="rId3"/>
          <a:stretch>
            <a:fillRect/>
          </a:stretch>
        </p:blipFill>
        <p:spPr>
          <a:xfrm>
            <a:off x="474134" y="6438787"/>
            <a:ext cx="1208964" cy="306981"/>
          </a:xfrm>
          <a:prstGeom prst="rect">
            <a:avLst/>
          </a:prstGeom>
        </p:spPr>
      </p:pic>
      <p:sp>
        <p:nvSpPr>
          <p:cNvPr id="12" name="ZoneTexte 11">
            <a:extLst>
              <a:ext uri="{FF2B5EF4-FFF2-40B4-BE49-F238E27FC236}">
                <a16:creationId xmlns:a16="http://schemas.microsoft.com/office/drawing/2014/main" id="{3DEEAFC7-E8F8-4844-3B97-7CD39814375C}"/>
              </a:ext>
            </a:extLst>
          </p:cNvPr>
          <p:cNvSpPr txBox="1"/>
          <p:nvPr userDrawn="1"/>
        </p:nvSpPr>
        <p:spPr>
          <a:xfrm>
            <a:off x="3522770" y="6376420"/>
            <a:ext cx="5146463" cy="492443"/>
          </a:xfrm>
          <a:prstGeom prst="rect">
            <a:avLst/>
          </a:prstGeom>
        </p:spPr>
        <p:txBody>
          <a:bodyPr vert="horz" lIns="121920" tIns="60960" rIns="121920" bIns="60960" rtlCol="0" anchor="ctr"/>
          <a:lstStyle>
            <a:defPPr>
              <a:defRPr lang="en-US"/>
            </a:defPPr>
            <a:lvl1pPr algn="ctr">
              <a:defRPr sz="900">
                <a:solidFill>
                  <a:schemeClr val="tx1">
                    <a:lumMod val="50000"/>
                    <a:lumOff val="50000"/>
                  </a:schemeClr>
                </a:solidFill>
              </a:defRPr>
            </a:lvl1pPr>
          </a:lstStyle>
          <a:p>
            <a:pPr lvl="0"/>
            <a:r>
              <a:rPr lang="fr-FR" sz="1200">
                <a:latin typeface="Lato" panose="020F0502020204030203" pitchFamily="34" charset="0"/>
              </a:rPr>
              <a:t>Source : Baromètre des produits biologiques en France, 2025</a:t>
            </a:r>
          </a:p>
        </p:txBody>
      </p:sp>
      <p:sp>
        <p:nvSpPr>
          <p:cNvPr id="7" name="Rectangle 6">
            <a:extLst>
              <a:ext uri="{FF2B5EF4-FFF2-40B4-BE49-F238E27FC236}">
                <a16:creationId xmlns:a16="http://schemas.microsoft.com/office/drawing/2014/main" id="{EC89AC5A-41AB-8C97-249E-7C2ABB342A7D}"/>
              </a:ext>
            </a:extLst>
          </p:cNvPr>
          <p:cNvSpPr/>
          <p:nvPr userDrawn="1"/>
        </p:nvSpPr>
        <p:spPr>
          <a:xfrm>
            <a:off x="6096000" y="4292120"/>
            <a:ext cx="6096000" cy="2047865"/>
          </a:xfrm>
          <a:prstGeom prst="rect">
            <a:avLst/>
          </a:prstGeom>
          <a:solidFill>
            <a:schemeClr val="bg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Lato" panose="020F0502020204030203" pitchFamily="34" charset="0"/>
            </a:endParaRPr>
          </a:p>
        </p:txBody>
      </p:sp>
    </p:spTree>
    <p:extLst>
      <p:ext uri="{BB962C8B-B14F-4D97-AF65-F5344CB8AC3E}">
        <p14:creationId xmlns:p14="http://schemas.microsoft.com/office/powerpoint/2010/main" val="3602892763"/>
      </p:ext>
    </p:extLst>
  </p:cSld>
  <p:clrMapOvr>
    <a:masterClrMapping/>
  </p:clrMapOvr>
  <p:extLst>
    <p:ext uri="{DCECCB84-F9BA-43D5-87BE-67443E8EF086}">
      <p15:sldGuideLst xmlns:p15="http://schemas.microsoft.com/office/powerpoint/2012/main">
        <p15:guide id="1" orient="horz" pos="159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uverture B">
    <p:spTree>
      <p:nvGrpSpPr>
        <p:cNvPr id="1" name=""/>
        <p:cNvGrpSpPr/>
        <p:nvPr/>
      </p:nvGrpSpPr>
      <p:grpSpPr>
        <a:xfrm>
          <a:off x="0" y="0"/>
          <a:ext cx="0" cy="0"/>
          <a:chOff x="0" y="0"/>
          <a:chExt cx="0" cy="0"/>
        </a:xfrm>
      </p:grpSpPr>
      <p:sp>
        <p:nvSpPr>
          <p:cNvPr id="14" name="Espace réservé pour une image  13">
            <a:extLst>
              <a:ext uri="{FF2B5EF4-FFF2-40B4-BE49-F238E27FC236}">
                <a16:creationId xmlns:a16="http://schemas.microsoft.com/office/drawing/2014/main" id="{704A1EBA-1707-FB48-BDC2-7C4620AB88D0}"/>
              </a:ext>
            </a:extLst>
          </p:cNvPr>
          <p:cNvSpPr>
            <a:spLocks noGrp="1"/>
          </p:cNvSpPr>
          <p:nvPr>
            <p:ph type="pic" sz="quarter" idx="13" hasCustomPrompt="1"/>
          </p:nvPr>
        </p:nvSpPr>
        <p:spPr>
          <a:xfrm>
            <a:off x="5807242" y="481580"/>
            <a:ext cx="5887895" cy="5842040"/>
          </a:xfrm>
          <a:solidFill>
            <a:schemeClr val="accent1">
              <a:lumMod val="40000"/>
              <a:lumOff val="60000"/>
            </a:schemeClr>
          </a:solidFill>
        </p:spPr>
        <p:txBody>
          <a:bodyPr vert="horz" lIns="720000" tIns="720000" rIns="720000" bIns="720000" rtlCol="0" anchor="t" anchorCtr="0">
            <a:normAutofit/>
          </a:bodyPr>
          <a:lstStyle>
            <a:lvl1pPr>
              <a:defRPr lang="fr-FR" sz="1600" i="1" dirty="0">
                <a:solidFill>
                  <a:schemeClr val="tx1"/>
                </a:solidFill>
              </a:defRPr>
            </a:lvl1pPr>
          </a:lstStyle>
          <a:p>
            <a:pPr lvl="0" algn="r"/>
            <a:r>
              <a:rPr lang="fr-FR"/>
              <a:t>Insérez votre image ici</a:t>
            </a:r>
          </a:p>
        </p:txBody>
      </p:sp>
      <p:sp>
        <p:nvSpPr>
          <p:cNvPr id="2" name="Title 1"/>
          <p:cNvSpPr>
            <a:spLocks noGrp="1"/>
          </p:cNvSpPr>
          <p:nvPr>
            <p:ph type="ctrTitle" hasCustomPrompt="1"/>
          </p:nvPr>
        </p:nvSpPr>
        <p:spPr>
          <a:xfrm>
            <a:off x="467937" y="2249715"/>
            <a:ext cx="7181091" cy="2180204"/>
          </a:xfrm>
          <a:noFill/>
        </p:spPr>
        <p:txBody>
          <a:bodyPr wrap="square" lIns="0" tIns="0" rIns="0" bIns="0" anchor="b">
            <a:noAutofit/>
          </a:bodyPr>
          <a:lstStyle>
            <a:lvl1pPr algn="l">
              <a:defRPr sz="4800" cap="all" baseline="0">
                <a:solidFill>
                  <a:schemeClr val="bg1"/>
                </a:solidFill>
                <a:highlight>
                  <a:srgbClr val="99C221"/>
                </a:highlight>
              </a:defRPr>
            </a:lvl1pPr>
          </a:lstStyle>
          <a:p>
            <a:r>
              <a:rPr lang="fr-FR"/>
              <a:t>Titre</a:t>
            </a:r>
            <a:endParaRPr lang="en-US"/>
          </a:p>
        </p:txBody>
      </p:sp>
      <p:sp>
        <p:nvSpPr>
          <p:cNvPr id="3" name="Subtitle 2"/>
          <p:cNvSpPr>
            <a:spLocks noGrp="1"/>
          </p:cNvSpPr>
          <p:nvPr>
            <p:ph type="subTitle" idx="1"/>
          </p:nvPr>
        </p:nvSpPr>
        <p:spPr>
          <a:xfrm>
            <a:off x="467939" y="4438687"/>
            <a:ext cx="5050547" cy="761735"/>
          </a:xfrm>
          <a:noFill/>
        </p:spPr>
        <p:txBody>
          <a:bodyPr wrap="square" lIns="0" tIns="36000" rIns="0" bIns="36000">
            <a:spAutoFit/>
          </a:bodyPr>
          <a:lstStyle>
            <a:lvl1pPr marL="0" indent="0" algn="l">
              <a:buNone/>
              <a:defRPr sz="2400">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Modifiez le style des sous-titres du masque</a:t>
            </a:r>
            <a:endParaRPr lang="en-US"/>
          </a:p>
        </p:txBody>
      </p:sp>
      <p:sp>
        <p:nvSpPr>
          <p:cNvPr id="4" name="Date Placeholder 3"/>
          <p:cNvSpPr>
            <a:spLocks noGrp="1"/>
          </p:cNvSpPr>
          <p:nvPr>
            <p:ph type="dt" sz="half" idx="10"/>
          </p:nvPr>
        </p:nvSpPr>
        <p:spPr>
          <a:xfrm>
            <a:off x="506684" y="6011295"/>
            <a:ext cx="2743200" cy="365125"/>
          </a:xfrm>
        </p:spPr>
        <p:txBody>
          <a:bodyPr lIns="0" tIns="0" rIns="0" bIns="0" anchor="b" anchorCtr="0"/>
          <a:lstStyle>
            <a:lvl1pPr>
              <a:defRPr sz="1867">
                <a:solidFill>
                  <a:schemeClr val="tx2"/>
                </a:solidFill>
              </a:defRPr>
            </a:lvl1pPr>
          </a:lstStyle>
          <a:p>
            <a:endParaRPr lang="fr-FR"/>
          </a:p>
        </p:txBody>
      </p:sp>
      <p:sp>
        <p:nvSpPr>
          <p:cNvPr id="6" name="Slide Number Placeholder 5"/>
          <p:cNvSpPr>
            <a:spLocks noGrp="1"/>
          </p:cNvSpPr>
          <p:nvPr>
            <p:ph type="sldNum" sz="quarter" idx="12"/>
          </p:nvPr>
        </p:nvSpPr>
        <p:spPr/>
        <p:txBody>
          <a:bodyPr/>
          <a:lstStyle/>
          <a:p>
            <a:fld id="{D57CD980-A213-AB4B-BFA8-636C1B75133C}" type="slidenum">
              <a:rPr lang="fr-FR" smtClean="0"/>
              <a:t>‹N°›</a:t>
            </a:fld>
            <a:endParaRPr lang="fr-FR"/>
          </a:p>
        </p:txBody>
      </p:sp>
      <p:sp>
        <p:nvSpPr>
          <p:cNvPr id="12" name="Rectangle 11">
            <a:extLst>
              <a:ext uri="{FF2B5EF4-FFF2-40B4-BE49-F238E27FC236}">
                <a16:creationId xmlns:a16="http://schemas.microsoft.com/office/drawing/2014/main" id="{32DF28DD-2510-9F45-9CBF-18D753D38BAF}"/>
              </a:ext>
            </a:extLst>
          </p:cNvPr>
          <p:cNvSpPr/>
          <p:nvPr userDrawn="1"/>
        </p:nvSpPr>
        <p:spPr>
          <a:xfrm>
            <a:off x="5805536" y="6323620"/>
            <a:ext cx="5889600" cy="52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Lato" panose="020F0502020204030203" pitchFamily="34" charset="0"/>
            </a:endParaRPr>
          </a:p>
        </p:txBody>
      </p:sp>
      <p:pic>
        <p:nvPicPr>
          <p:cNvPr id="9" name="Image 8">
            <a:extLst>
              <a:ext uri="{FF2B5EF4-FFF2-40B4-BE49-F238E27FC236}">
                <a16:creationId xmlns:a16="http://schemas.microsoft.com/office/drawing/2014/main" id="{E73007E7-69A4-9144-B34E-099A2FAD5A7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2617580" cy="1424381"/>
          </a:xfrm>
          <a:prstGeom prst="rect">
            <a:avLst/>
          </a:prstGeom>
        </p:spPr>
      </p:pic>
    </p:spTree>
    <p:extLst>
      <p:ext uri="{BB962C8B-B14F-4D97-AF65-F5344CB8AC3E}">
        <p14:creationId xmlns:p14="http://schemas.microsoft.com/office/powerpoint/2010/main" val="16452112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RAPPORT_Tris croisés 4">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4BAB309-DDD1-6589-4BF9-56B6C0E4E48F}"/>
              </a:ext>
            </a:extLst>
          </p:cNvPr>
          <p:cNvSpPr/>
          <p:nvPr userDrawn="1"/>
        </p:nvSpPr>
        <p:spPr>
          <a:xfrm>
            <a:off x="0" y="2147337"/>
            <a:ext cx="6096000" cy="4176283"/>
          </a:xfrm>
          <a:prstGeom prst="rect">
            <a:avLst/>
          </a:prstGeom>
          <a:solidFill>
            <a:schemeClr val="bg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Lato" panose="020F0502020204030203" pitchFamily="34" charset="0"/>
            </a:endParaRPr>
          </a:p>
        </p:txBody>
      </p:sp>
      <p:pic>
        <p:nvPicPr>
          <p:cNvPr id="6" name="Image 5">
            <a:extLst>
              <a:ext uri="{FF2B5EF4-FFF2-40B4-BE49-F238E27FC236}">
                <a16:creationId xmlns:a16="http://schemas.microsoft.com/office/drawing/2014/main" id="{AD5709EF-E40E-1959-7AA7-69225538EE3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2617580" cy="1424381"/>
          </a:xfrm>
          <a:prstGeom prst="rect">
            <a:avLst/>
          </a:prstGeom>
        </p:spPr>
      </p:pic>
      <p:sp>
        <p:nvSpPr>
          <p:cNvPr id="9" name="Rectangle 8">
            <a:extLst>
              <a:ext uri="{FF2B5EF4-FFF2-40B4-BE49-F238E27FC236}">
                <a16:creationId xmlns:a16="http://schemas.microsoft.com/office/drawing/2014/main" id="{76EA3013-D90C-3948-B633-3D72F418EC8A}"/>
              </a:ext>
            </a:extLst>
          </p:cNvPr>
          <p:cNvSpPr/>
          <p:nvPr/>
        </p:nvSpPr>
        <p:spPr>
          <a:xfrm>
            <a:off x="-1" y="1492981"/>
            <a:ext cx="10897985" cy="7583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noProof="0">
              <a:latin typeface="Lato" panose="020F0502020204030203" pitchFamily="34" charset="0"/>
            </a:endParaRPr>
          </a:p>
        </p:txBody>
      </p:sp>
      <p:sp>
        <p:nvSpPr>
          <p:cNvPr id="22" name="Text Placeholder 35">
            <a:extLst>
              <a:ext uri="{FF2B5EF4-FFF2-40B4-BE49-F238E27FC236}">
                <a16:creationId xmlns:a16="http://schemas.microsoft.com/office/drawing/2014/main" id="{20DE09FC-D7C8-5447-A490-0A0BE7E2EECD}"/>
              </a:ext>
            </a:extLst>
          </p:cNvPr>
          <p:cNvSpPr>
            <a:spLocks noGrp="1"/>
          </p:cNvSpPr>
          <p:nvPr>
            <p:ph type="body" sz="quarter" idx="17" hasCustomPrompt="1"/>
          </p:nvPr>
        </p:nvSpPr>
        <p:spPr>
          <a:xfrm>
            <a:off x="276517" y="1492982"/>
            <a:ext cx="10621467" cy="529829"/>
          </a:xfrm>
          <a:prstGeom prst="rect">
            <a:avLst/>
          </a:prstGeom>
          <a:noFill/>
        </p:spPr>
        <p:txBody>
          <a:bodyPr wrap="square" rtlCol="0" anchor="ctr">
            <a:noAutofit/>
          </a:bodyPr>
          <a:lstStyle>
            <a:lvl1pPr marL="0" indent="0">
              <a:buNone/>
              <a:defRPr lang="en-GB" sz="1600" b="0" i="0" spc="100" baseline="0" dirty="0" smtClean="0">
                <a:solidFill>
                  <a:schemeClr val="bg1"/>
                </a:solidFill>
                <a:latin typeface="Lato" panose="020F0502020204030203" pitchFamily="34" charset="0"/>
              </a:defRPr>
            </a:lvl1pPr>
          </a:lstStyle>
          <a:p>
            <a:pPr marL="0" lvl="0"/>
            <a:r>
              <a:rPr lang="fr-FR" noProof="0"/>
              <a:t>“Insérer la question Insérer la question Insérer la question Insérer la question Insérer la question Insérer la question Insérer la question”) </a:t>
            </a:r>
          </a:p>
        </p:txBody>
      </p:sp>
      <p:sp>
        <p:nvSpPr>
          <p:cNvPr id="3" name="Espace réservé du texte 2">
            <a:extLst>
              <a:ext uri="{FF2B5EF4-FFF2-40B4-BE49-F238E27FC236}">
                <a16:creationId xmlns:a16="http://schemas.microsoft.com/office/drawing/2014/main" id="{1A18B8CE-F147-58E6-F441-FBC966DCDC31}"/>
              </a:ext>
            </a:extLst>
          </p:cNvPr>
          <p:cNvSpPr>
            <a:spLocks noGrp="1"/>
          </p:cNvSpPr>
          <p:nvPr>
            <p:ph type="body" sz="quarter" idx="21" hasCustomPrompt="1"/>
          </p:nvPr>
        </p:nvSpPr>
        <p:spPr>
          <a:xfrm>
            <a:off x="276225" y="2037415"/>
            <a:ext cx="10621963" cy="187325"/>
          </a:xfrm>
          <a:prstGeom prst="rect">
            <a:avLst/>
          </a:prstGeom>
        </p:spPr>
        <p:txBody>
          <a:bodyPr anchor="ctr"/>
          <a:lstStyle>
            <a:lvl1pPr marL="0" indent="0">
              <a:buNone/>
              <a:defRPr sz="1067" i="1">
                <a:solidFill>
                  <a:schemeClr val="bg1"/>
                </a:solidFill>
                <a:latin typeface="Lato" panose="020F0502020204030203" pitchFamily="34" charset="0"/>
              </a:defRPr>
            </a:lvl1pPr>
            <a:lvl2pPr marL="457189" indent="0">
              <a:buNone/>
              <a:defRPr/>
            </a:lvl2pPr>
            <a:lvl3pPr marL="914377" indent="0">
              <a:buNone/>
              <a:defRPr/>
            </a:lvl3pPr>
            <a:lvl4pPr marL="1371566" indent="0">
              <a:buNone/>
              <a:defRPr/>
            </a:lvl4pPr>
            <a:lvl5pPr marL="1828754" indent="0">
              <a:buNone/>
              <a:defRPr/>
            </a:lvl5pPr>
          </a:lstStyle>
          <a:p>
            <a:pPr lvl="0"/>
            <a:r>
              <a:rPr lang="fr-FR"/>
              <a:t>base</a:t>
            </a:r>
          </a:p>
        </p:txBody>
      </p:sp>
      <p:sp>
        <p:nvSpPr>
          <p:cNvPr id="2" name="Title Placeholder 1">
            <a:extLst>
              <a:ext uri="{FF2B5EF4-FFF2-40B4-BE49-F238E27FC236}">
                <a16:creationId xmlns:a16="http://schemas.microsoft.com/office/drawing/2014/main" id="{E3ADF293-3726-9254-6B71-59DB552D28D2}"/>
              </a:ext>
            </a:extLst>
          </p:cNvPr>
          <p:cNvSpPr>
            <a:spLocks noGrp="1"/>
          </p:cNvSpPr>
          <p:nvPr>
            <p:ph type="title"/>
          </p:nvPr>
        </p:nvSpPr>
        <p:spPr>
          <a:xfrm>
            <a:off x="2303137" y="349908"/>
            <a:ext cx="8595051" cy="870857"/>
          </a:xfrm>
          <a:prstGeom prst="rect">
            <a:avLst/>
          </a:prstGeom>
        </p:spPr>
        <p:txBody>
          <a:bodyPr vert="horz" lIns="0" tIns="0" rIns="0" bIns="0" rtlCol="0" anchor="ctr" anchorCtr="0">
            <a:normAutofit/>
          </a:bodyPr>
          <a:lstStyle>
            <a:lvl1pPr>
              <a:defRPr sz="2400"/>
            </a:lvl1pPr>
          </a:lstStyle>
          <a:p>
            <a:r>
              <a:rPr lang="fr-FR"/>
              <a:t>Modifiez le style du titre</a:t>
            </a:r>
            <a:endParaRPr lang="en-US"/>
          </a:p>
        </p:txBody>
      </p:sp>
      <p:sp>
        <p:nvSpPr>
          <p:cNvPr id="4" name="Slide Number Placeholder 5">
            <a:extLst>
              <a:ext uri="{FF2B5EF4-FFF2-40B4-BE49-F238E27FC236}">
                <a16:creationId xmlns:a16="http://schemas.microsoft.com/office/drawing/2014/main" id="{7BF74CE3-0234-5675-0E57-E9483007F5B3}"/>
              </a:ext>
            </a:extLst>
          </p:cNvPr>
          <p:cNvSpPr>
            <a:spLocks noGrp="1"/>
          </p:cNvSpPr>
          <p:nvPr>
            <p:ph type="sldNum" sz="quarter" idx="12"/>
          </p:nvPr>
        </p:nvSpPr>
        <p:spPr>
          <a:xfrm>
            <a:off x="8957844" y="6356351"/>
            <a:ext cx="2743200" cy="365125"/>
          </a:xfrm>
        </p:spPr>
        <p:txBody>
          <a:bodyPr/>
          <a:lstStyle/>
          <a:p>
            <a:fld id="{D57CD980-A213-AB4B-BFA8-636C1B75133C}" type="slidenum">
              <a:rPr lang="fr-FR" smtClean="0"/>
              <a:t>‹N°›</a:t>
            </a:fld>
            <a:endParaRPr lang="fr-FR"/>
          </a:p>
        </p:txBody>
      </p:sp>
      <p:sp>
        <p:nvSpPr>
          <p:cNvPr id="5" name="Rectangle 4">
            <a:extLst>
              <a:ext uri="{FF2B5EF4-FFF2-40B4-BE49-F238E27FC236}">
                <a16:creationId xmlns:a16="http://schemas.microsoft.com/office/drawing/2014/main" id="{9F0D1911-DE2E-1410-4B14-D2BF19C372CC}"/>
              </a:ext>
            </a:extLst>
          </p:cNvPr>
          <p:cNvSpPr/>
          <p:nvPr userDrawn="1"/>
        </p:nvSpPr>
        <p:spPr>
          <a:xfrm>
            <a:off x="467937" y="6323620"/>
            <a:ext cx="11227200" cy="52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Lato" panose="020F0502020204030203" pitchFamily="34" charset="0"/>
            </a:endParaRPr>
          </a:p>
        </p:txBody>
      </p:sp>
      <p:pic>
        <p:nvPicPr>
          <p:cNvPr id="11" name="Image 10">
            <a:extLst>
              <a:ext uri="{FF2B5EF4-FFF2-40B4-BE49-F238E27FC236}">
                <a16:creationId xmlns:a16="http://schemas.microsoft.com/office/drawing/2014/main" id="{1B6E351C-C98E-C655-4A1D-005CCE7E392E}"/>
              </a:ext>
            </a:extLst>
          </p:cNvPr>
          <p:cNvPicPr>
            <a:picLocks noChangeAspect="1"/>
          </p:cNvPicPr>
          <p:nvPr userDrawn="1"/>
        </p:nvPicPr>
        <p:blipFill>
          <a:blip r:embed="rId3"/>
          <a:stretch>
            <a:fillRect/>
          </a:stretch>
        </p:blipFill>
        <p:spPr>
          <a:xfrm>
            <a:off x="474134" y="6438787"/>
            <a:ext cx="1208964" cy="306981"/>
          </a:xfrm>
          <a:prstGeom prst="rect">
            <a:avLst/>
          </a:prstGeom>
        </p:spPr>
      </p:pic>
      <p:sp>
        <p:nvSpPr>
          <p:cNvPr id="12" name="ZoneTexte 11">
            <a:extLst>
              <a:ext uri="{FF2B5EF4-FFF2-40B4-BE49-F238E27FC236}">
                <a16:creationId xmlns:a16="http://schemas.microsoft.com/office/drawing/2014/main" id="{3DEEAFC7-E8F8-4844-3B97-7CD39814375C}"/>
              </a:ext>
            </a:extLst>
          </p:cNvPr>
          <p:cNvSpPr txBox="1"/>
          <p:nvPr userDrawn="1"/>
        </p:nvSpPr>
        <p:spPr>
          <a:xfrm>
            <a:off x="3522770" y="6376420"/>
            <a:ext cx="5146463" cy="492443"/>
          </a:xfrm>
          <a:prstGeom prst="rect">
            <a:avLst/>
          </a:prstGeom>
        </p:spPr>
        <p:txBody>
          <a:bodyPr vert="horz" lIns="121920" tIns="60960" rIns="121920" bIns="60960" rtlCol="0" anchor="ctr"/>
          <a:lstStyle>
            <a:defPPr>
              <a:defRPr lang="en-US"/>
            </a:defPPr>
            <a:lvl1pPr algn="ctr">
              <a:defRPr sz="900">
                <a:solidFill>
                  <a:schemeClr val="tx1">
                    <a:lumMod val="50000"/>
                    <a:lumOff val="50000"/>
                  </a:schemeClr>
                </a:solidFill>
              </a:defRPr>
            </a:lvl1pPr>
          </a:lstStyle>
          <a:p>
            <a:pPr lvl="0"/>
            <a:r>
              <a:rPr lang="fr-FR" sz="1200">
                <a:latin typeface="Lato" panose="020F0502020204030203" pitchFamily="34" charset="0"/>
              </a:rPr>
              <a:t>Source : Baromètre des produits biologiques en France, 2025</a:t>
            </a:r>
          </a:p>
        </p:txBody>
      </p:sp>
      <p:sp>
        <p:nvSpPr>
          <p:cNvPr id="7" name="Rectangle 6">
            <a:extLst>
              <a:ext uri="{FF2B5EF4-FFF2-40B4-BE49-F238E27FC236}">
                <a16:creationId xmlns:a16="http://schemas.microsoft.com/office/drawing/2014/main" id="{EC89AC5A-41AB-8C97-249E-7C2ABB342A7D}"/>
              </a:ext>
            </a:extLst>
          </p:cNvPr>
          <p:cNvSpPr/>
          <p:nvPr userDrawn="1"/>
        </p:nvSpPr>
        <p:spPr>
          <a:xfrm>
            <a:off x="0" y="4261884"/>
            <a:ext cx="12192000" cy="2078101"/>
          </a:xfrm>
          <a:prstGeom prst="rect">
            <a:avLst/>
          </a:prstGeom>
          <a:solidFill>
            <a:schemeClr val="bg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Lato" panose="020F0502020204030203" pitchFamily="34" charset="0"/>
            </a:endParaRPr>
          </a:p>
        </p:txBody>
      </p:sp>
    </p:spTree>
    <p:extLst>
      <p:ext uri="{BB962C8B-B14F-4D97-AF65-F5344CB8AC3E}">
        <p14:creationId xmlns:p14="http://schemas.microsoft.com/office/powerpoint/2010/main" val="1401618778"/>
      </p:ext>
    </p:extLst>
  </p:cSld>
  <p:clrMapOvr>
    <a:masterClrMapping/>
  </p:clrMapOvr>
  <p:extLst>
    <p:ext uri="{DCECCB84-F9BA-43D5-87BE-67443E8EF086}">
      <p15:sldGuideLst xmlns:p15="http://schemas.microsoft.com/office/powerpoint/2012/main">
        <p15:guide id="1" orient="horz" pos="1593">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RAPPORT_Tri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C89AC5A-41AB-8C97-249E-7C2ABB342A7D}"/>
              </a:ext>
            </a:extLst>
          </p:cNvPr>
          <p:cNvSpPr/>
          <p:nvPr userDrawn="1"/>
        </p:nvSpPr>
        <p:spPr>
          <a:xfrm>
            <a:off x="4065600" y="2147620"/>
            <a:ext cx="4060800" cy="4176000"/>
          </a:xfrm>
          <a:prstGeom prst="rect">
            <a:avLst/>
          </a:prstGeom>
          <a:solidFill>
            <a:schemeClr val="bg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Lato" panose="020F0502020204030203" pitchFamily="34" charset="0"/>
            </a:endParaRPr>
          </a:p>
        </p:txBody>
      </p:sp>
      <p:pic>
        <p:nvPicPr>
          <p:cNvPr id="6" name="Image 5">
            <a:extLst>
              <a:ext uri="{FF2B5EF4-FFF2-40B4-BE49-F238E27FC236}">
                <a16:creationId xmlns:a16="http://schemas.microsoft.com/office/drawing/2014/main" id="{AD5709EF-E40E-1959-7AA7-69225538EE3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2617580" cy="1424381"/>
          </a:xfrm>
          <a:prstGeom prst="rect">
            <a:avLst/>
          </a:prstGeom>
        </p:spPr>
      </p:pic>
      <p:sp>
        <p:nvSpPr>
          <p:cNvPr id="9" name="Rectangle 8">
            <a:extLst>
              <a:ext uri="{FF2B5EF4-FFF2-40B4-BE49-F238E27FC236}">
                <a16:creationId xmlns:a16="http://schemas.microsoft.com/office/drawing/2014/main" id="{76EA3013-D90C-3948-B633-3D72F418EC8A}"/>
              </a:ext>
            </a:extLst>
          </p:cNvPr>
          <p:cNvSpPr/>
          <p:nvPr/>
        </p:nvSpPr>
        <p:spPr>
          <a:xfrm>
            <a:off x="-1" y="1492981"/>
            <a:ext cx="10897985" cy="7583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noProof="0">
              <a:latin typeface="Lato" panose="020F0502020204030203" pitchFamily="34" charset="0"/>
            </a:endParaRPr>
          </a:p>
        </p:txBody>
      </p:sp>
      <p:sp>
        <p:nvSpPr>
          <p:cNvPr id="22" name="Text Placeholder 35">
            <a:extLst>
              <a:ext uri="{FF2B5EF4-FFF2-40B4-BE49-F238E27FC236}">
                <a16:creationId xmlns:a16="http://schemas.microsoft.com/office/drawing/2014/main" id="{20DE09FC-D7C8-5447-A490-0A0BE7E2EECD}"/>
              </a:ext>
            </a:extLst>
          </p:cNvPr>
          <p:cNvSpPr>
            <a:spLocks noGrp="1"/>
          </p:cNvSpPr>
          <p:nvPr>
            <p:ph type="body" sz="quarter" idx="17" hasCustomPrompt="1"/>
          </p:nvPr>
        </p:nvSpPr>
        <p:spPr>
          <a:xfrm>
            <a:off x="276517" y="1492982"/>
            <a:ext cx="10621467" cy="529829"/>
          </a:xfrm>
          <a:prstGeom prst="rect">
            <a:avLst/>
          </a:prstGeom>
          <a:noFill/>
        </p:spPr>
        <p:txBody>
          <a:bodyPr wrap="square" rtlCol="0" anchor="ctr">
            <a:noAutofit/>
          </a:bodyPr>
          <a:lstStyle>
            <a:lvl1pPr marL="0" indent="0">
              <a:buNone/>
              <a:defRPr lang="en-GB" sz="1600" b="0" i="0" spc="100" baseline="0" dirty="0" smtClean="0">
                <a:solidFill>
                  <a:schemeClr val="bg1"/>
                </a:solidFill>
                <a:latin typeface="Lato" panose="020F0502020204030203" pitchFamily="34" charset="0"/>
              </a:defRPr>
            </a:lvl1pPr>
          </a:lstStyle>
          <a:p>
            <a:pPr marL="0" lvl="0"/>
            <a:r>
              <a:rPr lang="fr-FR" noProof="0"/>
              <a:t>“Insérer la question Insérer la question Insérer la question Insérer la question Insérer la question Insérer la question Insérer la question”) </a:t>
            </a:r>
          </a:p>
        </p:txBody>
      </p:sp>
      <p:sp>
        <p:nvSpPr>
          <p:cNvPr id="3" name="Espace réservé du texte 2">
            <a:extLst>
              <a:ext uri="{FF2B5EF4-FFF2-40B4-BE49-F238E27FC236}">
                <a16:creationId xmlns:a16="http://schemas.microsoft.com/office/drawing/2014/main" id="{1A18B8CE-F147-58E6-F441-FBC966DCDC31}"/>
              </a:ext>
            </a:extLst>
          </p:cNvPr>
          <p:cNvSpPr>
            <a:spLocks noGrp="1"/>
          </p:cNvSpPr>
          <p:nvPr>
            <p:ph type="body" sz="quarter" idx="21" hasCustomPrompt="1"/>
          </p:nvPr>
        </p:nvSpPr>
        <p:spPr>
          <a:xfrm>
            <a:off x="276225" y="2037415"/>
            <a:ext cx="10621963" cy="187325"/>
          </a:xfrm>
          <a:prstGeom prst="rect">
            <a:avLst/>
          </a:prstGeom>
        </p:spPr>
        <p:txBody>
          <a:bodyPr anchor="ctr"/>
          <a:lstStyle>
            <a:lvl1pPr marL="0" indent="0">
              <a:buNone/>
              <a:defRPr sz="1067" i="1">
                <a:solidFill>
                  <a:schemeClr val="bg1"/>
                </a:solidFill>
                <a:latin typeface="Lato" panose="020F0502020204030203" pitchFamily="34" charset="0"/>
              </a:defRPr>
            </a:lvl1pPr>
            <a:lvl2pPr marL="457189" indent="0">
              <a:buNone/>
              <a:defRPr/>
            </a:lvl2pPr>
            <a:lvl3pPr marL="914377" indent="0">
              <a:buNone/>
              <a:defRPr/>
            </a:lvl3pPr>
            <a:lvl4pPr marL="1371566" indent="0">
              <a:buNone/>
              <a:defRPr/>
            </a:lvl4pPr>
            <a:lvl5pPr marL="1828754" indent="0">
              <a:buNone/>
              <a:defRPr/>
            </a:lvl5pPr>
          </a:lstStyle>
          <a:p>
            <a:pPr lvl="0"/>
            <a:r>
              <a:rPr lang="fr-FR"/>
              <a:t>base</a:t>
            </a:r>
          </a:p>
        </p:txBody>
      </p:sp>
      <p:sp>
        <p:nvSpPr>
          <p:cNvPr id="2" name="Title Placeholder 1">
            <a:extLst>
              <a:ext uri="{FF2B5EF4-FFF2-40B4-BE49-F238E27FC236}">
                <a16:creationId xmlns:a16="http://schemas.microsoft.com/office/drawing/2014/main" id="{E3ADF293-3726-9254-6B71-59DB552D28D2}"/>
              </a:ext>
            </a:extLst>
          </p:cNvPr>
          <p:cNvSpPr>
            <a:spLocks noGrp="1"/>
          </p:cNvSpPr>
          <p:nvPr>
            <p:ph type="title"/>
          </p:nvPr>
        </p:nvSpPr>
        <p:spPr>
          <a:xfrm>
            <a:off x="2303137" y="349908"/>
            <a:ext cx="8595051" cy="870857"/>
          </a:xfrm>
          <a:prstGeom prst="rect">
            <a:avLst/>
          </a:prstGeom>
        </p:spPr>
        <p:txBody>
          <a:bodyPr vert="horz" lIns="0" tIns="0" rIns="0" bIns="0" rtlCol="0" anchor="ctr" anchorCtr="0">
            <a:normAutofit/>
          </a:bodyPr>
          <a:lstStyle>
            <a:lvl1pPr>
              <a:defRPr sz="2400"/>
            </a:lvl1pPr>
          </a:lstStyle>
          <a:p>
            <a:r>
              <a:rPr lang="fr-FR"/>
              <a:t>Modifiez le style du titre</a:t>
            </a:r>
            <a:endParaRPr lang="en-US"/>
          </a:p>
        </p:txBody>
      </p:sp>
      <p:sp>
        <p:nvSpPr>
          <p:cNvPr id="4" name="Slide Number Placeholder 5">
            <a:extLst>
              <a:ext uri="{FF2B5EF4-FFF2-40B4-BE49-F238E27FC236}">
                <a16:creationId xmlns:a16="http://schemas.microsoft.com/office/drawing/2014/main" id="{7BF74CE3-0234-5675-0E57-E9483007F5B3}"/>
              </a:ext>
            </a:extLst>
          </p:cNvPr>
          <p:cNvSpPr>
            <a:spLocks noGrp="1"/>
          </p:cNvSpPr>
          <p:nvPr>
            <p:ph type="sldNum" sz="quarter" idx="12"/>
          </p:nvPr>
        </p:nvSpPr>
        <p:spPr>
          <a:xfrm>
            <a:off x="8957844" y="6356351"/>
            <a:ext cx="2743200" cy="365125"/>
          </a:xfrm>
        </p:spPr>
        <p:txBody>
          <a:bodyPr/>
          <a:lstStyle/>
          <a:p>
            <a:fld id="{D57CD980-A213-AB4B-BFA8-636C1B75133C}" type="slidenum">
              <a:rPr lang="fr-FR" smtClean="0"/>
              <a:t>‹N°›</a:t>
            </a:fld>
            <a:endParaRPr lang="fr-FR"/>
          </a:p>
        </p:txBody>
      </p:sp>
      <p:sp>
        <p:nvSpPr>
          <p:cNvPr id="5" name="Rectangle 4">
            <a:extLst>
              <a:ext uri="{FF2B5EF4-FFF2-40B4-BE49-F238E27FC236}">
                <a16:creationId xmlns:a16="http://schemas.microsoft.com/office/drawing/2014/main" id="{9F0D1911-DE2E-1410-4B14-D2BF19C372CC}"/>
              </a:ext>
            </a:extLst>
          </p:cNvPr>
          <p:cNvSpPr/>
          <p:nvPr userDrawn="1"/>
        </p:nvSpPr>
        <p:spPr>
          <a:xfrm>
            <a:off x="467937" y="6323620"/>
            <a:ext cx="11227200" cy="52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Lato" panose="020F0502020204030203" pitchFamily="34" charset="0"/>
            </a:endParaRPr>
          </a:p>
        </p:txBody>
      </p:sp>
      <p:pic>
        <p:nvPicPr>
          <p:cNvPr id="11" name="Image 10">
            <a:extLst>
              <a:ext uri="{FF2B5EF4-FFF2-40B4-BE49-F238E27FC236}">
                <a16:creationId xmlns:a16="http://schemas.microsoft.com/office/drawing/2014/main" id="{1B6E351C-C98E-C655-4A1D-005CCE7E392E}"/>
              </a:ext>
            </a:extLst>
          </p:cNvPr>
          <p:cNvPicPr>
            <a:picLocks noChangeAspect="1"/>
          </p:cNvPicPr>
          <p:nvPr userDrawn="1"/>
        </p:nvPicPr>
        <p:blipFill>
          <a:blip r:embed="rId3"/>
          <a:stretch>
            <a:fillRect/>
          </a:stretch>
        </p:blipFill>
        <p:spPr>
          <a:xfrm>
            <a:off x="474134" y="6438787"/>
            <a:ext cx="1208964" cy="306981"/>
          </a:xfrm>
          <a:prstGeom prst="rect">
            <a:avLst/>
          </a:prstGeom>
        </p:spPr>
      </p:pic>
      <p:sp>
        <p:nvSpPr>
          <p:cNvPr id="12" name="ZoneTexte 11">
            <a:extLst>
              <a:ext uri="{FF2B5EF4-FFF2-40B4-BE49-F238E27FC236}">
                <a16:creationId xmlns:a16="http://schemas.microsoft.com/office/drawing/2014/main" id="{3DEEAFC7-E8F8-4844-3B97-7CD39814375C}"/>
              </a:ext>
            </a:extLst>
          </p:cNvPr>
          <p:cNvSpPr txBox="1"/>
          <p:nvPr userDrawn="1"/>
        </p:nvSpPr>
        <p:spPr>
          <a:xfrm>
            <a:off x="3522770" y="6376420"/>
            <a:ext cx="5146463" cy="492443"/>
          </a:xfrm>
          <a:prstGeom prst="rect">
            <a:avLst/>
          </a:prstGeom>
        </p:spPr>
        <p:txBody>
          <a:bodyPr vert="horz" lIns="121920" tIns="60960" rIns="121920" bIns="60960" rtlCol="0" anchor="ctr"/>
          <a:lstStyle>
            <a:defPPr>
              <a:defRPr lang="en-US"/>
            </a:defPPr>
            <a:lvl1pPr algn="ctr">
              <a:defRPr sz="900">
                <a:solidFill>
                  <a:schemeClr val="tx1">
                    <a:lumMod val="50000"/>
                    <a:lumOff val="50000"/>
                  </a:schemeClr>
                </a:solidFill>
              </a:defRPr>
            </a:lvl1pPr>
          </a:lstStyle>
          <a:p>
            <a:pPr lvl="0"/>
            <a:r>
              <a:rPr lang="fr-FR" sz="1200">
                <a:latin typeface="Lato" panose="020F0502020204030203" pitchFamily="34" charset="0"/>
              </a:rPr>
              <a:t>Source : Baromètre des produits biologiques en France, 2025</a:t>
            </a:r>
          </a:p>
        </p:txBody>
      </p:sp>
    </p:spTree>
    <p:extLst>
      <p:ext uri="{BB962C8B-B14F-4D97-AF65-F5344CB8AC3E}">
        <p14:creationId xmlns:p14="http://schemas.microsoft.com/office/powerpoint/2010/main" val="816028520"/>
      </p:ext>
    </p:extLst>
  </p:cSld>
  <p:clrMapOvr>
    <a:masterClrMapping/>
  </p:clrMapOvr>
  <p:extLst>
    <p:ext uri="{DCECCB84-F9BA-43D5-87BE-67443E8EF086}">
      <p15:sldGuideLst xmlns:p15="http://schemas.microsoft.com/office/powerpoint/2012/main">
        <p15:guide id="1" orient="horz" pos="1593">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APPORT_graph">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AD5709EF-E40E-1959-7AA7-69225538EE3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2617580" cy="1424381"/>
          </a:xfrm>
          <a:prstGeom prst="rect">
            <a:avLst/>
          </a:prstGeom>
        </p:spPr>
      </p:pic>
      <p:sp>
        <p:nvSpPr>
          <p:cNvPr id="9" name="Rectangle 8">
            <a:extLst>
              <a:ext uri="{FF2B5EF4-FFF2-40B4-BE49-F238E27FC236}">
                <a16:creationId xmlns:a16="http://schemas.microsoft.com/office/drawing/2014/main" id="{76EA3013-D90C-3948-B633-3D72F418EC8A}"/>
              </a:ext>
            </a:extLst>
          </p:cNvPr>
          <p:cNvSpPr/>
          <p:nvPr/>
        </p:nvSpPr>
        <p:spPr>
          <a:xfrm>
            <a:off x="-1" y="1492981"/>
            <a:ext cx="10897985" cy="7583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noProof="0">
              <a:latin typeface="Lato" panose="020F0502020204030203" pitchFamily="34" charset="0"/>
            </a:endParaRPr>
          </a:p>
        </p:txBody>
      </p:sp>
      <p:sp>
        <p:nvSpPr>
          <p:cNvPr id="22" name="Text Placeholder 35">
            <a:extLst>
              <a:ext uri="{FF2B5EF4-FFF2-40B4-BE49-F238E27FC236}">
                <a16:creationId xmlns:a16="http://schemas.microsoft.com/office/drawing/2014/main" id="{20DE09FC-D7C8-5447-A490-0A0BE7E2EECD}"/>
              </a:ext>
            </a:extLst>
          </p:cNvPr>
          <p:cNvSpPr>
            <a:spLocks noGrp="1"/>
          </p:cNvSpPr>
          <p:nvPr>
            <p:ph type="body" sz="quarter" idx="17" hasCustomPrompt="1"/>
          </p:nvPr>
        </p:nvSpPr>
        <p:spPr>
          <a:xfrm>
            <a:off x="276517" y="1492982"/>
            <a:ext cx="10621467" cy="529829"/>
          </a:xfrm>
          <a:prstGeom prst="rect">
            <a:avLst/>
          </a:prstGeom>
          <a:noFill/>
        </p:spPr>
        <p:txBody>
          <a:bodyPr wrap="square" rtlCol="0" anchor="ctr">
            <a:noAutofit/>
          </a:bodyPr>
          <a:lstStyle>
            <a:lvl1pPr marL="0" indent="0">
              <a:buNone/>
              <a:defRPr lang="en-GB" sz="1600" b="0" i="0" spc="100" baseline="0" dirty="0" smtClean="0">
                <a:solidFill>
                  <a:schemeClr val="bg1"/>
                </a:solidFill>
                <a:latin typeface="Lato" panose="020F0502020204030203" pitchFamily="34" charset="0"/>
              </a:defRPr>
            </a:lvl1pPr>
          </a:lstStyle>
          <a:p>
            <a:pPr marL="0" lvl="0"/>
            <a:r>
              <a:rPr lang="fr-FR" noProof="0"/>
              <a:t>“Insérer la question Insérer la question Insérer la question Insérer la question Insérer la question Insérer la question Insérer la question”) </a:t>
            </a:r>
          </a:p>
        </p:txBody>
      </p:sp>
      <p:sp>
        <p:nvSpPr>
          <p:cNvPr id="3" name="Espace réservé du texte 2">
            <a:extLst>
              <a:ext uri="{FF2B5EF4-FFF2-40B4-BE49-F238E27FC236}">
                <a16:creationId xmlns:a16="http://schemas.microsoft.com/office/drawing/2014/main" id="{1A18B8CE-F147-58E6-F441-FBC966DCDC31}"/>
              </a:ext>
            </a:extLst>
          </p:cNvPr>
          <p:cNvSpPr>
            <a:spLocks noGrp="1"/>
          </p:cNvSpPr>
          <p:nvPr>
            <p:ph type="body" sz="quarter" idx="21" hasCustomPrompt="1"/>
          </p:nvPr>
        </p:nvSpPr>
        <p:spPr>
          <a:xfrm>
            <a:off x="276225" y="2037415"/>
            <a:ext cx="10621963" cy="187325"/>
          </a:xfrm>
          <a:prstGeom prst="rect">
            <a:avLst/>
          </a:prstGeom>
        </p:spPr>
        <p:txBody>
          <a:bodyPr anchor="ctr"/>
          <a:lstStyle>
            <a:lvl1pPr marL="0" indent="0">
              <a:buNone/>
              <a:defRPr sz="1067" i="1">
                <a:solidFill>
                  <a:schemeClr val="bg1"/>
                </a:solidFill>
                <a:latin typeface="Lato" panose="020F0502020204030203" pitchFamily="34" charset="0"/>
              </a:defRPr>
            </a:lvl1pPr>
            <a:lvl2pPr marL="457189" indent="0">
              <a:buNone/>
              <a:defRPr/>
            </a:lvl2pPr>
            <a:lvl3pPr marL="914377" indent="0">
              <a:buNone/>
              <a:defRPr/>
            </a:lvl3pPr>
            <a:lvl4pPr marL="1371566" indent="0">
              <a:buNone/>
              <a:defRPr/>
            </a:lvl4pPr>
            <a:lvl5pPr marL="1828754" indent="0">
              <a:buNone/>
              <a:defRPr/>
            </a:lvl5pPr>
          </a:lstStyle>
          <a:p>
            <a:pPr lvl="0"/>
            <a:r>
              <a:rPr lang="fr-FR"/>
              <a:t>base</a:t>
            </a:r>
          </a:p>
        </p:txBody>
      </p:sp>
      <p:sp>
        <p:nvSpPr>
          <p:cNvPr id="2" name="Title Placeholder 1">
            <a:extLst>
              <a:ext uri="{FF2B5EF4-FFF2-40B4-BE49-F238E27FC236}">
                <a16:creationId xmlns:a16="http://schemas.microsoft.com/office/drawing/2014/main" id="{E3ADF293-3726-9254-6B71-59DB552D28D2}"/>
              </a:ext>
            </a:extLst>
          </p:cNvPr>
          <p:cNvSpPr>
            <a:spLocks noGrp="1"/>
          </p:cNvSpPr>
          <p:nvPr>
            <p:ph type="title"/>
          </p:nvPr>
        </p:nvSpPr>
        <p:spPr>
          <a:xfrm>
            <a:off x="2303137" y="349908"/>
            <a:ext cx="8595051" cy="870857"/>
          </a:xfrm>
          <a:prstGeom prst="rect">
            <a:avLst/>
          </a:prstGeom>
        </p:spPr>
        <p:txBody>
          <a:bodyPr vert="horz" lIns="0" tIns="0" rIns="0" bIns="0" rtlCol="0" anchor="ctr" anchorCtr="0">
            <a:normAutofit/>
          </a:bodyPr>
          <a:lstStyle>
            <a:lvl1pPr>
              <a:defRPr sz="2400"/>
            </a:lvl1pPr>
          </a:lstStyle>
          <a:p>
            <a:r>
              <a:rPr lang="fr-FR"/>
              <a:t>Modifiez le style du titre</a:t>
            </a:r>
            <a:endParaRPr lang="en-US"/>
          </a:p>
        </p:txBody>
      </p:sp>
      <p:sp>
        <p:nvSpPr>
          <p:cNvPr id="4" name="Slide Number Placeholder 5">
            <a:extLst>
              <a:ext uri="{FF2B5EF4-FFF2-40B4-BE49-F238E27FC236}">
                <a16:creationId xmlns:a16="http://schemas.microsoft.com/office/drawing/2014/main" id="{7BF74CE3-0234-5675-0E57-E9483007F5B3}"/>
              </a:ext>
            </a:extLst>
          </p:cNvPr>
          <p:cNvSpPr>
            <a:spLocks noGrp="1"/>
          </p:cNvSpPr>
          <p:nvPr>
            <p:ph type="sldNum" sz="quarter" idx="12"/>
          </p:nvPr>
        </p:nvSpPr>
        <p:spPr>
          <a:xfrm>
            <a:off x="8957844" y="6356351"/>
            <a:ext cx="2743200" cy="365125"/>
          </a:xfrm>
        </p:spPr>
        <p:txBody>
          <a:bodyPr/>
          <a:lstStyle/>
          <a:p>
            <a:fld id="{D57CD980-A213-AB4B-BFA8-636C1B75133C}" type="slidenum">
              <a:rPr lang="fr-FR" smtClean="0"/>
              <a:t>‹N°›</a:t>
            </a:fld>
            <a:endParaRPr lang="fr-FR"/>
          </a:p>
        </p:txBody>
      </p:sp>
      <p:sp>
        <p:nvSpPr>
          <p:cNvPr id="5" name="Rectangle 4">
            <a:extLst>
              <a:ext uri="{FF2B5EF4-FFF2-40B4-BE49-F238E27FC236}">
                <a16:creationId xmlns:a16="http://schemas.microsoft.com/office/drawing/2014/main" id="{9F0D1911-DE2E-1410-4B14-D2BF19C372CC}"/>
              </a:ext>
            </a:extLst>
          </p:cNvPr>
          <p:cNvSpPr/>
          <p:nvPr userDrawn="1"/>
        </p:nvSpPr>
        <p:spPr>
          <a:xfrm>
            <a:off x="467937" y="6323620"/>
            <a:ext cx="11227200" cy="52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Lato" panose="020F0502020204030203" pitchFamily="34" charset="0"/>
            </a:endParaRPr>
          </a:p>
        </p:txBody>
      </p:sp>
      <p:pic>
        <p:nvPicPr>
          <p:cNvPr id="11" name="Image 10">
            <a:extLst>
              <a:ext uri="{FF2B5EF4-FFF2-40B4-BE49-F238E27FC236}">
                <a16:creationId xmlns:a16="http://schemas.microsoft.com/office/drawing/2014/main" id="{1B6E351C-C98E-C655-4A1D-005CCE7E392E}"/>
              </a:ext>
            </a:extLst>
          </p:cNvPr>
          <p:cNvPicPr>
            <a:picLocks noChangeAspect="1"/>
          </p:cNvPicPr>
          <p:nvPr userDrawn="1"/>
        </p:nvPicPr>
        <p:blipFill>
          <a:blip r:embed="rId3"/>
          <a:stretch>
            <a:fillRect/>
          </a:stretch>
        </p:blipFill>
        <p:spPr>
          <a:xfrm>
            <a:off x="474134" y="6438787"/>
            <a:ext cx="1208964" cy="306981"/>
          </a:xfrm>
          <a:prstGeom prst="rect">
            <a:avLst/>
          </a:prstGeom>
        </p:spPr>
      </p:pic>
      <p:sp>
        <p:nvSpPr>
          <p:cNvPr id="12" name="ZoneTexte 11">
            <a:extLst>
              <a:ext uri="{FF2B5EF4-FFF2-40B4-BE49-F238E27FC236}">
                <a16:creationId xmlns:a16="http://schemas.microsoft.com/office/drawing/2014/main" id="{3DEEAFC7-E8F8-4844-3B97-7CD39814375C}"/>
              </a:ext>
            </a:extLst>
          </p:cNvPr>
          <p:cNvSpPr txBox="1"/>
          <p:nvPr userDrawn="1"/>
        </p:nvSpPr>
        <p:spPr>
          <a:xfrm>
            <a:off x="3522770" y="6376420"/>
            <a:ext cx="5146463" cy="492443"/>
          </a:xfrm>
          <a:prstGeom prst="rect">
            <a:avLst/>
          </a:prstGeom>
        </p:spPr>
        <p:txBody>
          <a:bodyPr vert="horz" lIns="121920" tIns="60960" rIns="121920" bIns="60960" rtlCol="0" anchor="ctr"/>
          <a:lstStyle>
            <a:defPPr>
              <a:defRPr lang="en-US"/>
            </a:defPPr>
            <a:lvl1pPr algn="ctr">
              <a:defRPr sz="900">
                <a:solidFill>
                  <a:schemeClr val="tx1">
                    <a:lumMod val="50000"/>
                    <a:lumOff val="50000"/>
                  </a:schemeClr>
                </a:solidFill>
              </a:defRPr>
            </a:lvl1pPr>
          </a:lstStyle>
          <a:p>
            <a:pPr lvl="0"/>
            <a:r>
              <a:rPr lang="fr-FR" sz="1200">
                <a:latin typeface="Lato" panose="020F0502020204030203" pitchFamily="34" charset="0"/>
              </a:rPr>
              <a:t>Source : Baromètre des produits biologiques en France, 2025</a:t>
            </a:r>
          </a:p>
        </p:txBody>
      </p:sp>
    </p:spTree>
    <p:extLst>
      <p:ext uri="{BB962C8B-B14F-4D97-AF65-F5344CB8AC3E}">
        <p14:creationId xmlns:p14="http://schemas.microsoft.com/office/powerpoint/2010/main" val="2825152964"/>
      </p:ext>
    </p:extLst>
  </p:cSld>
  <p:clrMapOvr>
    <a:masterClrMapping/>
  </p:clrMapOvr>
  <p:extLst>
    <p:ext uri="{DCECCB84-F9BA-43D5-87BE-67443E8EF086}">
      <p15:sldGuideLst xmlns:p15="http://schemas.microsoft.com/office/powerpoint/2012/main">
        <p15:guide id="1" orient="horz" pos="1593">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batim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78DDA0-7163-74CB-B3AD-322F35B59D26}"/>
              </a:ext>
            </a:extLst>
          </p:cNvPr>
          <p:cNvSpPr/>
          <p:nvPr userDrawn="1"/>
        </p:nvSpPr>
        <p:spPr>
          <a:xfrm>
            <a:off x="6095973" y="2147337"/>
            <a:ext cx="6096000" cy="4176283"/>
          </a:xfrm>
          <a:prstGeom prst="rect">
            <a:avLst/>
          </a:prstGeom>
          <a:solidFill>
            <a:schemeClr val="bg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Lato" panose="020F0502020204030203" pitchFamily="34" charset="0"/>
            </a:endParaRPr>
          </a:p>
        </p:txBody>
      </p:sp>
      <p:pic>
        <p:nvPicPr>
          <p:cNvPr id="6" name="Image 5">
            <a:extLst>
              <a:ext uri="{FF2B5EF4-FFF2-40B4-BE49-F238E27FC236}">
                <a16:creationId xmlns:a16="http://schemas.microsoft.com/office/drawing/2014/main" id="{AD5709EF-E40E-1959-7AA7-69225538EE3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2617580" cy="1424381"/>
          </a:xfrm>
          <a:prstGeom prst="rect">
            <a:avLst/>
          </a:prstGeom>
        </p:spPr>
      </p:pic>
      <p:sp>
        <p:nvSpPr>
          <p:cNvPr id="9" name="Rectangle 8">
            <a:extLst>
              <a:ext uri="{FF2B5EF4-FFF2-40B4-BE49-F238E27FC236}">
                <a16:creationId xmlns:a16="http://schemas.microsoft.com/office/drawing/2014/main" id="{76EA3013-D90C-3948-B633-3D72F418EC8A}"/>
              </a:ext>
            </a:extLst>
          </p:cNvPr>
          <p:cNvSpPr/>
          <p:nvPr/>
        </p:nvSpPr>
        <p:spPr>
          <a:xfrm>
            <a:off x="-1" y="1492981"/>
            <a:ext cx="10897985" cy="7583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noProof="0">
              <a:latin typeface="Lato" panose="020F0502020204030203" pitchFamily="34" charset="0"/>
            </a:endParaRPr>
          </a:p>
        </p:txBody>
      </p:sp>
      <p:sp>
        <p:nvSpPr>
          <p:cNvPr id="22" name="Text Placeholder 35">
            <a:extLst>
              <a:ext uri="{FF2B5EF4-FFF2-40B4-BE49-F238E27FC236}">
                <a16:creationId xmlns:a16="http://schemas.microsoft.com/office/drawing/2014/main" id="{20DE09FC-D7C8-5447-A490-0A0BE7E2EECD}"/>
              </a:ext>
            </a:extLst>
          </p:cNvPr>
          <p:cNvSpPr>
            <a:spLocks noGrp="1"/>
          </p:cNvSpPr>
          <p:nvPr>
            <p:ph type="body" sz="quarter" idx="17" hasCustomPrompt="1"/>
          </p:nvPr>
        </p:nvSpPr>
        <p:spPr>
          <a:xfrm>
            <a:off x="276517" y="1492982"/>
            <a:ext cx="10621467" cy="529829"/>
          </a:xfrm>
          <a:prstGeom prst="rect">
            <a:avLst/>
          </a:prstGeom>
          <a:noFill/>
        </p:spPr>
        <p:txBody>
          <a:bodyPr wrap="square" rtlCol="0" anchor="ctr">
            <a:noAutofit/>
          </a:bodyPr>
          <a:lstStyle>
            <a:lvl1pPr marL="0" indent="0">
              <a:buNone/>
              <a:defRPr lang="en-GB" sz="1600" b="0" i="0" spc="100" baseline="0" dirty="0" smtClean="0">
                <a:solidFill>
                  <a:schemeClr val="bg1"/>
                </a:solidFill>
                <a:latin typeface="Lato" panose="020F0502020204030203" pitchFamily="34" charset="0"/>
              </a:defRPr>
            </a:lvl1pPr>
          </a:lstStyle>
          <a:p>
            <a:pPr marL="0" lvl="0"/>
            <a:r>
              <a:rPr lang="fr-FR" noProof="0"/>
              <a:t>“Insérer la question Insérer la question Insérer la question Insérer la question Insérer la question Insérer la question Insérer la question”) </a:t>
            </a:r>
          </a:p>
        </p:txBody>
      </p:sp>
      <p:sp>
        <p:nvSpPr>
          <p:cNvPr id="3" name="Espace réservé du texte 2">
            <a:extLst>
              <a:ext uri="{FF2B5EF4-FFF2-40B4-BE49-F238E27FC236}">
                <a16:creationId xmlns:a16="http://schemas.microsoft.com/office/drawing/2014/main" id="{1A18B8CE-F147-58E6-F441-FBC966DCDC31}"/>
              </a:ext>
            </a:extLst>
          </p:cNvPr>
          <p:cNvSpPr>
            <a:spLocks noGrp="1"/>
          </p:cNvSpPr>
          <p:nvPr>
            <p:ph type="body" sz="quarter" idx="21" hasCustomPrompt="1"/>
          </p:nvPr>
        </p:nvSpPr>
        <p:spPr>
          <a:xfrm>
            <a:off x="276225" y="2037415"/>
            <a:ext cx="10621963" cy="187325"/>
          </a:xfrm>
          <a:prstGeom prst="rect">
            <a:avLst/>
          </a:prstGeom>
        </p:spPr>
        <p:txBody>
          <a:bodyPr anchor="ctr"/>
          <a:lstStyle>
            <a:lvl1pPr marL="0" indent="0">
              <a:buNone/>
              <a:defRPr sz="1067" i="1">
                <a:solidFill>
                  <a:schemeClr val="bg1"/>
                </a:solidFill>
                <a:latin typeface="Lato" panose="020F0502020204030203" pitchFamily="34" charset="0"/>
              </a:defRPr>
            </a:lvl1pPr>
            <a:lvl2pPr marL="457189" indent="0">
              <a:buNone/>
              <a:defRPr/>
            </a:lvl2pPr>
            <a:lvl3pPr marL="914377" indent="0">
              <a:buNone/>
              <a:defRPr/>
            </a:lvl3pPr>
            <a:lvl4pPr marL="1371566" indent="0">
              <a:buNone/>
              <a:defRPr/>
            </a:lvl4pPr>
            <a:lvl5pPr marL="1828754" indent="0">
              <a:buNone/>
              <a:defRPr/>
            </a:lvl5pPr>
          </a:lstStyle>
          <a:p>
            <a:pPr lvl="0"/>
            <a:r>
              <a:rPr lang="fr-FR"/>
              <a:t>base</a:t>
            </a:r>
          </a:p>
        </p:txBody>
      </p:sp>
      <p:sp>
        <p:nvSpPr>
          <p:cNvPr id="2" name="Title Placeholder 1">
            <a:extLst>
              <a:ext uri="{FF2B5EF4-FFF2-40B4-BE49-F238E27FC236}">
                <a16:creationId xmlns:a16="http://schemas.microsoft.com/office/drawing/2014/main" id="{E3ADF293-3726-9254-6B71-59DB552D28D2}"/>
              </a:ext>
            </a:extLst>
          </p:cNvPr>
          <p:cNvSpPr>
            <a:spLocks noGrp="1"/>
          </p:cNvSpPr>
          <p:nvPr>
            <p:ph type="title"/>
          </p:nvPr>
        </p:nvSpPr>
        <p:spPr>
          <a:xfrm>
            <a:off x="2303137" y="349908"/>
            <a:ext cx="8595051" cy="870857"/>
          </a:xfrm>
          <a:prstGeom prst="rect">
            <a:avLst/>
          </a:prstGeom>
        </p:spPr>
        <p:txBody>
          <a:bodyPr vert="horz" lIns="0" tIns="0" rIns="0" bIns="0" rtlCol="0" anchor="ctr" anchorCtr="0">
            <a:normAutofit/>
          </a:bodyPr>
          <a:lstStyle>
            <a:lvl1pPr>
              <a:defRPr sz="2400"/>
            </a:lvl1pPr>
          </a:lstStyle>
          <a:p>
            <a:r>
              <a:rPr lang="fr-FR"/>
              <a:t>Modifiez le style du titre</a:t>
            </a:r>
            <a:endParaRPr lang="en-US"/>
          </a:p>
        </p:txBody>
      </p:sp>
      <p:sp>
        <p:nvSpPr>
          <p:cNvPr id="4" name="Slide Number Placeholder 5">
            <a:extLst>
              <a:ext uri="{FF2B5EF4-FFF2-40B4-BE49-F238E27FC236}">
                <a16:creationId xmlns:a16="http://schemas.microsoft.com/office/drawing/2014/main" id="{7BF74CE3-0234-5675-0E57-E9483007F5B3}"/>
              </a:ext>
            </a:extLst>
          </p:cNvPr>
          <p:cNvSpPr>
            <a:spLocks noGrp="1"/>
          </p:cNvSpPr>
          <p:nvPr>
            <p:ph type="sldNum" sz="quarter" idx="12"/>
          </p:nvPr>
        </p:nvSpPr>
        <p:spPr>
          <a:xfrm>
            <a:off x="8957844" y="6356351"/>
            <a:ext cx="2743200" cy="365125"/>
          </a:xfrm>
        </p:spPr>
        <p:txBody>
          <a:bodyPr/>
          <a:lstStyle/>
          <a:p>
            <a:fld id="{D57CD980-A213-AB4B-BFA8-636C1B75133C}" type="slidenum">
              <a:rPr lang="fr-FR" smtClean="0"/>
              <a:t>‹N°›</a:t>
            </a:fld>
            <a:endParaRPr lang="fr-FR"/>
          </a:p>
        </p:txBody>
      </p:sp>
      <p:sp>
        <p:nvSpPr>
          <p:cNvPr id="5" name="Rectangle 4">
            <a:extLst>
              <a:ext uri="{FF2B5EF4-FFF2-40B4-BE49-F238E27FC236}">
                <a16:creationId xmlns:a16="http://schemas.microsoft.com/office/drawing/2014/main" id="{9F0D1911-DE2E-1410-4B14-D2BF19C372CC}"/>
              </a:ext>
            </a:extLst>
          </p:cNvPr>
          <p:cNvSpPr/>
          <p:nvPr userDrawn="1"/>
        </p:nvSpPr>
        <p:spPr>
          <a:xfrm>
            <a:off x="467937" y="6323620"/>
            <a:ext cx="11227200" cy="52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Lato" panose="020F0502020204030203" pitchFamily="34" charset="0"/>
            </a:endParaRPr>
          </a:p>
        </p:txBody>
      </p:sp>
      <p:pic>
        <p:nvPicPr>
          <p:cNvPr id="11" name="Image 10">
            <a:extLst>
              <a:ext uri="{FF2B5EF4-FFF2-40B4-BE49-F238E27FC236}">
                <a16:creationId xmlns:a16="http://schemas.microsoft.com/office/drawing/2014/main" id="{1B6E351C-C98E-C655-4A1D-005CCE7E392E}"/>
              </a:ext>
            </a:extLst>
          </p:cNvPr>
          <p:cNvPicPr>
            <a:picLocks noChangeAspect="1"/>
          </p:cNvPicPr>
          <p:nvPr userDrawn="1"/>
        </p:nvPicPr>
        <p:blipFill>
          <a:blip r:embed="rId3"/>
          <a:stretch>
            <a:fillRect/>
          </a:stretch>
        </p:blipFill>
        <p:spPr>
          <a:xfrm>
            <a:off x="474134" y="6438787"/>
            <a:ext cx="1208964" cy="306981"/>
          </a:xfrm>
          <a:prstGeom prst="rect">
            <a:avLst/>
          </a:prstGeom>
        </p:spPr>
      </p:pic>
      <p:sp>
        <p:nvSpPr>
          <p:cNvPr id="12" name="ZoneTexte 11">
            <a:extLst>
              <a:ext uri="{FF2B5EF4-FFF2-40B4-BE49-F238E27FC236}">
                <a16:creationId xmlns:a16="http://schemas.microsoft.com/office/drawing/2014/main" id="{3DEEAFC7-E8F8-4844-3B97-7CD39814375C}"/>
              </a:ext>
            </a:extLst>
          </p:cNvPr>
          <p:cNvSpPr txBox="1"/>
          <p:nvPr userDrawn="1"/>
        </p:nvSpPr>
        <p:spPr>
          <a:xfrm>
            <a:off x="3522770" y="6376420"/>
            <a:ext cx="5146463" cy="492443"/>
          </a:xfrm>
          <a:prstGeom prst="rect">
            <a:avLst/>
          </a:prstGeom>
        </p:spPr>
        <p:txBody>
          <a:bodyPr vert="horz" lIns="121920" tIns="60960" rIns="121920" bIns="60960" rtlCol="0" anchor="ctr"/>
          <a:lstStyle>
            <a:defPPr>
              <a:defRPr lang="en-US"/>
            </a:defPPr>
            <a:lvl1pPr algn="ctr">
              <a:defRPr sz="900">
                <a:solidFill>
                  <a:schemeClr val="tx1">
                    <a:lumMod val="50000"/>
                    <a:lumOff val="50000"/>
                  </a:schemeClr>
                </a:solidFill>
              </a:defRPr>
            </a:lvl1pPr>
          </a:lstStyle>
          <a:p>
            <a:pPr lvl="0"/>
            <a:r>
              <a:rPr lang="fr-FR" sz="1200">
                <a:latin typeface="Lato" panose="020F0502020204030203" pitchFamily="34" charset="0"/>
              </a:rPr>
              <a:t>Source : Baromètre des produits biologiques en France, 2025</a:t>
            </a:r>
          </a:p>
        </p:txBody>
      </p:sp>
      <p:pic>
        <p:nvPicPr>
          <p:cNvPr id="8" name="Google Shape;711;p3" descr="A picture containing light&#10;&#10;Description automatically generated">
            <a:extLst>
              <a:ext uri="{FF2B5EF4-FFF2-40B4-BE49-F238E27FC236}">
                <a16:creationId xmlns:a16="http://schemas.microsoft.com/office/drawing/2014/main" id="{5C7121B7-CDA0-FCE6-BE60-571AE00C8016}"/>
              </a:ext>
            </a:extLst>
          </p:cNvPr>
          <p:cNvPicPr preferRelativeResize="0">
            <a:picLocks noChangeAspect="1"/>
          </p:cNvPicPr>
          <p:nvPr userDrawn="1"/>
        </p:nvPicPr>
        <p:blipFill rotWithShape="1">
          <a:blip r:embed="rId4">
            <a:alphaModFix/>
            <a:duotone>
              <a:prstClr val="black"/>
              <a:schemeClr val="tx2">
                <a:tint val="45000"/>
                <a:satMod val="400000"/>
              </a:schemeClr>
            </a:duotone>
          </a:blip>
          <a:srcRect/>
          <a:stretch/>
        </p:blipFill>
        <p:spPr>
          <a:xfrm>
            <a:off x="114203" y="2358303"/>
            <a:ext cx="865608" cy="962317"/>
          </a:xfrm>
          <a:prstGeom prst="rect">
            <a:avLst/>
          </a:prstGeom>
          <a:noFill/>
          <a:ln>
            <a:noFill/>
          </a:ln>
        </p:spPr>
      </p:pic>
      <p:pic>
        <p:nvPicPr>
          <p:cNvPr id="10" name="Google Shape;712;p3" descr="A picture containing light&#10;&#10;Description automatically generated">
            <a:extLst>
              <a:ext uri="{FF2B5EF4-FFF2-40B4-BE49-F238E27FC236}">
                <a16:creationId xmlns:a16="http://schemas.microsoft.com/office/drawing/2014/main" id="{88E8861E-8461-DCDF-BC69-9CFBE38F9A07}"/>
              </a:ext>
            </a:extLst>
          </p:cNvPr>
          <p:cNvPicPr preferRelativeResize="0">
            <a:picLocks noChangeAspect="1"/>
          </p:cNvPicPr>
          <p:nvPr userDrawn="1"/>
        </p:nvPicPr>
        <p:blipFill rotWithShape="1">
          <a:blip r:embed="rId4">
            <a:alphaModFix/>
            <a:duotone>
              <a:prstClr val="black"/>
              <a:schemeClr val="tx2">
                <a:tint val="45000"/>
                <a:satMod val="400000"/>
              </a:schemeClr>
            </a:duotone>
          </a:blip>
          <a:srcRect/>
          <a:stretch/>
        </p:blipFill>
        <p:spPr>
          <a:xfrm flipH="1">
            <a:off x="5154403" y="5282643"/>
            <a:ext cx="865608" cy="962317"/>
          </a:xfrm>
          <a:prstGeom prst="rect">
            <a:avLst/>
          </a:prstGeom>
          <a:noFill/>
          <a:ln>
            <a:noFill/>
          </a:ln>
        </p:spPr>
      </p:pic>
      <p:pic>
        <p:nvPicPr>
          <p:cNvPr id="13" name="Google Shape;711;p3" descr="A picture containing light&#10;&#10;Description automatically generated">
            <a:extLst>
              <a:ext uri="{FF2B5EF4-FFF2-40B4-BE49-F238E27FC236}">
                <a16:creationId xmlns:a16="http://schemas.microsoft.com/office/drawing/2014/main" id="{2A15CD08-D7D9-44EB-4218-DC937B863728}"/>
              </a:ext>
            </a:extLst>
          </p:cNvPr>
          <p:cNvPicPr preferRelativeResize="0">
            <a:picLocks noChangeAspect="1"/>
          </p:cNvPicPr>
          <p:nvPr userDrawn="1"/>
        </p:nvPicPr>
        <p:blipFill rotWithShape="1">
          <a:blip r:embed="rId4">
            <a:alphaModFix/>
            <a:duotone>
              <a:prstClr val="black"/>
              <a:schemeClr val="tx2">
                <a:tint val="45000"/>
                <a:satMod val="400000"/>
              </a:schemeClr>
            </a:duotone>
          </a:blip>
          <a:srcRect/>
          <a:stretch/>
        </p:blipFill>
        <p:spPr>
          <a:xfrm>
            <a:off x="6231685" y="2358303"/>
            <a:ext cx="865608" cy="962317"/>
          </a:xfrm>
          <a:prstGeom prst="rect">
            <a:avLst/>
          </a:prstGeom>
          <a:noFill/>
          <a:ln>
            <a:noFill/>
          </a:ln>
        </p:spPr>
      </p:pic>
      <p:pic>
        <p:nvPicPr>
          <p:cNvPr id="14" name="Google Shape;712;p3" descr="A picture containing light&#10;&#10;Description automatically generated">
            <a:extLst>
              <a:ext uri="{FF2B5EF4-FFF2-40B4-BE49-F238E27FC236}">
                <a16:creationId xmlns:a16="http://schemas.microsoft.com/office/drawing/2014/main" id="{19AEC8FC-701B-B88D-D713-477AE8AD9CB2}"/>
              </a:ext>
            </a:extLst>
          </p:cNvPr>
          <p:cNvPicPr preferRelativeResize="0">
            <a:picLocks noChangeAspect="1"/>
          </p:cNvPicPr>
          <p:nvPr userDrawn="1"/>
        </p:nvPicPr>
        <p:blipFill rotWithShape="1">
          <a:blip r:embed="rId4">
            <a:alphaModFix/>
            <a:duotone>
              <a:prstClr val="black"/>
              <a:schemeClr val="tx2">
                <a:tint val="45000"/>
                <a:satMod val="400000"/>
              </a:schemeClr>
            </a:duotone>
          </a:blip>
          <a:srcRect/>
          <a:stretch/>
        </p:blipFill>
        <p:spPr>
          <a:xfrm flipH="1">
            <a:off x="11271885" y="5282643"/>
            <a:ext cx="865608" cy="962317"/>
          </a:xfrm>
          <a:prstGeom prst="rect">
            <a:avLst/>
          </a:prstGeom>
          <a:noFill/>
          <a:ln>
            <a:noFill/>
          </a:ln>
        </p:spPr>
      </p:pic>
    </p:spTree>
    <p:extLst>
      <p:ext uri="{BB962C8B-B14F-4D97-AF65-F5344CB8AC3E}">
        <p14:creationId xmlns:p14="http://schemas.microsoft.com/office/powerpoint/2010/main" val="13694080"/>
      </p:ext>
    </p:extLst>
  </p:cSld>
  <p:clrMapOvr>
    <a:masterClrMapping/>
  </p:clrMapOvr>
  <p:extLst>
    <p:ext uri="{DCECCB84-F9BA-43D5-87BE-67443E8EF086}">
      <p15:sldGuideLst xmlns:p15="http://schemas.microsoft.com/office/powerpoint/2012/main">
        <p15:guide id="1" orient="horz" pos="159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Verbatim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78DDA0-7163-74CB-B3AD-322F35B59D26}"/>
              </a:ext>
            </a:extLst>
          </p:cNvPr>
          <p:cNvSpPr/>
          <p:nvPr userDrawn="1"/>
        </p:nvSpPr>
        <p:spPr>
          <a:xfrm>
            <a:off x="6095973" y="2147337"/>
            <a:ext cx="6096000" cy="4176283"/>
          </a:xfrm>
          <a:prstGeom prst="rect">
            <a:avLst/>
          </a:prstGeom>
          <a:solidFill>
            <a:schemeClr val="accent4">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Lato" panose="020F0502020204030203" pitchFamily="34" charset="0"/>
            </a:endParaRPr>
          </a:p>
        </p:txBody>
      </p:sp>
      <p:pic>
        <p:nvPicPr>
          <p:cNvPr id="6" name="Image 5">
            <a:extLst>
              <a:ext uri="{FF2B5EF4-FFF2-40B4-BE49-F238E27FC236}">
                <a16:creationId xmlns:a16="http://schemas.microsoft.com/office/drawing/2014/main" id="{AD5709EF-E40E-1959-7AA7-69225538EE3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2617580" cy="1424381"/>
          </a:xfrm>
          <a:prstGeom prst="rect">
            <a:avLst/>
          </a:prstGeom>
        </p:spPr>
      </p:pic>
      <p:sp>
        <p:nvSpPr>
          <p:cNvPr id="9" name="Rectangle 8">
            <a:extLst>
              <a:ext uri="{FF2B5EF4-FFF2-40B4-BE49-F238E27FC236}">
                <a16:creationId xmlns:a16="http://schemas.microsoft.com/office/drawing/2014/main" id="{76EA3013-D90C-3948-B633-3D72F418EC8A}"/>
              </a:ext>
            </a:extLst>
          </p:cNvPr>
          <p:cNvSpPr/>
          <p:nvPr/>
        </p:nvSpPr>
        <p:spPr>
          <a:xfrm>
            <a:off x="-1" y="1492981"/>
            <a:ext cx="10897985" cy="7583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noProof="0">
              <a:latin typeface="Lato" panose="020F0502020204030203" pitchFamily="34" charset="0"/>
            </a:endParaRPr>
          </a:p>
        </p:txBody>
      </p:sp>
      <p:sp>
        <p:nvSpPr>
          <p:cNvPr id="22" name="Text Placeholder 35">
            <a:extLst>
              <a:ext uri="{FF2B5EF4-FFF2-40B4-BE49-F238E27FC236}">
                <a16:creationId xmlns:a16="http://schemas.microsoft.com/office/drawing/2014/main" id="{20DE09FC-D7C8-5447-A490-0A0BE7E2EECD}"/>
              </a:ext>
            </a:extLst>
          </p:cNvPr>
          <p:cNvSpPr>
            <a:spLocks noGrp="1"/>
          </p:cNvSpPr>
          <p:nvPr>
            <p:ph type="body" sz="quarter" idx="17" hasCustomPrompt="1"/>
          </p:nvPr>
        </p:nvSpPr>
        <p:spPr>
          <a:xfrm>
            <a:off x="276517" y="1492982"/>
            <a:ext cx="10621467" cy="529829"/>
          </a:xfrm>
          <a:prstGeom prst="rect">
            <a:avLst/>
          </a:prstGeom>
          <a:noFill/>
        </p:spPr>
        <p:txBody>
          <a:bodyPr wrap="square" rtlCol="0" anchor="ctr">
            <a:noAutofit/>
          </a:bodyPr>
          <a:lstStyle>
            <a:lvl1pPr marL="0" indent="0">
              <a:buNone/>
              <a:defRPr lang="en-GB" sz="1600" b="0" i="0" spc="100" baseline="0" dirty="0" smtClean="0">
                <a:solidFill>
                  <a:schemeClr val="bg1"/>
                </a:solidFill>
                <a:latin typeface="Lato" panose="020F0502020204030203" pitchFamily="34" charset="0"/>
              </a:defRPr>
            </a:lvl1pPr>
          </a:lstStyle>
          <a:p>
            <a:pPr marL="0" lvl="0"/>
            <a:r>
              <a:rPr lang="fr-FR" noProof="0"/>
              <a:t>“Insérer la question Insérer la question Insérer la question Insérer la question Insérer la question Insérer la question Insérer la question”) </a:t>
            </a:r>
          </a:p>
        </p:txBody>
      </p:sp>
      <p:sp>
        <p:nvSpPr>
          <p:cNvPr id="3" name="Espace réservé du texte 2">
            <a:extLst>
              <a:ext uri="{FF2B5EF4-FFF2-40B4-BE49-F238E27FC236}">
                <a16:creationId xmlns:a16="http://schemas.microsoft.com/office/drawing/2014/main" id="{1A18B8CE-F147-58E6-F441-FBC966DCDC31}"/>
              </a:ext>
            </a:extLst>
          </p:cNvPr>
          <p:cNvSpPr>
            <a:spLocks noGrp="1"/>
          </p:cNvSpPr>
          <p:nvPr>
            <p:ph type="body" sz="quarter" idx="21" hasCustomPrompt="1"/>
          </p:nvPr>
        </p:nvSpPr>
        <p:spPr>
          <a:xfrm>
            <a:off x="276225" y="2037415"/>
            <a:ext cx="10621963" cy="187325"/>
          </a:xfrm>
          <a:prstGeom prst="rect">
            <a:avLst/>
          </a:prstGeom>
        </p:spPr>
        <p:txBody>
          <a:bodyPr anchor="ctr"/>
          <a:lstStyle>
            <a:lvl1pPr marL="0" indent="0">
              <a:buNone/>
              <a:defRPr sz="1067" i="1">
                <a:solidFill>
                  <a:schemeClr val="bg1"/>
                </a:solidFill>
                <a:latin typeface="Lato" panose="020F0502020204030203" pitchFamily="34" charset="0"/>
              </a:defRPr>
            </a:lvl1pPr>
            <a:lvl2pPr marL="457189" indent="0">
              <a:buNone/>
              <a:defRPr/>
            </a:lvl2pPr>
            <a:lvl3pPr marL="914377" indent="0">
              <a:buNone/>
              <a:defRPr/>
            </a:lvl3pPr>
            <a:lvl4pPr marL="1371566" indent="0">
              <a:buNone/>
              <a:defRPr/>
            </a:lvl4pPr>
            <a:lvl5pPr marL="1828754" indent="0">
              <a:buNone/>
              <a:defRPr/>
            </a:lvl5pPr>
          </a:lstStyle>
          <a:p>
            <a:pPr lvl="0"/>
            <a:r>
              <a:rPr lang="fr-FR"/>
              <a:t>base</a:t>
            </a:r>
          </a:p>
        </p:txBody>
      </p:sp>
      <p:sp>
        <p:nvSpPr>
          <p:cNvPr id="2" name="Title Placeholder 1">
            <a:extLst>
              <a:ext uri="{FF2B5EF4-FFF2-40B4-BE49-F238E27FC236}">
                <a16:creationId xmlns:a16="http://schemas.microsoft.com/office/drawing/2014/main" id="{E3ADF293-3726-9254-6B71-59DB552D28D2}"/>
              </a:ext>
            </a:extLst>
          </p:cNvPr>
          <p:cNvSpPr>
            <a:spLocks noGrp="1"/>
          </p:cNvSpPr>
          <p:nvPr>
            <p:ph type="title"/>
          </p:nvPr>
        </p:nvSpPr>
        <p:spPr>
          <a:xfrm>
            <a:off x="2303137" y="349908"/>
            <a:ext cx="8595051" cy="870857"/>
          </a:xfrm>
          <a:prstGeom prst="rect">
            <a:avLst/>
          </a:prstGeom>
        </p:spPr>
        <p:txBody>
          <a:bodyPr vert="horz" lIns="0" tIns="0" rIns="0" bIns="0" rtlCol="0" anchor="ctr" anchorCtr="0">
            <a:normAutofit/>
          </a:bodyPr>
          <a:lstStyle>
            <a:lvl1pPr>
              <a:defRPr sz="2400"/>
            </a:lvl1pPr>
          </a:lstStyle>
          <a:p>
            <a:r>
              <a:rPr lang="fr-FR"/>
              <a:t>Modifiez le style du titre</a:t>
            </a:r>
            <a:endParaRPr lang="en-US"/>
          </a:p>
        </p:txBody>
      </p:sp>
      <p:sp>
        <p:nvSpPr>
          <p:cNvPr id="4" name="Slide Number Placeholder 5">
            <a:extLst>
              <a:ext uri="{FF2B5EF4-FFF2-40B4-BE49-F238E27FC236}">
                <a16:creationId xmlns:a16="http://schemas.microsoft.com/office/drawing/2014/main" id="{7BF74CE3-0234-5675-0E57-E9483007F5B3}"/>
              </a:ext>
            </a:extLst>
          </p:cNvPr>
          <p:cNvSpPr>
            <a:spLocks noGrp="1"/>
          </p:cNvSpPr>
          <p:nvPr>
            <p:ph type="sldNum" sz="quarter" idx="12"/>
          </p:nvPr>
        </p:nvSpPr>
        <p:spPr>
          <a:xfrm>
            <a:off x="8957844" y="6356351"/>
            <a:ext cx="2743200" cy="365125"/>
          </a:xfrm>
        </p:spPr>
        <p:txBody>
          <a:bodyPr/>
          <a:lstStyle/>
          <a:p>
            <a:fld id="{D57CD980-A213-AB4B-BFA8-636C1B75133C}" type="slidenum">
              <a:rPr lang="fr-FR" smtClean="0"/>
              <a:t>‹N°›</a:t>
            </a:fld>
            <a:endParaRPr lang="fr-FR"/>
          </a:p>
        </p:txBody>
      </p:sp>
      <p:sp>
        <p:nvSpPr>
          <p:cNvPr id="5" name="Rectangle 4">
            <a:extLst>
              <a:ext uri="{FF2B5EF4-FFF2-40B4-BE49-F238E27FC236}">
                <a16:creationId xmlns:a16="http://schemas.microsoft.com/office/drawing/2014/main" id="{9F0D1911-DE2E-1410-4B14-D2BF19C372CC}"/>
              </a:ext>
            </a:extLst>
          </p:cNvPr>
          <p:cNvSpPr/>
          <p:nvPr userDrawn="1"/>
        </p:nvSpPr>
        <p:spPr>
          <a:xfrm>
            <a:off x="467937" y="6323620"/>
            <a:ext cx="11227200" cy="52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Lato" panose="020F0502020204030203" pitchFamily="34" charset="0"/>
            </a:endParaRPr>
          </a:p>
        </p:txBody>
      </p:sp>
      <p:pic>
        <p:nvPicPr>
          <p:cNvPr id="11" name="Image 10">
            <a:extLst>
              <a:ext uri="{FF2B5EF4-FFF2-40B4-BE49-F238E27FC236}">
                <a16:creationId xmlns:a16="http://schemas.microsoft.com/office/drawing/2014/main" id="{1B6E351C-C98E-C655-4A1D-005CCE7E392E}"/>
              </a:ext>
            </a:extLst>
          </p:cNvPr>
          <p:cNvPicPr>
            <a:picLocks noChangeAspect="1"/>
          </p:cNvPicPr>
          <p:nvPr userDrawn="1"/>
        </p:nvPicPr>
        <p:blipFill>
          <a:blip r:embed="rId3"/>
          <a:stretch>
            <a:fillRect/>
          </a:stretch>
        </p:blipFill>
        <p:spPr>
          <a:xfrm>
            <a:off x="474134" y="6438787"/>
            <a:ext cx="1208964" cy="306981"/>
          </a:xfrm>
          <a:prstGeom prst="rect">
            <a:avLst/>
          </a:prstGeom>
        </p:spPr>
      </p:pic>
      <p:sp>
        <p:nvSpPr>
          <p:cNvPr id="12" name="ZoneTexte 11">
            <a:extLst>
              <a:ext uri="{FF2B5EF4-FFF2-40B4-BE49-F238E27FC236}">
                <a16:creationId xmlns:a16="http://schemas.microsoft.com/office/drawing/2014/main" id="{3DEEAFC7-E8F8-4844-3B97-7CD39814375C}"/>
              </a:ext>
            </a:extLst>
          </p:cNvPr>
          <p:cNvSpPr txBox="1"/>
          <p:nvPr userDrawn="1"/>
        </p:nvSpPr>
        <p:spPr>
          <a:xfrm>
            <a:off x="3522770" y="6376420"/>
            <a:ext cx="5146463" cy="492443"/>
          </a:xfrm>
          <a:prstGeom prst="rect">
            <a:avLst/>
          </a:prstGeom>
        </p:spPr>
        <p:txBody>
          <a:bodyPr vert="horz" lIns="121920" tIns="60960" rIns="121920" bIns="60960" rtlCol="0" anchor="ctr"/>
          <a:lstStyle>
            <a:defPPr>
              <a:defRPr lang="en-US"/>
            </a:defPPr>
            <a:lvl1pPr algn="ctr">
              <a:defRPr sz="900">
                <a:solidFill>
                  <a:schemeClr val="tx1">
                    <a:lumMod val="50000"/>
                    <a:lumOff val="50000"/>
                  </a:schemeClr>
                </a:solidFill>
              </a:defRPr>
            </a:lvl1pPr>
          </a:lstStyle>
          <a:p>
            <a:pPr lvl="0"/>
            <a:r>
              <a:rPr lang="fr-FR" sz="1200">
                <a:latin typeface="Lato" panose="020F0502020204030203" pitchFamily="34" charset="0"/>
              </a:rPr>
              <a:t>Source : Baromètre des produits biologiques en France, 2025</a:t>
            </a:r>
          </a:p>
        </p:txBody>
      </p:sp>
      <p:pic>
        <p:nvPicPr>
          <p:cNvPr id="8" name="Google Shape;711;p3" descr="A picture containing light&#10;&#10;Description automatically generated">
            <a:extLst>
              <a:ext uri="{FF2B5EF4-FFF2-40B4-BE49-F238E27FC236}">
                <a16:creationId xmlns:a16="http://schemas.microsoft.com/office/drawing/2014/main" id="{5C7121B7-CDA0-FCE6-BE60-571AE00C8016}"/>
              </a:ext>
            </a:extLst>
          </p:cNvPr>
          <p:cNvPicPr preferRelativeResize="0">
            <a:picLocks noChangeAspect="1"/>
          </p:cNvPicPr>
          <p:nvPr userDrawn="1"/>
        </p:nvPicPr>
        <p:blipFill rotWithShape="1">
          <a:blip r:embed="rId4">
            <a:alphaModFix/>
            <a:duotone>
              <a:prstClr val="black"/>
              <a:schemeClr val="accent4">
                <a:tint val="45000"/>
                <a:satMod val="400000"/>
              </a:schemeClr>
            </a:duotone>
          </a:blip>
          <a:srcRect/>
          <a:stretch/>
        </p:blipFill>
        <p:spPr>
          <a:xfrm>
            <a:off x="114203" y="2358303"/>
            <a:ext cx="865608" cy="962317"/>
          </a:xfrm>
          <a:prstGeom prst="rect">
            <a:avLst/>
          </a:prstGeom>
          <a:noFill/>
          <a:ln>
            <a:noFill/>
          </a:ln>
        </p:spPr>
      </p:pic>
      <p:pic>
        <p:nvPicPr>
          <p:cNvPr id="10" name="Google Shape;712;p3" descr="A picture containing light&#10;&#10;Description automatically generated">
            <a:extLst>
              <a:ext uri="{FF2B5EF4-FFF2-40B4-BE49-F238E27FC236}">
                <a16:creationId xmlns:a16="http://schemas.microsoft.com/office/drawing/2014/main" id="{88E8861E-8461-DCDF-BC69-9CFBE38F9A07}"/>
              </a:ext>
            </a:extLst>
          </p:cNvPr>
          <p:cNvPicPr preferRelativeResize="0">
            <a:picLocks noChangeAspect="1"/>
          </p:cNvPicPr>
          <p:nvPr userDrawn="1"/>
        </p:nvPicPr>
        <p:blipFill rotWithShape="1">
          <a:blip r:embed="rId4">
            <a:alphaModFix/>
            <a:duotone>
              <a:prstClr val="black"/>
              <a:schemeClr val="accent4">
                <a:tint val="45000"/>
                <a:satMod val="400000"/>
              </a:schemeClr>
            </a:duotone>
          </a:blip>
          <a:srcRect/>
          <a:stretch/>
        </p:blipFill>
        <p:spPr>
          <a:xfrm flipH="1">
            <a:off x="5154403" y="5282643"/>
            <a:ext cx="865608" cy="962317"/>
          </a:xfrm>
          <a:prstGeom prst="rect">
            <a:avLst/>
          </a:prstGeom>
          <a:noFill/>
          <a:ln>
            <a:noFill/>
          </a:ln>
        </p:spPr>
      </p:pic>
      <p:pic>
        <p:nvPicPr>
          <p:cNvPr id="13" name="Google Shape;711;p3" descr="A picture containing light&#10;&#10;Description automatically generated">
            <a:extLst>
              <a:ext uri="{FF2B5EF4-FFF2-40B4-BE49-F238E27FC236}">
                <a16:creationId xmlns:a16="http://schemas.microsoft.com/office/drawing/2014/main" id="{2A15CD08-D7D9-44EB-4218-DC937B863728}"/>
              </a:ext>
            </a:extLst>
          </p:cNvPr>
          <p:cNvPicPr preferRelativeResize="0">
            <a:picLocks noChangeAspect="1"/>
          </p:cNvPicPr>
          <p:nvPr userDrawn="1"/>
        </p:nvPicPr>
        <p:blipFill rotWithShape="1">
          <a:blip r:embed="rId4">
            <a:alphaModFix/>
            <a:duotone>
              <a:prstClr val="black"/>
              <a:schemeClr val="accent4">
                <a:tint val="45000"/>
                <a:satMod val="400000"/>
              </a:schemeClr>
            </a:duotone>
          </a:blip>
          <a:srcRect/>
          <a:stretch/>
        </p:blipFill>
        <p:spPr>
          <a:xfrm>
            <a:off x="6231685" y="2358303"/>
            <a:ext cx="865608" cy="962317"/>
          </a:xfrm>
          <a:prstGeom prst="rect">
            <a:avLst/>
          </a:prstGeom>
          <a:noFill/>
          <a:ln>
            <a:noFill/>
          </a:ln>
        </p:spPr>
      </p:pic>
      <p:pic>
        <p:nvPicPr>
          <p:cNvPr id="14" name="Google Shape;712;p3" descr="A picture containing light&#10;&#10;Description automatically generated">
            <a:extLst>
              <a:ext uri="{FF2B5EF4-FFF2-40B4-BE49-F238E27FC236}">
                <a16:creationId xmlns:a16="http://schemas.microsoft.com/office/drawing/2014/main" id="{19AEC8FC-701B-B88D-D713-477AE8AD9CB2}"/>
              </a:ext>
            </a:extLst>
          </p:cNvPr>
          <p:cNvPicPr preferRelativeResize="0">
            <a:picLocks noChangeAspect="1"/>
          </p:cNvPicPr>
          <p:nvPr userDrawn="1"/>
        </p:nvPicPr>
        <p:blipFill rotWithShape="1">
          <a:blip r:embed="rId4">
            <a:alphaModFix/>
            <a:duotone>
              <a:prstClr val="black"/>
              <a:schemeClr val="accent4">
                <a:tint val="45000"/>
                <a:satMod val="400000"/>
              </a:schemeClr>
            </a:duotone>
          </a:blip>
          <a:srcRect/>
          <a:stretch/>
        </p:blipFill>
        <p:spPr>
          <a:xfrm flipH="1">
            <a:off x="11271885" y="5282643"/>
            <a:ext cx="865608" cy="962317"/>
          </a:xfrm>
          <a:prstGeom prst="rect">
            <a:avLst/>
          </a:prstGeom>
          <a:noFill/>
          <a:ln>
            <a:noFill/>
          </a:ln>
        </p:spPr>
      </p:pic>
    </p:spTree>
    <p:extLst>
      <p:ext uri="{BB962C8B-B14F-4D97-AF65-F5344CB8AC3E}">
        <p14:creationId xmlns:p14="http://schemas.microsoft.com/office/powerpoint/2010/main" val="855777383"/>
      </p:ext>
    </p:extLst>
  </p:cSld>
  <p:clrMapOvr>
    <a:masterClrMapping/>
  </p:clrMapOvr>
  <p:extLst>
    <p:ext uri="{DCECCB84-F9BA-43D5-87BE-67443E8EF086}">
      <p15:sldGuideLst xmlns:p15="http://schemas.microsoft.com/office/powerpoint/2012/main">
        <p15:guide id="1" orient="horz" pos="159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uverture C">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99897243-1DF7-2240-B51C-B1256AB15A4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57961" t="36608"/>
          <a:stretch/>
        </p:blipFill>
        <p:spPr>
          <a:xfrm>
            <a:off x="7066547" y="2510589"/>
            <a:ext cx="5125452" cy="4347411"/>
          </a:xfrm>
          <a:prstGeom prst="rect">
            <a:avLst/>
          </a:prstGeom>
        </p:spPr>
      </p:pic>
      <p:sp>
        <p:nvSpPr>
          <p:cNvPr id="2" name="Title 1"/>
          <p:cNvSpPr>
            <a:spLocks noGrp="1"/>
          </p:cNvSpPr>
          <p:nvPr>
            <p:ph type="ctrTitle" hasCustomPrompt="1"/>
          </p:nvPr>
        </p:nvSpPr>
        <p:spPr>
          <a:xfrm>
            <a:off x="467937" y="2781108"/>
            <a:ext cx="6397655" cy="1648811"/>
          </a:xfrm>
          <a:noFill/>
        </p:spPr>
        <p:txBody>
          <a:bodyPr wrap="square" lIns="0" tIns="0" rIns="0" bIns="0" anchor="b">
            <a:noAutofit/>
          </a:bodyPr>
          <a:lstStyle>
            <a:lvl1pPr algn="l">
              <a:defRPr sz="4800" cap="all" baseline="0">
                <a:solidFill>
                  <a:schemeClr val="bg1"/>
                </a:solidFill>
                <a:highlight>
                  <a:srgbClr val="99C221"/>
                </a:highlight>
              </a:defRPr>
            </a:lvl1pPr>
          </a:lstStyle>
          <a:p>
            <a:r>
              <a:rPr lang="fr-FR"/>
              <a:t>Titre</a:t>
            </a:r>
            <a:endParaRPr lang="en-US"/>
          </a:p>
        </p:txBody>
      </p:sp>
      <p:sp>
        <p:nvSpPr>
          <p:cNvPr id="3" name="Subtitle 2"/>
          <p:cNvSpPr>
            <a:spLocks noGrp="1"/>
          </p:cNvSpPr>
          <p:nvPr>
            <p:ph type="subTitle" idx="1"/>
          </p:nvPr>
        </p:nvSpPr>
        <p:spPr>
          <a:xfrm>
            <a:off x="467939" y="4438687"/>
            <a:ext cx="5050547" cy="761735"/>
          </a:xfrm>
          <a:noFill/>
        </p:spPr>
        <p:txBody>
          <a:bodyPr wrap="square" lIns="0" tIns="36000" rIns="0" bIns="36000">
            <a:spAutoFit/>
          </a:bodyPr>
          <a:lstStyle>
            <a:lvl1pPr marL="0" indent="0" algn="l">
              <a:buNone/>
              <a:defRPr sz="2400">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Modifiez le style des sous-titres du masque</a:t>
            </a:r>
            <a:endParaRPr lang="en-US"/>
          </a:p>
        </p:txBody>
      </p:sp>
      <p:sp>
        <p:nvSpPr>
          <p:cNvPr id="4" name="Date Placeholder 3"/>
          <p:cNvSpPr>
            <a:spLocks noGrp="1"/>
          </p:cNvSpPr>
          <p:nvPr>
            <p:ph type="dt" sz="half" idx="10"/>
          </p:nvPr>
        </p:nvSpPr>
        <p:spPr>
          <a:xfrm>
            <a:off x="506684" y="6011295"/>
            <a:ext cx="2743200" cy="365125"/>
          </a:xfrm>
        </p:spPr>
        <p:txBody>
          <a:bodyPr lIns="0" tIns="0" rIns="0" bIns="0" anchor="b" anchorCtr="0"/>
          <a:lstStyle>
            <a:lvl1pPr>
              <a:defRPr sz="1867">
                <a:solidFill>
                  <a:schemeClr val="tx2"/>
                </a:solidFill>
              </a:defRPr>
            </a:lvl1pPr>
          </a:lstStyle>
          <a:p>
            <a:endParaRPr lang="fr-FR"/>
          </a:p>
        </p:txBody>
      </p:sp>
      <p:sp>
        <p:nvSpPr>
          <p:cNvPr id="6" name="Slide Number Placeholder 5"/>
          <p:cNvSpPr>
            <a:spLocks noGrp="1"/>
          </p:cNvSpPr>
          <p:nvPr>
            <p:ph type="sldNum" sz="quarter" idx="12"/>
          </p:nvPr>
        </p:nvSpPr>
        <p:spPr/>
        <p:txBody>
          <a:bodyPr/>
          <a:lstStyle/>
          <a:p>
            <a:fld id="{D57CD980-A213-AB4B-BFA8-636C1B75133C}" type="slidenum">
              <a:rPr lang="fr-FR" smtClean="0"/>
              <a:t>‹N°›</a:t>
            </a:fld>
            <a:endParaRPr lang="fr-FR"/>
          </a:p>
        </p:txBody>
      </p:sp>
      <p:sp>
        <p:nvSpPr>
          <p:cNvPr id="11" name="Espace réservé pour une image  10">
            <a:extLst>
              <a:ext uri="{FF2B5EF4-FFF2-40B4-BE49-F238E27FC236}">
                <a16:creationId xmlns:a16="http://schemas.microsoft.com/office/drawing/2014/main" id="{69D9E800-B0F7-FD4C-BBB7-39F18B1096FE}"/>
              </a:ext>
            </a:extLst>
          </p:cNvPr>
          <p:cNvSpPr>
            <a:spLocks noGrp="1"/>
          </p:cNvSpPr>
          <p:nvPr>
            <p:ph type="pic" sz="quarter" idx="13" hasCustomPrompt="1"/>
          </p:nvPr>
        </p:nvSpPr>
        <p:spPr>
          <a:xfrm>
            <a:off x="8759992" y="458536"/>
            <a:ext cx="2961600" cy="2961600"/>
          </a:xfrm>
          <a:solidFill>
            <a:schemeClr val="accent2"/>
          </a:solidFill>
        </p:spPr>
        <p:txBody>
          <a:bodyPr anchor="ctr" anchorCtr="0">
            <a:normAutofit/>
          </a:bodyPr>
          <a:lstStyle>
            <a:lvl1pPr marL="0" indent="0" algn="ctr">
              <a:buNone/>
              <a:defRPr sz="1200" i="1">
                <a:solidFill>
                  <a:schemeClr val="tx1"/>
                </a:solidFill>
              </a:defRPr>
            </a:lvl1pPr>
          </a:lstStyle>
          <a:p>
            <a:r>
              <a:rPr lang="fr-FR"/>
              <a:t>Insérez une image ici</a:t>
            </a:r>
          </a:p>
        </p:txBody>
      </p:sp>
      <p:sp>
        <p:nvSpPr>
          <p:cNvPr id="15" name="Espace réservé pour une image  10">
            <a:extLst>
              <a:ext uri="{FF2B5EF4-FFF2-40B4-BE49-F238E27FC236}">
                <a16:creationId xmlns:a16="http://schemas.microsoft.com/office/drawing/2014/main" id="{418D0408-A125-774F-AB2C-55568F11F7E2}"/>
              </a:ext>
            </a:extLst>
          </p:cNvPr>
          <p:cNvSpPr>
            <a:spLocks noGrp="1"/>
          </p:cNvSpPr>
          <p:nvPr>
            <p:ph type="pic" sz="quarter" idx="14" hasCustomPrompt="1"/>
          </p:nvPr>
        </p:nvSpPr>
        <p:spPr>
          <a:xfrm>
            <a:off x="5795289" y="458536"/>
            <a:ext cx="2961600" cy="2961600"/>
          </a:xfrm>
          <a:solidFill>
            <a:schemeClr val="accent1"/>
          </a:solidFill>
        </p:spPr>
        <p:txBody>
          <a:bodyPr anchor="ctr" anchorCtr="0">
            <a:normAutofit/>
          </a:bodyPr>
          <a:lstStyle>
            <a:lvl1pPr marL="0" indent="0" algn="ctr">
              <a:buNone/>
              <a:defRPr sz="1200" i="1">
                <a:solidFill>
                  <a:schemeClr val="tx1"/>
                </a:solidFill>
              </a:defRPr>
            </a:lvl1pPr>
          </a:lstStyle>
          <a:p>
            <a:r>
              <a:rPr lang="fr-FR"/>
              <a:t>Insérez une image ici</a:t>
            </a:r>
          </a:p>
        </p:txBody>
      </p:sp>
      <p:sp>
        <p:nvSpPr>
          <p:cNvPr id="17" name="Espace réservé pour une image  10">
            <a:extLst>
              <a:ext uri="{FF2B5EF4-FFF2-40B4-BE49-F238E27FC236}">
                <a16:creationId xmlns:a16="http://schemas.microsoft.com/office/drawing/2014/main" id="{306211BE-EB2E-3249-98C9-DDAD583F2576}"/>
              </a:ext>
            </a:extLst>
          </p:cNvPr>
          <p:cNvSpPr>
            <a:spLocks noGrp="1"/>
          </p:cNvSpPr>
          <p:nvPr>
            <p:ph type="pic" sz="quarter" idx="15" hasCustomPrompt="1"/>
          </p:nvPr>
        </p:nvSpPr>
        <p:spPr>
          <a:xfrm>
            <a:off x="5795289" y="3414820"/>
            <a:ext cx="2961600" cy="2961600"/>
          </a:xfrm>
          <a:solidFill>
            <a:schemeClr val="accent4"/>
          </a:solidFill>
        </p:spPr>
        <p:txBody>
          <a:bodyPr anchor="ctr" anchorCtr="0">
            <a:normAutofit/>
          </a:bodyPr>
          <a:lstStyle>
            <a:lvl1pPr marL="0" indent="0" algn="ctr">
              <a:buNone/>
              <a:defRPr sz="1200" i="1">
                <a:solidFill>
                  <a:schemeClr val="tx1"/>
                </a:solidFill>
              </a:defRPr>
            </a:lvl1pPr>
          </a:lstStyle>
          <a:p>
            <a:r>
              <a:rPr lang="fr-FR"/>
              <a:t>Insérez une image ici</a:t>
            </a:r>
          </a:p>
        </p:txBody>
      </p:sp>
      <p:pic>
        <p:nvPicPr>
          <p:cNvPr id="12" name="Image 11">
            <a:extLst>
              <a:ext uri="{FF2B5EF4-FFF2-40B4-BE49-F238E27FC236}">
                <a16:creationId xmlns:a16="http://schemas.microsoft.com/office/drawing/2014/main" id="{E3850FDB-4CF9-3B49-8B7A-19E078CBBC40}"/>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 y="0"/>
            <a:ext cx="2617580" cy="1424381"/>
          </a:xfrm>
          <a:prstGeom prst="rect">
            <a:avLst/>
          </a:prstGeom>
        </p:spPr>
      </p:pic>
    </p:spTree>
    <p:extLst>
      <p:ext uri="{BB962C8B-B14F-4D97-AF65-F5344CB8AC3E}">
        <p14:creationId xmlns:p14="http://schemas.microsoft.com/office/powerpoint/2010/main" val="1751986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uverture D">
    <p:spTree>
      <p:nvGrpSpPr>
        <p:cNvPr id="1" name=""/>
        <p:cNvGrpSpPr/>
        <p:nvPr/>
      </p:nvGrpSpPr>
      <p:grpSpPr>
        <a:xfrm>
          <a:off x="0" y="0"/>
          <a:ext cx="0" cy="0"/>
          <a:chOff x="0" y="0"/>
          <a:chExt cx="0" cy="0"/>
        </a:xfrm>
      </p:grpSpPr>
      <p:sp>
        <p:nvSpPr>
          <p:cNvPr id="14" name="Espace réservé pour une image  13">
            <a:extLst>
              <a:ext uri="{FF2B5EF4-FFF2-40B4-BE49-F238E27FC236}">
                <a16:creationId xmlns:a16="http://schemas.microsoft.com/office/drawing/2014/main" id="{704A1EBA-1707-FB48-BDC2-7C4620AB88D0}"/>
              </a:ext>
            </a:extLst>
          </p:cNvPr>
          <p:cNvSpPr>
            <a:spLocks noGrp="1"/>
          </p:cNvSpPr>
          <p:nvPr>
            <p:ph type="pic" sz="quarter" idx="13" hasCustomPrompt="1"/>
          </p:nvPr>
        </p:nvSpPr>
        <p:spPr>
          <a:xfrm>
            <a:off x="5807242" y="481580"/>
            <a:ext cx="5887895" cy="5842040"/>
          </a:xfrm>
          <a:solidFill>
            <a:schemeClr val="accent1">
              <a:lumMod val="40000"/>
              <a:lumOff val="60000"/>
            </a:schemeClr>
          </a:solidFill>
        </p:spPr>
        <p:txBody>
          <a:bodyPr vert="horz" lIns="720000" tIns="720000" rIns="720000" bIns="720000" rtlCol="0" anchor="t" anchorCtr="0">
            <a:normAutofit/>
          </a:bodyPr>
          <a:lstStyle>
            <a:lvl1pPr>
              <a:defRPr lang="fr-FR" sz="1600" i="1" dirty="0">
                <a:solidFill>
                  <a:schemeClr val="tx1"/>
                </a:solidFill>
              </a:defRPr>
            </a:lvl1pPr>
          </a:lstStyle>
          <a:p>
            <a:pPr lvl="0" algn="r"/>
            <a:r>
              <a:rPr lang="fr-FR"/>
              <a:t>Insérez votre image ici</a:t>
            </a:r>
          </a:p>
        </p:txBody>
      </p:sp>
      <p:sp>
        <p:nvSpPr>
          <p:cNvPr id="2" name="Title 1"/>
          <p:cNvSpPr>
            <a:spLocks noGrp="1"/>
          </p:cNvSpPr>
          <p:nvPr>
            <p:ph type="ctrTitle" hasCustomPrompt="1"/>
          </p:nvPr>
        </p:nvSpPr>
        <p:spPr>
          <a:xfrm>
            <a:off x="467937" y="2249715"/>
            <a:ext cx="7181091" cy="2180204"/>
          </a:xfrm>
          <a:noFill/>
        </p:spPr>
        <p:txBody>
          <a:bodyPr wrap="square" lIns="0" tIns="0" rIns="0" bIns="0" anchor="b">
            <a:noAutofit/>
          </a:bodyPr>
          <a:lstStyle>
            <a:lvl1pPr algn="l">
              <a:defRPr sz="4800" cap="all" baseline="0">
                <a:solidFill>
                  <a:schemeClr val="bg1"/>
                </a:solidFill>
                <a:highlight>
                  <a:srgbClr val="46724B"/>
                </a:highlight>
              </a:defRPr>
            </a:lvl1pPr>
          </a:lstStyle>
          <a:p>
            <a:r>
              <a:rPr lang="fr-FR"/>
              <a:t>Titre</a:t>
            </a:r>
            <a:endParaRPr lang="en-US"/>
          </a:p>
        </p:txBody>
      </p:sp>
      <p:sp>
        <p:nvSpPr>
          <p:cNvPr id="3" name="Subtitle 2"/>
          <p:cNvSpPr>
            <a:spLocks noGrp="1"/>
          </p:cNvSpPr>
          <p:nvPr>
            <p:ph type="subTitle" idx="1"/>
          </p:nvPr>
        </p:nvSpPr>
        <p:spPr>
          <a:xfrm>
            <a:off x="467939" y="4438687"/>
            <a:ext cx="5050547" cy="761735"/>
          </a:xfrm>
          <a:noFill/>
        </p:spPr>
        <p:txBody>
          <a:bodyPr wrap="square" lIns="0" tIns="36000" rIns="0" bIns="36000">
            <a:spAutoFit/>
          </a:bodyPr>
          <a:lstStyle>
            <a:lvl1pPr marL="0" indent="0" algn="l">
              <a:buNone/>
              <a:defRPr sz="2400">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Modifiez le style des sous-titres du masque</a:t>
            </a:r>
            <a:endParaRPr lang="en-US"/>
          </a:p>
        </p:txBody>
      </p:sp>
      <p:sp>
        <p:nvSpPr>
          <p:cNvPr id="6" name="Slide Number Placeholder 5"/>
          <p:cNvSpPr>
            <a:spLocks noGrp="1"/>
          </p:cNvSpPr>
          <p:nvPr>
            <p:ph type="sldNum" sz="quarter" idx="12"/>
          </p:nvPr>
        </p:nvSpPr>
        <p:spPr/>
        <p:txBody>
          <a:bodyPr/>
          <a:lstStyle/>
          <a:p>
            <a:fld id="{D57CD980-A213-AB4B-BFA8-636C1B75133C}" type="slidenum">
              <a:rPr lang="fr-FR" smtClean="0"/>
              <a:t>‹N°›</a:t>
            </a:fld>
            <a:endParaRPr lang="fr-FR"/>
          </a:p>
        </p:txBody>
      </p:sp>
      <p:sp>
        <p:nvSpPr>
          <p:cNvPr id="12" name="Rectangle 11">
            <a:extLst>
              <a:ext uri="{FF2B5EF4-FFF2-40B4-BE49-F238E27FC236}">
                <a16:creationId xmlns:a16="http://schemas.microsoft.com/office/drawing/2014/main" id="{32DF28DD-2510-9F45-9CBF-18D753D38BAF}"/>
              </a:ext>
            </a:extLst>
          </p:cNvPr>
          <p:cNvSpPr/>
          <p:nvPr userDrawn="1"/>
        </p:nvSpPr>
        <p:spPr>
          <a:xfrm>
            <a:off x="5805536" y="6323620"/>
            <a:ext cx="5889600" cy="52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Lato" panose="020F0502020204030203" pitchFamily="34" charset="0"/>
            </a:endParaRPr>
          </a:p>
        </p:txBody>
      </p:sp>
      <p:pic>
        <p:nvPicPr>
          <p:cNvPr id="9" name="Image 8">
            <a:extLst>
              <a:ext uri="{FF2B5EF4-FFF2-40B4-BE49-F238E27FC236}">
                <a16:creationId xmlns:a16="http://schemas.microsoft.com/office/drawing/2014/main" id="{46F8F219-B147-CF4B-A690-B3B2F41C1B8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2617580" cy="1424381"/>
          </a:xfrm>
          <a:prstGeom prst="rect">
            <a:avLst/>
          </a:prstGeom>
        </p:spPr>
      </p:pic>
      <p:pic>
        <p:nvPicPr>
          <p:cNvPr id="7" name="Image 6">
            <a:extLst>
              <a:ext uri="{FF2B5EF4-FFF2-40B4-BE49-F238E27FC236}">
                <a16:creationId xmlns:a16="http://schemas.microsoft.com/office/drawing/2014/main" id="{D2C46C02-956D-073D-11D7-2E6B31DCA929}"/>
              </a:ext>
            </a:extLst>
          </p:cNvPr>
          <p:cNvPicPr>
            <a:picLocks noChangeAspect="1"/>
          </p:cNvPicPr>
          <p:nvPr userDrawn="1"/>
        </p:nvPicPr>
        <p:blipFill>
          <a:blip r:embed="rId3"/>
          <a:stretch>
            <a:fillRect/>
          </a:stretch>
        </p:blipFill>
        <p:spPr>
          <a:xfrm>
            <a:off x="506684" y="5986966"/>
            <a:ext cx="1533763" cy="389455"/>
          </a:xfrm>
          <a:prstGeom prst="rect">
            <a:avLst/>
          </a:prstGeom>
        </p:spPr>
      </p:pic>
    </p:spTree>
    <p:extLst>
      <p:ext uri="{BB962C8B-B14F-4D97-AF65-F5344CB8AC3E}">
        <p14:creationId xmlns:p14="http://schemas.microsoft.com/office/powerpoint/2010/main" val="1610299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mmaire 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67938" y="1238701"/>
            <a:ext cx="6048977" cy="984412"/>
          </a:xfrm>
          <a:noFill/>
        </p:spPr>
        <p:txBody>
          <a:bodyPr wrap="square" lIns="0" tIns="0" rIns="0" bIns="0" anchor="b">
            <a:noAutofit/>
          </a:bodyPr>
          <a:lstStyle>
            <a:lvl1pPr algn="l">
              <a:defRPr sz="3733" cap="all" baseline="0">
                <a:solidFill>
                  <a:schemeClr val="bg1"/>
                </a:solidFill>
                <a:highlight>
                  <a:srgbClr val="99C221"/>
                </a:highlight>
              </a:defRPr>
            </a:lvl1pPr>
          </a:lstStyle>
          <a:p>
            <a:r>
              <a:rPr lang="fr-FR"/>
              <a:t>Titre</a:t>
            </a:r>
            <a:endParaRPr lang="en-US"/>
          </a:p>
        </p:txBody>
      </p:sp>
      <p:sp>
        <p:nvSpPr>
          <p:cNvPr id="6" name="Slide Number Placeholder 5"/>
          <p:cNvSpPr>
            <a:spLocks noGrp="1"/>
          </p:cNvSpPr>
          <p:nvPr>
            <p:ph type="sldNum" sz="quarter" idx="12"/>
          </p:nvPr>
        </p:nvSpPr>
        <p:spPr/>
        <p:txBody>
          <a:bodyPr/>
          <a:lstStyle/>
          <a:p>
            <a:fld id="{D57CD980-A213-AB4B-BFA8-636C1B75133C}" type="slidenum">
              <a:rPr lang="fr-FR" smtClean="0"/>
              <a:t>‹N°›</a:t>
            </a:fld>
            <a:endParaRPr lang="fr-FR"/>
          </a:p>
        </p:txBody>
      </p:sp>
      <p:sp>
        <p:nvSpPr>
          <p:cNvPr id="11" name="Espace réservé pour une image  10">
            <a:extLst>
              <a:ext uri="{FF2B5EF4-FFF2-40B4-BE49-F238E27FC236}">
                <a16:creationId xmlns:a16="http://schemas.microsoft.com/office/drawing/2014/main" id="{69D9E800-B0F7-FD4C-BBB7-39F18B1096FE}"/>
              </a:ext>
            </a:extLst>
          </p:cNvPr>
          <p:cNvSpPr>
            <a:spLocks noGrp="1"/>
          </p:cNvSpPr>
          <p:nvPr>
            <p:ph type="pic" sz="quarter" idx="13" hasCustomPrompt="1"/>
          </p:nvPr>
        </p:nvSpPr>
        <p:spPr>
          <a:xfrm>
            <a:off x="8359740" y="3222056"/>
            <a:ext cx="1925565" cy="1925565"/>
          </a:xfrm>
          <a:solidFill>
            <a:schemeClr val="accent1"/>
          </a:solidFill>
        </p:spPr>
        <p:txBody>
          <a:bodyPr anchor="ctr" anchorCtr="0">
            <a:normAutofit/>
          </a:bodyPr>
          <a:lstStyle>
            <a:lvl1pPr marL="0" indent="0" algn="ctr">
              <a:buNone/>
              <a:defRPr sz="1200" i="1">
                <a:solidFill>
                  <a:schemeClr val="tx1"/>
                </a:solidFill>
              </a:defRPr>
            </a:lvl1pPr>
          </a:lstStyle>
          <a:p>
            <a:r>
              <a:rPr lang="fr-FR"/>
              <a:t>Insérez une image ici</a:t>
            </a:r>
          </a:p>
        </p:txBody>
      </p:sp>
      <p:sp>
        <p:nvSpPr>
          <p:cNvPr id="15" name="Espace réservé pour une image  10">
            <a:extLst>
              <a:ext uri="{FF2B5EF4-FFF2-40B4-BE49-F238E27FC236}">
                <a16:creationId xmlns:a16="http://schemas.microsoft.com/office/drawing/2014/main" id="{418D0408-A125-774F-AB2C-55568F11F7E2}"/>
              </a:ext>
            </a:extLst>
          </p:cNvPr>
          <p:cNvSpPr>
            <a:spLocks noGrp="1"/>
          </p:cNvSpPr>
          <p:nvPr>
            <p:ph type="pic" sz="quarter" idx="14" hasCustomPrompt="1"/>
          </p:nvPr>
        </p:nvSpPr>
        <p:spPr>
          <a:xfrm>
            <a:off x="4413839" y="3222056"/>
            <a:ext cx="1925565" cy="1925565"/>
          </a:xfrm>
          <a:solidFill>
            <a:schemeClr val="accent1">
              <a:lumMod val="20000"/>
              <a:lumOff val="80000"/>
            </a:schemeClr>
          </a:solidFill>
        </p:spPr>
        <p:txBody>
          <a:bodyPr anchor="ctr" anchorCtr="0">
            <a:normAutofit/>
          </a:bodyPr>
          <a:lstStyle>
            <a:lvl1pPr marL="0" indent="0" algn="ctr">
              <a:buNone/>
              <a:defRPr sz="1200" i="1">
                <a:solidFill>
                  <a:schemeClr val="tx1"/>
                </a:solidFill>
              </a:defRPr>
            </a:lvl1pPr>
          </a:lstStyle>
          <a:p>
            <a:r>
              <a:rPr lang="fr-FR"/>
              <a:t>Insérez une image ici</a:t>
            </a:r>
          </a:p>
        </p:txBody>
      </p:sp>
      <p:sp>
        <p:nvSpPr>
          <p:cNvPr id="17" name="Espace réservé pour une image  10">
            <a:extLst>
              <a:ext uri="{FF2B5EF4-FFF2-40B4-BE49-F238E27FC236}">
                <a16:creationId xmlns:a16="http://schemas.microsoft.com/office/drawing/2014/main" id="{306211BE-EB2E-3249-98C9-DDAD583F2576}"/>
              </a:ext>
            </a:extLst>
          </p:cNvPr>
          <p:cNvSpPr>
            <a:spLocks noGrp="1"/>
          </p:cNvSpPr>
          <p:nvPr>
            <p:ph type="pic" sz="quarter" idx="15" hasCustomPrompt="1"/>
          </p:nvPr>
        </p:nvSpPr>
        <p:spPr>
          <a:xfrm>
            <a:off x="467938" y="3222056"/>
            <a:ext cx="1925565" cy="1925565"/>
          </a:xfrm>
          <a:solidFill>
            <a:schemeClr val="accent1">
              <a:lumMod val="40000"/>
              <a:lumOff val="60000"/>
            </a:schemeClr>
          </a:solidFill>
        </p:spPr>
        <p:txBody>
          <a:bodyPr anchor="ctr" anchorCtr="0">
            <a:normAutofit/>
          </a:bodyPr>
          <a:lstStyle>
            <a:lvl1pPr marL="0" indent="0" algn="ctr">
              <a:buNone/>
              <a:defRPr sz="1200" i="1">
                <a:solidFill>
                  <a:schemeClr val="tx1"/>
                </a:solidFill>
              </a:defRPr>
            </a:lvl1pPr>
          </a:lstStyle>
          <a:p>
            <a:r>
              <a:rPr lang="fr-FR"/>
              <a:t>Insérez une image ici</a:t>
            </a:r>
          </a:p>
        </p:txBody>
      </p:sp>
      <p:sp>
        <p:nvSpPr>
          <p:cNvPr id="10" name="Espace réservé du texte 9">
            <a:extLst>
              <a:ext uri="{FF2B5EF4-FFF2-40B4-BE49-F238E27FC236}">
                <a16:creationId xmlns:a16="http://schemas.microsoft.com/office/drawing/2014/main" id="{FB32F0DD-FBE6-964A-91B7-CF865C250DF4}"/>
              </a:ext>
            </a:extLst>
          </p:cNvPr>
          <p:cNvSpPr>
            <a:spLocks noGrp="1"/>
          </p:cNvSpPr>
          <p:nvPr>
            <p:ph type="body" sz="quarter" idx="16" hasCustomPrompt="1"/>
          </p:nvPr>
        </p:nvSpPr>
        <p:spPr>
          <a:xfrm>
            <a:off x="467938" y="2309099"/>
            <a:ext cx="1761053" cy="1219200"/>
          </a:xfrm>
        </p:spPr>
        <p:txBody>
          <a:bodyPr/>
          <a:lstStyle>
            <a:lvl1pPr>
              <a:defRPr sz="12533" b="1" spc="-200" baseline="0">
                <a:solidFill>
                  <a:schemeClr val="bg2"/>
                </a:solidFill>
              </a:defRPr>
            </a:lvl1pPr>
          </a:lstStyle>
          <a:p>
            <a:pPr lvl="0"/>
            <a:r>
              <a:rPr lang="fr-FR"/>
              <a:t>##</a:t>
            </a:r>
          </a:p>
        </p:txBody>
      </p:sp>
      <p:sp>
        <p:nvSpPr>
          <p:cNvPr id="12" name="Rectangle 11">
            <a:extLst>
              <a:ext uri="{FF2B5EF4-FFF2-40B4-BE49-F238E27FC236}">
                <a16:creationId xmlns:a16="http://schemas.microsoft.com/office/drawing/2014/main" id="{0AA391BD-CD5D-4C43-A084-E69BF599C2B8}"/>
              </a:ext>
            </a:extLst>
          </p:cNvPr>
          <p:cNvSpPr/>
          <p:nvPr userDrawn="1"/>
        </p:nvSpPr>
        <p:spPr>
          <a:xfrm>
            <a:off x="474600" y="6323620"/>
            <a:ext cx="11227200" cy="52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Lato" panose="020F0502020204030203" pitchFamily="34" charset="0"/>
            </a:endParaRPr>
          </a:p>
        </p:txBody>
      </p:sp>
      <p:sp>
        <p:nvSpPr>
          <p:cNvPr id="16" name="Espace réservé du texte 9">
            <a:extLst>
              <a:ext uri="{FF2B5EF4-FFF2-40B4-BE49-F238E27FC236}">
                <a16:creationId xmlns:a16="http://schemas.microsoft.com/office/drawing/2014/main" id="{62C4E867-AF2A-C44E-BF8F-BB3A7F0D074D}"/>
              </a:ext>
            </a:extLst>
          </p:cNvPr>
          <p:cNvSpPr>
            <a:spLocks noGrp="1"/>
          </p:cNvSpPr>
          <p:nvPr>
            <p:ph type="body" sz="quarter" idx="17" hasCustomPrompt="1"/>
          </p:nvPr>
        </p:nvSpPr>
        <p:spPr>
          <a:xfrm>
            <a:off x="4396471" y="2309099"/>
            <a:ext cx="1761053" cy="1219200"/>
          </a:xfrm>
        </p:spPr>
        <p:txBody>
          <a:bodyPr/>
          <a:lstStyle>
            <a:lvl1pPr>
              <a:defRPr sz="12533" b="1" spc="-200" baseline="0">
                <a:solidFill>
                  <a:schemeClr val="bg2"/>
                </a:solidFill>
              </a:defRPr>
            </a:lvl1pPr>
          </a:lstStyle>
          <a:p>
            <a:pPr lvl="0"/>
            <a:r>
              <a:rPr lang="fr-FR"/>
              <a:t>##</a:t>
            </a:r>
          </a:p>
        </p:txBody>
      </p:sp>
      <p:sp>
        <p:nvSpPr>
          <p:cNvPr id="19" name="Espace réservé du texte 9">
            <a:extLst>
              <a:ext uri="{FF2B5EF4-FFF2-40B4-BE49-F238E27FC236}">
                <a16:creationId xmlns:a16="http://schemas.microsoft.com/office/drawing/2014/main" id="{C9E90A77-3D1C-FE4A-9566-B820389B9F55}"/>
              </a:ext>
            </a:extLst>
          </p:cNvPr>
          <p:cNvSpPr>
            <a:spLocks noGrp="1"/>
          </p:cNvSpPr>
          <p:nvPr>
            <p:ph type="body" sz="quarter" idx="18" hasCustomPrompt="1"/>
          </p:nvPr>
        </p:nvSpPr>
        <p:spPr>
          <a:xfrm>
            <a:off x="8338551" y="2309099"/>
            <a:ext cx="1761053" cy="1219200"/>
          </a:xfrm>
        </p:spPr>
        <p:txBody>
          <a:bodyPr/>
          <a:lstStyle>
            <a:lvl1pPr>
              <a:defRPr sz="12533" b="1" spc="-200" baseline="0">
                <a:solidFill>
                  <a:schemeClr val="bg2"/>
                </a:solidFill>
              </a:defRPr>
            </a:lvl1pPr>
          </a:lstStyle>
          <a:p>
            <a:pPr lvl="0"/>
            <a:r>
              <a:rPr lang="fr-FR"/>
              <a:t>##</a:t>
            </a:r>
          </a:p>
        </p:txBody>
      </p:sp>
      <p:sp>
        <p:nvSpPr>
          <p:cNvPr id="14" name="Espace réservé du texte 13">
            <a:extLst>
              <a:ext uri="{FF2B5EF4-FFF2-40B4-BE49-F238E27FC236}">
                <a16:creationId xmlns:a16="http://schemas.microsoft.com/office/drawing/2014/main" id="{EF797634-7157-F242-BE1A-BFC1E293306D}"/>
              </a:ext>
            </a:extLst>
          </p:cNvPr>
          <p:cNvSpPr>
            <a:spLocks noGrp="1"/>
          </p:cNvSpPr>
          <p:nvPr>
            <p:ph type="body" sz="quarter" idx="19" hasCustomPrompt="1"/>
          </p:nvPr>
        </p:nvSpPr>
        <p:spPr>
          <a:xfrm>
            <a:off x="1110828" y="4762327"/>
            <a:ext cx="2762075" cy="1229784"/>
          </a:xfrm>
        </p:spPr>
        <p:txBody>
          <a:bodyPr/>
          <a:lstStyle>
            <a:lvl1pPr>
              <a:lnSpc>
                <a:spcPct val="80000"/>
              </a:lnSpc>
              <a:spcBef>
                <a:spcPts val="0"/>
              </a:spcBef>
              <a:defRPr sz="2400" b="1" cap="all" baseline="0">
                <a:solidFill>
                  <a:schemeClr val="bg1"/>
                </a:solidFill>
                <a:highlight>
                  <a:srgbClr val="99C221"/>
                </a:highlight>
              </a:defRPr>
            </a:lvl1pPr>
            <a:lvl2pPr marL="14817" indent="0">
              <a:spcBef>
                <a:spcPts val="267"/>
              </a:spcBef>
              <a:buFont typeface="Arial" panose="020B0604020202020204" pitchFamily="34" charset="0"/>
              <a:buNone/>
              <a:defRPr sz="1333" b="0">
                <a:solidFill>
                  <a:schemeClr val="tx2"/>
                </a:solidFill>
              </a:defRPr>
            </a:lvl2pPr>
          </a:lstStyle>
          <a:p>
            <a:pPr lvl="0"/>
            <a:r>
              <a:rPr lang="fr-FR"/>
              <a:t>sous-partie</a:t>
            </a:r>
          </a:p>
          <a:p>
            <a:pPr lvl="1"/>
            <a:r>
              <a:rPr lang="fr-FR"/>
              <a:t>Sous-titre</a:t>
            </a:r>
          </a:p>
        </p:txBody>
      </p:sp>
      <p:sp>
        <p:nvSpPr>
          <p:cNvPr id="20" name="Espace réservé du texte 13">
            <a:extLst>
              <a:ext uri="{FF2B5EF4-FFF2-40B4-BE49-F238E27FC236}">
                <a16:creationId xmlns:a16="http://schemas.microsoft.com/office/drawing/2014/main" id="{1D0535C6-0B8B-7B4B-BB48-6A52730671DB}"/>
              </a:ext>
            </a:extLst>
          </p:cNvPr>
          <p:cNvSpPr>
            <a:spLocks noGrp="1"/>
          </p:cNvSpPr>
          <p:nvPr>
            <p:ph type="body" sz="quarter" idx="20" hasCustomPrompt="1"/>
          </p:nvPr>
        </p:nvSpPr>
        <p:spPr>
          <a:xfrm>
            <a:off x="5039361" y="4762327"/>
            <a:ext cx="2762075" cy="1229784"/>
          </a:xfrm>
        </p:spPr>
        <p:txBody>
          <a:bodyPr/>
          <a:lstStyle>
            <a:lvl1pPr>
              <a:defRPr lang="fr-FR" sz="2400" b="1" kern="1200" cap="all" baseline="0">
                <a:solidFill>
                  <a:schemeClr val="bg1"/>
                </a:solidFill>
                <a:highlight>
                  <a:srgbClr val="99C221"/>
                </a:highlight>
                <a:latin typeface="Lato" panose="020F0502020204030203" pitchFamily="34" charset="0"/>
                <a:ea typeface="+mn-ea"/>
                <a:cs typeface="+mn-cs"/>
              </a:defRPr>
            </a:lvl1pPr>
            <a:lvl2pPr marL="14817" indent="0">
              <a:spcBef>
                <a:spcPts val="267"/>
              </a:spcBef>
              <a:buFont typeface="Arial" panose="020B0604020202020204" pitchFamily="34" charset="0"/>
              <a:buNone/>
              <a:defRPr lang="fr-FR" sz="1333" b="0" kern="1200">
                <a:solidFill>
                  <a:schemeClr val="tx2"/>
                </a:solidFill>
                <a:latin typeface="Lato" panose="020F0502020204030203" pitchFamily="34" charset="0"/>
                <a:ea typeface="+mn-ea"/>
                <a:cs typeface="+mn-cs"/>
              </a:defRPr>
            </a:lvl2pPr>
          </a:lstStyle>
          <a:p>
            <a:pPr marL="0" lvl="0" indent="0" algn="l" defTabSz="914377" rtl="0" eaLnBrk="1" latinLnBrk="0" hangingPunct="1">
              <a:lnSpc>
                <a:spcPct val="80000"/>
              </a:lnSpc>
              <a:spcBef>
                <a:spcPts val="0"/>
              </a:spcBef>
              <a:buFont typeface="Arial" panose="020B0604020202020204" pitchFamily="34" charset="0"/>
              <a:buNone/>
            </a:pPr>
            <a:r>
              <a:rPr lang="fr-FR"/>
              <a:t>sous-partie</a:t>
            </a:r>
          </a:p>
          <a:p>
            <a:pPr marL="14817" lvl="1" indent="0" algn="l" defTabSz="914377" rtl="0" eaLnBrk="1" latinLnBrk="0" hangingPunct="1">
              <a:lnSpc>
                <a:spcPct val="90000"/>
              </a:lnSpc>
              <a:spcBef>
                <a:spcPts val="267"/>
              </a:spcBef>
              <a:buSzPct val="120000"/>
              <a:buFont typeface="Arial" panose="020B0604020202020204" pitchFamily="34" charset="0"/>
              <a:buNone/>
              <a:tabLst/>
            </a:pPr>
            <a:r>
              <a:rPr lang="fr-FR"/>
              <a:t>Sous-titre</a:t>
            </a:r>
          </a:p>
        </p:txBody>
      </p:sp>
      <p:sp>
        <p:nvSpPr>
          <p:cNvPr id="21" name="Espace réservé du texte 13">
            <a:extLst>
              <a:ext uri="{FF2B5EF4-FFF2-40B4-BE49-F238E27FC236}">
                <a16:creationId xmlns:a16="http://schemas.microsoft.com/office/drawing/2014/main" id="{F353379E-7FE7-244E-94C4-D6DCACF4A223}"/>
              </a:ext>
            </a:extLst>
          </p:cNvPr>
          <p:cNvSpPr>
            <a:spLocks noGrp="1"/>
          </p:cNvSpPr>
          <p:nvPr>
            <p:ph type="body" sz="quarter" idx="21" hasCustomPrompt="1"/>
          </p:nvPr>
        </p:nvSpPr>
        <p:spPr>
          <a:xfrm>
            <a:off x="9022081" y="4762327"/>
            <a:ext cx="2762075" cy="1229784"/>
          </a:xfrm>
        </p:spPr>
        <p:txBody>
          <a:bodyPr/>
          <a:lstStyle>
            <a:lvl1pPr>
              <a:defRPr lang="fr-FR" sz="2400" b="1" kern="1200" cap="all" baseline="0">
                <a:solidFill>
                  <a:schemeClr val="bg1"/>
                </a:solidFill>
                <a:highlight>
                  <a:srgbClr val="99C221"/>
                </a:highlight>
                <a:latin typeface="Lato" panose="020F0502020204030203" pitchFamily="34" charset="0"/>
                <a:ea typeface="+mn-ea"/>
                <a:cs typeface="+mn-cs"/>
              </a:defRPr>
            </a:lvl1pPr>
            <a:lvl2pPr marL="14817" indent="0">
              <a:spcBef>
                <a:spcPts val="267"/>
              </a:spcBef>
              <a:buFont typeface="Arial" panose="020B0604020202020204" pitchFamily="34" charset="0"/>
              <a:buNone/>
              <a:defRPr lang="fr-FR" sz="1333" b="0" kern="1200">
                <a:solidFill>
                  <a:schemeClr val="tx2"/>
                </a:solidFill>
                <a:latin typeface="Lato" panose="020F0502020204030203" pitchFamily="34" charset="0"/>
                <a:ea typeface="+mn-ea"/>
                <a:cs typeface="+mn-cs"/>
              </a:defRPr>
            </a:lvl2pPr>
          </a:lstStyle>
          <a:p>
            <a:pPr marL="0" lvl="0" indent="0" algn="l" defTabSz="914377" rtl="0" eaLnBrk="1" latinLnBrk="0" hangingPunct="1">
              <a:lnSpc>
                <a:spcPct val="80000"/>
              </a:lnSpc>
              <a:spcBef>
                <a:spcPts val="0"/>
              </a:spcBef>
              <a:buFont typeface="Arial" panose="020B0604020202020204" pitchFamily="34" charset="0"/>
              <a:buNone/>
            </a:pPr>
            <a:r>
              <a:rPr lang="fr-FR"/>
              <a:t>Sous-partie</a:t>
            </a:r>
          </a:p>
          <a:p>
            <a:pPr marL="14817" lvl="1" indent="0" algn="l" defTabSz="914377" rtl="0" eaLnBrk="1" latinLnBrk="0" hangingPunct="1">
              <a:lnSpc>
                <a:spcPct val="90000"/>
              </a:lnSpc>
              <a:spcBef>
                <a:spcPts val="267"/>
              </a:spcBef>
              <a:buSzPct val="120000"/>
              <a:buFont typeface="Arial" panose="020B0604020202020204" pitchFamily="34" charset="0"/>
              <a:buNone/>
              <a:tabLst/>
            </a:pPr>
            <a:r>
              <a:rPr lang="fr-FR"/>
              <a:t>Sous-titre</a:t>
            </a:r>
          </a:p>
        </p:txBody>
      </p:sp>
      <p:pic>
        <p:nvPicPr>
          <p:cNvPr id="22" name="Image 21">
            <a:extLst>
              <a:ext uri="{FF2B5EF4-FFF2-40B4-BE49-F238E27FC236}">
                <a16:creationId xmlns:a16="http://schemas.microsoft.com/office/drawing/2014/main" id="{B10DDF77-ECC8-0347-9D6A-FCC553D8072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2617580" cy="1424381"/>
          </a:xfrm>
          <a:prstGeom prst="rect">
            <a:avLst/>
          </a:prstGeom>
        </p:spPr>
      </p:pic>
    </p:spTree>
    <p:extLst>
      <p:ext uri="{BB962C8B-B14F-4D97-AF65-F5344CB8AC3E}">
        <p14:creationId xmlns:p14="http://schemas.microsoft.com/office/powerpoint/2010/main" val="2682164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ommaire 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67938" y="1238701"/>
            <a:ext cx="6048977" cy="984412"/>
          </a:xfrm>
          <a:noFill/>
        </p:spPr>
        <p:txBody>
          <a:bodyPr wrap="square" lIns="0" tIns="0" rIns="0" bIns="0" anchor="b">
            <a:noAutofit/>
          </a:bodyPr>
          <a:lstStyle>
            <a:lvl1pPr algn="l">
              <a:defRPr sz="3733" cap="all" baseline="0">
                <a:solidFill>
                  <a:schemeClr val="bg1"/>
                </a:solidFill>
                <a:highlight>
                  <a:srgbClr val="99C221"/>
                </a:highlight>
              </a:defRPr>
            </a:lvl1pPr>
          </a:lstStyle>
          <a:p>
            <a:r>
              <a:rPr lang="fr-FR"/>
              <a:t>Titre</a:t>
            </a:r>
            <a:endParaRPr lang="en-US"/>
          </a:p>
        </p:txBody>
      </p:sp>
      <p:sp>
        <p:nvSpPr>
          <p:cNvPr id="6" name="Slide Number Placeholder 5"/>
          <p:cNvSpPr>
            <a:spLocks noGrp="1"/>
          </p:cNvSpPr>
          <p:nvPr>
            <p:ph type="sldNum" sz="quarter" idx="12"/>
          </p:nvPr>
        </p:nvSpPr>
        <p:spPr/>
        <p:txBody>
          <a:bodyPr/>
          <a:lstStyle/>
          <a:p>
            <a:fld id="{D57CD980-A213-AB4B-BFA8-636C1B75133C}" type="slidenum">
              <a:rPr lang="fr-FR" smtClean="0"/>
              <a:t>‹N°›</a:t>
            </a:fld>
            <a:endParaRPr lang="fr-FR"/>
          </a:p>
        </p:txBody>
      </p:sp>
      <p:sp>
        <p:nvSpPr>
          <p:cNvPr id="17" name="Espace réservé pour une image  10">
            <a:extLst>
              <a:ext uri="{FF2B5EF4-FFF2-40B4-BE49-F238E27FC236}">
                <a16:creationId xmlns:a16="http://schemas.microsoft.com/office/drawing/2014/main" id="{306211BE-EB2E-3249-98C9-DDAD583F2576}"/>
              </a:ext>
            </a:extLst>
          </p:cNvPr>
          <p:cNvSpPr>
            <a:spLocks noGrp="1"/>
          </p:cNvSpPr>
          <p:nvPr>
            <p:ph type="pic" sz="quarter" idx="15" hasCustomPrompt="1"/>
          </p:nvPr>
        </p:nvSpPr>
        <p:spPr>
          <a:xfrm>
            <a:off x="467938" y="3222056"/>
            <a:ext cx="1925565" cy="1925565"/>
          </a:xfrm>
          <a:solidFill>
            <a:schemeClr val="accent1">
              <a:lumMod val="40000"/>
              <a:lumOff val="60000"/>
            </a:schemeClr>
          </a:solidFill>
        </p:spPr>
        <p:txBody>
          <a:bodyPr anchor="ctr" anchorCtr="0">
            <a:normAutofit/>
          </a:bodyPr>
          <a:lstStyle>
            <a:lvl1pPr marL="0" indent="0" algn="ctr">
              <a:buNone/>
              <a:defRPr sz="1200" i="1">
                <a:solidFill>
                  <a:schemeClr val="tx1"/>
                </a:solidFill>
              </a:defRPr>
            </a:lvl1pPr>
          </a:lstStyle>
          <a:p>
            <a:r>
              <a:rPr lang="fr-FR"/>
              <a:t>Insérez une image ici</a:t>
            </a:r>
          </a:p>
        </p:txBody>
      </p:sp>
      <p:sp>
        <p:nvSpPr>
          <p:cNvPr id="10" name="Espace réservé du texte 9">
            <a:extLst>
              <a:ext uri="{FF2B5EF4-FFF2-40B4-BE49-F238E27FC236}">
                <a16:creationId xmlns:a16="http://schemas.microsoft.com/office/drawing/2014/main" id="{FB32F0DD-FBE6-964A-91B7-CF865C250DF4}"/>
              </a:ext>
            </a:extLst>
          </p:cNvPr>
          <p:cNvSpPr>
            <a:spLocks noGrp="1"/>
          </p:cNvSpPr>
          <p:nvPr>
            <p:ph type="body" sz="quarter" idx="16" hasCustomPrompt="1"/>
          </p:nvPr>
        </p:nvSpPr>
        <p:spPr>
          <a:xfrm>
            <a:off x="467938" y="2309099"/>
            <a:ext cx="1761053" cy="1219200"/>
          </a:xfrm>
        </p:spPr>
        <p:txBody>
          <a:bodyPr/>
          <a:lstStyle>
            <a:lvl1pPr>
              <a:defRPr sz="2667" b="1" spc="-200" baseline="0">
                <a:solidFill>
                  <a:schemeClr val="bg2"/>
                </a:solidFill>
              </a:defRPr>
            </a:lvl1pPr>
          </a:lstStyle>
          <a:p>
            <a:pPr lvl="0"/>
            <a:r>
              <a:rPr lang="fr-FR"/>
              <a:t>##</a:t>
            </a:r>
          </a:p>
        </p:txBody>
      </p:sp>
      <p:sp>
        <p:nvSpPr>
          <p:cNvPr id="12" name="Rectangle 11">
            <a:extLst>
              <a:ext uri="{FF2B5EF4-FFF2-40B4-BE49-F238E27FC236}">
                <a16:creationId xmlns:a16="http://schemas.microsoft.com/office/drawing/2014/main" id="{0AA391BD-CD5D-4C43-A084-E69BF599C2B8}"/>
              </a:ext>
            </a:extLst>
          </p:cNvPr>
          <p:cNvSpPr/>
          <p:nvPr userDrawn="1"/>
        </p:nvSpPr>
        <p:spPr>
          <a:xfrm>
            <a:off x="474600" y="6323620"/>
            <a:ext cx="11227200" cy="52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Lato" panose="020F0502020204030203" pitchFamily="34" charset="0"/>
            </a:endParaRPr>
          </a:p>
        </p:txBody>
      </p:sp>
      <p:sp>
        <p:nvSpPr>
          <p:cNvPr id="14" name="Espace réservé du texte 13">
            <a:extLst>
              <a:ext uri="{FF2B5EF4-FFF2-40B4-BE49-F238E27FC236}">
                <a16:creationId xmlns:a16="http://schemas.microsoft.com/office/drawing/2014/main" id="{EF797634-7157-F242-BE1A-BFC1E293306D}"/>
              </a:ext>
            </a:extLst>
          </p:cNvPr>
          <p:cNvSpPr>
            <a:spLocks noGrp="1"/>
          </p:cNvSpPr>
          <p:nvPr>
            <p:ph type="body" sz="quarter" idx="19" hasCustomPrompt="1"/>
          </p:nvPr>
        </p:nvSpPr>
        <p:spPr>
          <a:xfrm>
            <a:off x="1110829" y="4762327"/>
            <a:ext cx="2053287" cy="1229784"/>
          </a:xfrm>
        </p:spPr>
        <p:txBody>
          <a:bodyPr/>
          <a:lstStyle>
            <a:lvl1pPr>
              <a:lnSpc>
                <a:spcPct val="80000"/>
              </a:lnSpc>
              <a:spcBef>
                <a:spcPts val="0"/>
              </a:spcBef>
              <a:defRPr sz="1600" b="1" cap="all" baseline="0">
                <a:solidFill>
                  <a:schemeClr val="bg1"/>
                </a:solidFill>
                <a:highlight>
                  <a:srgbClr val="99C221"/>
                </a:highlight>
              </a:defRPr>
            </a:lvl1pPr>
            <a:lvl2pPr marL="14817" indent="0">
              <a:spcBef>
                <a:spcPts val="267"/>
              </a:spcBef>
              <a:buFont typeface="Arial" panose="020B0604020202020204" pitchFamily="34" charset="0"/>
              <a:buNone/>
              <a:defRPr sz="933" b="0">
                <a:solidFill>
                  <a:schemeClr val="tx2"/>
                </a:solidFill>
              </a:defRPr>
            </a:lvl2pPr>
          </a:lstStyle>
          <a:p>
            <a:pPr lvl="0"/>
            <a:r>
              <a:rPr lang="fr-FR"/>
              <a:t>sous-partie</a:t>
            </a:r>
          </a:p>
          <a:p>
            <a:pPr lvl="1"/>
            <a:r>
              <a:rPr lang="fr-FR"/>
              <a:t>Sous-titre</a:t>
            </a:r>
          </a:p>
        </p:txBody>
      </p:sp>
      <p:pic>
        <p:nvPicPr>
          <p:cNvPr id="22" name="Image 21">
            <a:extLst>
              <a:ext uri="{FF2B5EF4-FFF2-40B4-BE49-F238E27FC236}">
                <a16:creationId xmlns:a16="http://schemas.microsoft.com/office/drawing/2014/main" id="{B10DDF77-ECC8-0347-9D6A-FCC553D8072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2617580" cy="1424381"/>
          </a:xfrm>
          <a:prstGeom prst="rect">
            <a:avLst/>
          </a:prstGeom>
        </p:spPr>
      </p:pic>
      <p:sp>
        <p:nvSpPr>
          <p:cNvPr id="3" name="Espace réservé pour une image  10">
            <a:extLst>
              <a:ext uri="{FF2B5EF4-FFF2-40B4-BE49-F238E27FC236}">
                <a16:creationId xmlns:a16="http://schemas.microsoft.com/office/drawing/2014/main" id="{2CC09E49-1B07-7945-3793-3F16B0F4B702}"/>
              </a:ext>
            </a:extLst>
          </p:cNvPr>
          <p:cNvSpPr>
            <a:spLocks noGrp="1"/>
          </p:cNvSpPr>
          <p:nvPr>
            <p:ph type="pic" sz="quarter" idx="20" hasCustomPrompt="1"/>
          </p:nvPr>
        </p:nvSpPr>
        <p:spPr>
          <a:xfrm>
            <a:off x="3367315" y="3222056"/>
            <a:ext cx="1925565" cy="1925565"/>
          </a:xfrm>
          <a:solidFill>
            <a:schemeClr val="accent1">
              <a:lumMod val="40000"/>
              <a:lumOff val="60000"/>
            </a:schemeClr>
          </a:solidFill>
        </p:spPr>
        <p:txBody>
          <a:bodyPr anchor="ctr" anchorCtr="0">
            <a:normAutofit/>
          </a:bodyPr>
          <a:lstStyle>
            <a:lvl1pPr marL="0" indent="0" algn="ctr">
              <a:buNone/>
              <a:defRPr sz="1200" i="1">
                <a:solidFill>
                  <a:schemeClr val="tx1"/>
                </a:solidFill>
              </a:defRPr>
            </a:lvl1pPr>
          </a:lstStyle>
          <a:p>
            <a:r>
              <a:rPr lang="fr-FR"/>
              <a:t>Insérez une image ici</a:t>
            </a:r>
          </a:p>
        </p:txBody>
      </p:sp>
      <p:sp>
        <p:nvSpPr>
          <p:cNvPr id="4" name="Espace réservé du texte 9">
            <a:extLst>
              <a:ext uri="{FF2B5EF4-FFF2-40B4-BE49-F238E27FC236}">
                <a16:creationId xmlns:a16="http://schemas.microsoft.com/office/drawing/2014/main" id="{B196E873-0C5F-BF69-4B88-3F81F0CDA905}"/>
              </a:ext>
            </a:extLst>
          </p:cNvPr>
          <p:cNvSpPr>
            <a:spLocks noGrp="1"/>
          </p:cNvSpPr>
          <p:nvPr>
            <p:ph type="body" sz="quarter" idx="21" hasCustomPrompt="1"/>
          </p:nvPr>
        </p:nvSpPr>
        <p:spPr>
          <a:xfrm>
            <a:off x="3367315" y="2309099"/>
            <a:ext cx="1761053" cy="1219200"/>
          </a:xfrm>
        </p:spPr>
        <p:txBody>
          <a:bodyPr/>
          <a:lstStyle>
            <a:lvl1pPr>
              <a:defRPr sz="2667" b="1" spc="-200" baseline="0">
                <a:solidFill>
                  <a:schemeClr val="bg2"/>
                </a:solidFill>
              </a:defRPr>
            </a:lvl1pPr>
          </a:lstStyle>
          <a:p>
            <a:pPr lvl="0"/>
            <a:r>
              <a:rPr lang="fr-FR"/>
              <a:t>##</a:t>
            </a:r>
          </a:p>
        </p:txBody>
      </p:sp>
      <p:sp>
        <p:nvSpPr>
          <p:cNvPr id="5" name="Espace réservé du texte 13">
            <a:extLst>
              <a:ext uri="{FF2B5EF4-FFF2-40B4-BE49-F238E27FC236}">
                <a16:creationId xmlns:a16="http://schemas.microsoft.com/office/drawing/2014/main" id="{B21B3945-7AD2-B2B9-7FF8-12CD2EA250D5}"/>
              </a:ext>
            </a:extLst>
          </p:cNvPr>
          <p:cNvSpPr>
            <a:spLocks noGrp="1"/>
          </p:cNvSpPr>
          <p:nvPr>
            <p:ph type="body" sz="quarter" idx="22" hasCustomPrompt="1"/>
          </p:nvPr>
        </p:nvSpPr>
        <p:spPr>
          <a:xfrm>
            <a:off x="4010206" y="4762327"/>
            <a:ext cx="2053287" cy="1229784"/>
          </a:xfrm>
        </p:spPr>
        <p:txBody>
          <a:bodyPr/>
          <a:lstStyle>
            <a:lvl1pPr>
              <a:lnSpc>
                <a:spcPct val="80000"/>
              </a:lnSpc>
              <a:spcBef>
                <a:spcPts val="0"/>
              </a:spcBef>
              <a:defRPr sz="1600" b="1" cap="all" baseline="0">
                <a:solidFill>
                  <a:schemeClr val="bg1"/>
                </a:solidFill>
                <a:highlight>
                  <a:srgbClr val="99C221"/>
                </a:highlight>
              </a:defRPr>
            </a:lvl1pPr>
            <a:lvl2pPr marL="14817" indent="0">
              <a:spcBef>
                <a:spcPts val="267"/>
              </a:spcBef>
              <a:buFont typeface="Arial" panose="020B0604020202020204" pitchFamily="34" charset="0"/>
              <a:buNone/>
              <a:defRPr sz="933" b="0">
                <a:solidFill>
                  <a:schemeClr val="tx2"/>
                </a:solidFill>
              </a:defRPr>
            </a:lvl2pPr>
          </a:lstStyle>
          <a:p>
            <a:pPr lvl="0"/>
            <a:r>
              <a:rPr lang="fr-FR"/>
              <a:t>sous-partie</a:t>
            </a:r>
          </a:p>
          <a:p>
            <a:pPr lvl="1"/>
            <a:r>
              <a:rPr lang="fr-FR"/>
              <a:t>Sous-titre</a:t>
            </a:r>
          </a:p>
        </p:txBody>
      </p:sp>
      <p:sp>
        <p:nvSpPr>
          <p:cNvPr id="7" name="Espace réservé pour une image  10">
            <a:extLst>
              <a:ext uri="{FF2B5EF4-FFF2-40B4-BE49-F238E27FC236}">
                <a16:creationId xmlns:a16="http://schemas.microsoft.com/office/drawing/2014/main" id="{5F5FDD88-E16B-ADC3-2B90-F7EA98D5A2D9}"/>
              </a:ext>
            </a:extLst>
          </p:cNvPr>
          <p:cNvSpPr>
            <a:spLocks noGrp="1"/>
          </p:cNvSpPr>
          <p:nvPr>
            <p:ph type="pic" sz="quarter" idx="23" hasCustomPrompt="1"/>
          </p:nvPr>
        </p:nvSpPr>
        <p:spPr>
          <a:xfrm>
            <a:off x="6266692" y="3222056"/>
            <a:ext cx="1925565" cy="1925565"/>
          </a:xfrm>
          <a:solidFill>
            <a:schemeClr val="accent1">
              <a:lumMod val="40000"/>
              <a:lumOff val="60000"/>
            </a:schemeClr>
          </a:solidFill>
        </p:spPr>
        <p:txBody>
          <a:bodyPr anchor="ctr" anchorCtr="0">
            <a:normAutofit/>
          </a:bodyPr>
          <a:lstStyle>
            <a:lvl1pPr marL="0" indent="0" algn="ctr">
              <a:buNone/>
              <a:defRPr sz="1200" i="1">
                <a:solidFill>
                  <a:schemeClr val="tx1"/>
                </a:solidFill>
              </a:defRPr>
            </a:lvl1pPr>
          </a:lstStyle>
          <a:p>
            <a:r>
              <a:rPr lang="fr-FR"/>
              <a:t>Insérez une image ici</a:t>
            </a:r>
          </a:p>
        </p:txBody>
      </p:sp>
      <p:sp>
        <p:nvSpPr>
          <p:cNvPr id="8" name="Espace réservé du texte 9">
            <a:extLst>
              <a:ext uri="{FF2B5EF4-FFF2-40B4-BE49-F238E27FC236}">
                <a16:creationId xmlns:a16="http://schemas.microsoft.com/office/drawing/2014/main" id="{ECB225C9-6410-0A54-E38C-3DD2E985772C}"/>
              </a:ext>
            </a:extLst>
          </p:cNvPr>
          <p:cNvSpPr>
            <a:spLocks noGrp="1"/>
          </p:cNvSpPr>
          <p:nvPr>
            <p:ph type="body" sz="quarter" idx="24" hasCustomPrompt="1"/>
          </p:nvPr>
        </p:nvSpPr>
        <p:spPr>
          <a:xfrm>
            <a:off x="6266692" y="2309099"/>
            <a:ext cx="1761053" cy="1219200"/>
          </a:xfrm>
        </p:spPr>
        <p:txBody>
          <a:bodyPr/>
          <a:lstStyle>
            <a:lvl1pPr>
              <a:defRPr sz="2667" b="1" spc="-200" baseline="0">
                <a:solidFill>
                  <a:schemeClr val="bg2"/>
                </a:solidFill>
              </a:defRPr>
            </a:lvl1pPr>
          </a:lstStyle>
          <a:p>
            <a:pPr lvl="0"/>
            <a:r>
              <a:rPr lang="fr-FR"/>
              <a:t>##</a:t>
            </a:r>
          </a:p>
        </p:txBody>
      </p:sp>
      <p:sp>
        <p:nvSpPr>
          <p:cNvPr id="9" name="Espace réservé du texte 13">
            <a:extLst>
              <a:ext uri="{FF2B5EF4-FFF2-40B4-BE49-F238E27FC236}">
                <a16:creationId xmlns:a16="http://schemas.microsoft.com/office/drawing/2014/main" id="{4E13ED1B-3298-0CE5-CBEC-EBE9A99B201F}"/>
              </a:ext>
            </a:extLst>
          </p:cNvPr>
          <p:cNvSpPr>
            <a:spLocks noGrp="1"/>
          </p:cNvSpPr>
          <p:nvPr>
            <p:ph type="body" sz="quarter" idx="25" hasCustomPrompt="1"/>
          </p:nvPr>
        </p:nvSpPr>
        <p:spPr>
          <a:xfrm>
            <a:off x="6909583" y="4762327"/>
            <a:ext cx="2053287" cy="1229784"/>
          </a:xfrm>
        </p:spPr>
        <p:txBody>
          <a:bodyPr/>
          <a:lstStyle>
            <a:lvl1pPr>
              <a:lnSpc>
                <a:spcPct val="80000"/>
              </a:lnSpc>
              <a:spcBef>
                <a:spcPts val="0"/>
              </a:spcBef>
              <a:defRPr sz="1600" b="1" cap="all" baseline="0">
                <a:solidFill>
                  <a:schemeClr val="bg1"/>
                </a:solidFill>
                <a:highlight>
                  <a:srgbClr val="99C221"/>
                </a:highlight>
              </a:defRPr>
            </a:lvl1pPr>
            <a:lvl2pPr marL="14817" indent="0">
              <a:spcBef>
                <a:spcPts val="267"/>
              </a:spcBef>
              <a:buFont typeface="Arial" panose="020B0604020202020204" pitchFamily="34" charset="0"/>
              <a:buNone/>
              <a:defRPr sz="933" b="0">
                <a:solidFill>
                  <a:schemeClr val="tx2"/>
                </a:solidFill>
              </a:defRPr>
            </a:lvl2pPr>
          </a:lstStyle>
          <a:p>
            <a:pPr lvl="0"/>
            <a:r>
              <a:rPr lang="fr-FR"/>
              <a:t>sous-partie</a:t>
            </a:r>
          </a:p>
          <a:p>
            <a:pPr lvl="1"/>
            <a:r>
              <a:rPr lang="fr-FR"/>
              <a:t>Sous-titre</a:t>
            </a:r>
          </a:p>
        </p:txBody>
      </p:sp>
      <p:sp>
        <p:nvSpPr>
          <p:cNvPr id="13" name="Espace réservé pour une image  10">
            <a:extLst>
              <a:ext uri="{FF2B5EF4-FFF2-40B4-BE49-F238E27FC236}">
                <a16:creationId xmlns:a16="http://schemas.microsoft.com/office/drawing/2014/main" id="{984DD5B6-45B9-1B69-CE04-B2BBCBBECE45}"/>
              </a:ext>
            </a:extLst>
          </p:cNvPr>
          <p:cNvSpPr>
            <a:spLocks noGrp="1"/>
          </p:cNvSpPr>
          <p:nvPr>
            <p:ph type="pic" sz="quarter" idx="26" hasCustomPrompt="1"/>
          </p:nvPr>
        </p:nvSpPr>
        <p:spPr>
          <a:xfrm>
            <a:off x="9166070" y="3222056"/>
            <a:ext cx="1925565" cy="1925565"/>
          </a:xfrm>
          <a:solidFill>
            <a:schemeClr val="accent1">
              <a:lumMod val="40000"/>
              <a:lumOff val="60000"/>
            </a:schemeClr>
          </a:solidFill>
        </p:spPr>
        <p:txBody>
          <a:bodyPr anchor="ctr" anchorCtr="0">
            <a:normAutofit/>
          </a:bodyPr>
          <a:lstStyle>
            <a:lvl1pPr marL="0" indent="0" algn="ctr">
              <a:buNone/>
              <a:defRPr sz="1200" i="1">
                <a:solidFill>
                  <a:schemeClr val="tx1"/>
                </a:solidFill>
              </a:defRPr>
            </a:lvl1pPr>
          </a:lstStyle>
          <a:p>
            <a:r>
              <a:rPr lang="fr-FR"/>
              <a:t>Insérez une image ici</a:t>
            </a:r>
          </a:p>
        </p:txBody>
      </p:sp>
      <p:sp>
        <p:nvSpPr>
          <p:cNvPr id="18" name="Espace réservé du texte 9">
            <a:extLst>
              <a:ext uri="{FF2B5EF4-FFF2-40B4-BE49-F238E27FC236}">
                <a16:creationId xmlns:a16="http://schemas.microsoft.com/office/drawing/2014/main" id="{8C82D761-7990-AED0-5B7B-CAA852BEC197}"/>
              </a:ext>
            </a:extLst>
          </p:cNvPr>
          <p:cNvSpPr>
            <a:spLocks noGrp="1"/>
          </p:cNvSpPr>
          <p:nvPr>
            <p:ph type="body" sz="quarter" idx="27" hasCustomPrompt="1"/>
          </p:nvPr>
        </p:nvSpPr>
        <p:spPr>
          <a:xfrm>
            <a:off x="9166070" y="2309099"/>
            <a:ext cx="1761053" cy="1219200"/>
          </a:xfrm>
        </p:spPr>
        <p:txBody>
          <a:bodyPr/>
          <a:lstStyle>
            <a:lvl1pPr>
              <a:defRPr sz="2667" b="1" spc="-200" baseline="0">
                <a:solidFill>
                  <a:schemeClr val="bg2"/>
                </a:solidFill>
              </a:defRPr>
            </a:lvl1pPr>
          </a:lstStyle>
          <a:p>
            <a:pPr lvl="0"/>
            <a:r>
              <a:rPr lang="fr-FR"/>
              <a:t>##</a:t>
            </a:r>
          </a:p>
        </p:txBody>
      </p:sp>
      <p:sp>
        <p:nvSpPr>
          <p:cNvPr id="23" name="Espace réservé du texte 13">
            <a:extLst>
              <a:ext uri="{FF2B5EF4-FFF2-40B4-BE49-F238E27FC236}">
                <a16:creationId xmlns:a16="http://schemas.microsoft.com/office/drawing/2014/main" id="{7DD4535D-6ABF-5B6D-5219-A6F0892FE5AB}"/>
              </a:ext>
            </a:extLst>
          </p:cNvPr>
          <p:cNvSpPr>
            <a:spLocks noGrp="1"/>
          </p:cNvSpPr>
          <p:nvPr>
            <p:ph type="body" sz="quarter" idx="28" hasCustomPrompt="1"/>
          </p:nvPr>
        </p:nvSpPr>
        <p:spPr>
          <a:xfrm>
            <a:off x="9808961" y="4762327"/>
            <a:ext cx="2053287" cy="1229784"/>
          </a:xfrm>
        </p:spPr>
        <p:txBody>
          <a:bodyPr/>
          <a:lstStyle>
            <a:lvl1pPr>
              <a:lnSpc>
                <a:spcPct val="80000"/>
              </a:lnSpc>
              <a:spcBef>
                <a:spcPts val="0"/>
              </a:spcBef>
              <a:defRPr sz="1600" b="1" cap="all" baseline="0">
                <a:solidFill>
                  <a:schemeClr val="bg1"/>
                </a:solidFill>
                <a:highlight>
                  <a:srgbClr val="99C221"/>
                </a:highlight>
              </a:defRPr>
            </a:lvl1pPr>
            <a:lvl2pPr marL="14817" indent="0">
              <a:spcBef>
                <a:spcPts val="267"/>
              </a:spcBef>
              <a:buFont typeface="Arial" panose="020B0604020202020204" pitchFamily="34" charset="0"/>
              <a:buNone/>
              <a:defRPr sz="933" b="0">
                <a:solidFill>
                  <a:schemeClr val="tx2"/>
                </a:solidFill>
              </a:defRPr>
            </a:lvl2pPr>
          </a:lstStyle>
          <a:p>
            <a:pPr lvl="0"/>
            <a:r>
              <a:rPr lang="fr-FR"/>
              <a:t>sous-partie</a:t>
            </a:r>
          </a:p>
          <a:p>
            <a:pPr lvl="1"/>
            <a:r>
              <a:rPr lang="fr-FR"/>
              <a:t>Sous-titre</a:t>
            </a:r>
          </a:p>
        </p:txBody>
      </p:sp>
    </p:spTree>
    <p:extLst>
      <p:ext uri="{BB962C8B-B14F-4D97-AF65-F5344CB8AC3E}">
        <p14:creationId xmlns:p14="http://schemas.microsoft.com/office/powerpoint/2010/main" val="2699481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mmaire B">
    <p:spTree>
      <p:nvGrpSpPr>
        <p:cNvPr id="1" name=""/>
        <p:cNvGrpSpPr/>
        <p:nvPr/>
      </p:nvGrpSpPr>
      <p:grpSpPr>
        <a:xfrm>
          <a:off x="0" y="0"/>
          <a:ext cx="0" cy="0"/>
          <a:chOff x="0" y="0"/>
          <a:chExt cx="0" cy="0"/>
        </a:xfrm>
      </p:grpSpPr>
      <p:pic>
        <p:nvPicPr>
          <p:cNvPr id="18" name="Image 17">
            <a:extLst>
              <a:ext uri="{FF2B5EF4-FFF2-40B4-BE49-F238E27FC236}">
                <a16:creationId xmlns:a16="http://schemas.microsoft.com/office/drawing/2014/main" id="{957533D2-6365-9841-B154-34801730461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
            <a:ext cx="3507873" cy="1679073"/>
          </a:xfrm>
          <a:prstGeom prst="rect">
            <a:avLst/>
          </a:prstGeom>
        </p:spPr>
      </p:pic>
      <p:sp>
        <p:nvSpPr>
          <p:cNvPr id="2" name="Title 1"/>
          <p:cNvSpPr>
            <a:spLocks noGrp="1"/>
          </p:cNvSpPr>
          <p:nvPr>
            <p:ph type="ctrTitle" hasCustomPrompt="1"/>
          </p:nvPr>
        </p:nvSpPr>
        <p:spPr>
          <a:xfrm>
            <a:off x="467938" y="2936795"/>
            <a:ext cx="3228063" cy="984412"/>
          </a:xfrm>
          <a:noFill/>
        </p:spPr>
        <p:txBody>
          <a:bodyPr wrap="square" lIns="0" tIns="0" rIns="0" bIns="0" anchor="ctr" anchorCtr="0">
            <a:noAutofit/>
          </a:bodyPr>
          <a:lstStyle>
            <a:lvl1pPr algn="l">
              <a:defRPr sz="3733" cap="all" baseline="0">
                <a:solidFill>
                  <a:schemeClr val="bg1"/>
                </a:solidFill>
                <a:highlight>
                  <a:srgbClr val="99C221"/>
                </a:highlight>
              </a:defRPr>
            </a:lvl1pPr>
          </a:lstStyle>
          <a:p>
            <a:r>
              <a:rPr lang="fr-FR"/>
              <a:t>Titre</a:t>
            </a:r>
            <a:endParaRPr lang="en-US"/>
          </a:p>
        </p:txBody>
      </p:sp>
      <p:sp>
        <p:nvSpPr>
          <p:cNvPr id="6" name="Slide Number Placeholder 5"/>
          <p:cNvSpPr>
            <a:spLocks noGrp="1"/>
          </p:cNvSpPr>
          <p:nvPr>
            <p:ph type="sldNum" sz="quarter" idx="12"/>
          </p:nvPr>
        </p:nvSpPr>
        <p:spPr/>
        <p:txBody>
          <a:bodyPr/>
          <a:lstStyle/>
          <a:p>
            <a:fld id="{D57CD980-A213-AB4B-BFA8-636C1B75133C}" type="slidenum">
              <a:rPr lang="fr-FR" smtClean="0"/>
              <a:t>‹N°›</a:t>
            </a:fld>
            <a:endParaRPr lang="fr-FR"/>
          </a:p>
        </p:txBody>
      </p:sp>
      <p:sp>
        <p:nvSpPr>
          <p:cNvPr id="10" name="Espace réservé du texte 9">
            <a:extLst>
              <a:ext uri="{FF2B5EF4-FFF2-40B4-BE49-F238E27FC236}">
                <a16:creationId xmlns:a16="http://schemas.microsoft.com/office/drawing/2014/main" id="{FB32F0DD-FBE6-964A-91B7-CF865C250DF4}"/>
              </a:ext>
            </a:extLst>
          </p:cNvPr>
          <p:cNvSpPr>
            <a:spLocks noGrp="1"/>
          </p:cNvSpPr>
          <p:nvPr>
            <p:ph type="body" sz="quarter" idx="16" hasCustomPrompt="1"/>
          </p:nvPr>
        </p:nvSpPr>
        <p:spPr>
          <a:xfrm>
            <a:off x="3507873" y="989516"/>
            <a:ext cx="905488" cy="631497"/>
          </a:xfrm>
        </p:spPr>
        <p:txBody>
          <a:bodyPr lIns="0" tIns="0" rIns="108000"/>
          <a:lstStyle>
            <a:lvl1pPr algn="r">
              <a:defRPr sz="4000" b="1" spc="-200" baseline="0">
                <a:solidFill>
                  <a:schemeClr val="bg2"/>
                </a:solidFill>
              </a:defRPr>
            </a:lvl1pPr>
          </a:lstStyle>
          <a:p>
            <a:pPr lvl="0"/>
            <a:r>
              <a:rPr lang="fr-FR"/>
              <a:t>##</a:t>
            </a:r>
          </a:p>
        </p:txBody>
      </p:sp>
      <p:sp>
        <p:nvSpPr>
          <p:cNvPr id="12" name="Rectangle 11">
            <a:extLst>
              <a:ext uri="{FF2B5EF4-FFF2-40B4-BE49-F238E27FC236}">
                <a16:creationId xmlns:a16="http://schemas.microsoft.com/office/drawing/2014/main" id="{0AA391BD-CD5D-4C43-A084-E69BF599C2B8}"/>
              </a:ext>
            </a:extLst>
          </p:cNvPr>
          <p:cNvSpPr/>
          <p:nvPr userDrawn="1"/>
        </p:nvSpPr>
        <p:spPr>
          <a:xfrm>
            <a:off x="474600" y="6323620"/>
            <a:ext cx="11227200" cy="52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Lato" panose="020F0502020204030203" pitchFamily="34" charset="0"/>
            </a:endParaRPr>
          </a:p>
        </p:txBody>
      </p:sp>
      <p:sp>
        <p:nvSpPr>
          <p:cNvPr id="14" name="Espace réservé du texte 13">
            <a:extLst>
              <a:ext uri="{FF2B5EF4-FFF2-40B4-BE49-F238E27FC236}">
                <a16:creationId xmlns:a16="http://schemas.microsoft.com/office/drawing/2014/main" id="{EF797634-7157-F242-BE1A-BFC1E293306D}"/>
              </a:ext>
            </a:extLst>
          </p:cNvPr>
          <p:cNvSpPr>
            <a:spLocks noGrp="1"/>
          </p:cNvSpPr>
          <p:nvPr>
            <p:ph type="body" sz="quarter" idx="19" hasCustomPrompt="1"/>
          </p:nvPr>
        </p:nvSpPr>
        <p:spPr>
          <a:xfrm>
            <a:off x="4413363" y="989515"/>
            <a:ext cx="3078541" cy="631500"/>
          </a:xfrm>
        </p:spPr>
        <p:txBody>
          <a:bodyPr tIns="72000"/>
          <a:lstStyle>
            <a:lvl1pPr>
              <a:lnSpc>
                <a:spcPct val="90000"/>
              </a:lnSpc>
              <a:spcBef>
                <a:spcPts val="0"/>
              </a:spcBef>
              <a:defRPr sz="1600" b="1" cap="all" baseline="0">
                <a:solidFill>
                  <a:schemeClr val="bg2"/>
                </a:solidFill>
              </a:defRPr>
            </a:lvl1pPr>
            <a:lvl2pPr marL="14817" indent="0">
              <a:spcBef>
                <a:spcPts val="267"/>
              </a:spcBef>
              <a:buFont typeface="Arial" panose="020B0604020202020204" pitchFamily="34" charset="0"/>
              <a:buNone/>
              <a:defRPr sz="933" b="0">
                <a:solidFill>
                  <a:schemeClr val="tx2"/>
                </a:solidFill>
              </a:defRPr>
            </a:lvl2pPr>
          </a:lstStyle>
          <a:p>
            <a:pPr lvl="0"/>
            <a:r>
              <a:rPr lang="fr-FR"/>
              <a:t>sous-partie</a:t>
            </a:r>
          </a:p>
          <a:p>
            <a:pPr lvl="1"/>
            <a:r>
              <a:rPr lang="fr-FR"/>
              <a:t>Sous-titre</a:t>
            </a:r>
          </a:p>
        </p:txBody>
      </p:sp>
      <p:sp>
        <p:nvSpPr>
          <p:cNvPr id="45" name="Espace réservé du texte 9">
            <a:extLst>
              <a:ext uri="{FF2B5EF4-FFF2-40B4-BE49-F238E27FC236}">
                <a16:creationId xmlns:a16="http://schemas.microsoft.com/office/drawing/2014/main" id="{89138A5F-9084-A34F-98A5-21B44D34863D}"/>
              </a:ext>
            </a:extLst>
          </p:cNvPr>
          <p:cNvSpPr>
            <a:spLocks noGrp="1"/>
          </p:cNvSpPr>
          <p:nvPr>
            <p:ph type="body" sz="quarter" idx="20" hasCustomPrompt="1"/>
          </p:nvPr>
        </p:nvSpPr>
        <p:spPr>
          <a:xfrm>
            <a:off x="3507873" y="2067644"/>
            <a:ext cx="905488" cy="631497"/>
          </a:xfrm>
        </p:spPr>
        <p:txBody>
          <a:bodyPr lIns="0" tIns="0" rIns="108000"/>
          <a:lstStyle>
            <a:lvl1pPr algn="r">
              <a:defRPr sz="4000" b="1" spc="-200" baseline="0">
                <a:solidFill>
                  <a:schemeClr val="bg2"/>
                </a:solidFill>
              </a:defRPr>
            </a:lvl1pPr>
          </a:lstStyle>
          <a:p>
            <a:pPr lvl="0"/>
            <a:r>
              <a:rPr lang="fr-FR"/>
              <a:t>##</a:t>
            </a:r>
          </a:p>
        </p:txBody>
      </p:sp>
      <p:sp>
        <p:nvSpPr>
          <p:cNvPr id="46" name="Espace réservé du texte 13">
            <a:extLst>
              <a:ext uri="{FF2B5EF4-FFF2-40B4-BE49-F238E27FC236}">
                <a16:creationId xmlns:a16="http://schemas.microsoft.com/office/drawing/2014/main" id="{AF6C4CD2-B91B-524F-BA2F-38F90CBCD37E}"/>
              </a:ext>
            </a:extLst>
          </p:cNvPr>
          <p:cNvSpPr>
            <a:spLocks noGrp="1"/>
          </p:cNvSpPr>
          <p:nvPr>
            <p:ph type="body" sz="quarter" idx="21" hasCustomPrompt="1"/>
          </p:nvPr>
        </p:nvSpPr>
        <p:spPr>
          <a:xfrm>
            <a:off x="4413363" y="2067643"/>
            <a:ext cx="3078541" cy="631500"/>
          </a:xfrm>
        </p:spPr>
        <p:txBody>
          <a:bodyPr tIns="72000"/>
          <a:lstStyle>
            <a:lvl1pPr>
              <a:lnSpc>
                <a:spcPct val="80000"/>
              </a:lnSpc>
              <a:spcBef>
                <a:spcPts val="0"/>
              </a:spcBef>
              <a:defRPr lang="fr-FR" sz="1600" b="1" kern="1200" cap="all" baseline="0">
                <a:solidFill>
                  <a:schemeClr val="bg2"/>
                </a:solidFill>
                <a:latin typeface="Lato" panose="020F0502020204030203" pitchFamily="34" charset="0"/>
                <a:ea typeface="+mn-ea"/>
                <a:cs typeface="+mn-cs"/>
              </a:defRPr>
            </a:lvl1pPr>
            <a:lvl2pPr marL="14817" indent="0">
              <a:spcBef>
                <a:spcPts val="267"/>
              </a:spcBef>
              <a:buFont typeface="Arial" panose="020B0604020202020204" pitchFamily="34" charset="0"/>
              <a:buNone/>
              <a:defRPr sz="933" b="0">
                <a:solidFill>
                  <a:schemeClr val="tx2"/>
                </a:solidFill>
              </a:defRPr>
            </a:lvl2pPr>
          </a:lstStyle>
          <a:p>
            <a:pPr marL="0" lvl="0" indent="0" algn="l" defTabSz="914377" rtl="0" eaLnBrk="1" latinLnBrk="0" hangingPunct="1">
              <a:lnSpc>
                <a:spcPct val="90000"/>
              </a:lnSpc>
              <a:spcBef>
                <a:spcPts val="0"/>
              </a:spcBef>
              <a:buFont typeface="Arial" panose="020B0604020202020204" pitchFamily="34" charset="0"/>
              <a:buNone/>
            </a:pPr>
            <a:r>
              <a:rPr lang="fr-FR"/>
              <a:t>sous-partie</a:t>
            </a:r>
          </a:p>
          <a:p>
            <a:pPr lvl="1"/>
            <a:r>
              <a:rPr lang="fr-FR"/>
              <a:t>Sous-titre</a:t>
            </a:r>
          </a:p>
        </p:txBody>
      </p:sp>
      <p:sp>
        <p:nvSpPr>
          <p:cNvPr id="49" name="Espace réservé du texte 9">
            <a:extLst>
              <a:ext uri="{FF2B5EF4-FFF2-40B4-BE49-F238E27FC236}">
                <a16:creationId xmlns:a16="http://schemas.microsoft.com/office/drawing/2014/main" id="{17F81E46-BF7C-C644-A9F8-F36BA40E900D}"/>
              </a:ext>
            </a:extLst>
          </p:cNvPr>
          <p:cNvSpPr>
            <a:spLocks noGrp="1"/>
          </p:cNvSpPr>
          <p:nvPr>
            <p:ph type="body" sz="quarter" idx="22" hasCustomPrompt="1"/>
          </p:nvPr>
        </p:nvSpPr>
        <p:spPr>
          <a:xfrm>
            <a:off x="3507873" y="3141702"/>
            <a:ext cx="905488" cy="631497"/>
          </a:xfrm>
        </p:spPr>
        <p:txBody>
          <a:bodyPr lIns="0" tIns="0" rIns="108000"/>
          <a:lstStyle>
            <a:lvl1pPr algn="r">
              <a:defRPr sz="4000" b="1" spc="-200" baseline="0">
                <a:solidFill>
                  <a:schemeClr val="bg2"/>
                </a:solidFill>
              </a:defRPr>
            </a:lvl1pPr>
          </a:lstStyle>
          <a:p>
            <a:pPr lvl="0"/>
            <a:r>
              <a:rPr lang="fr-FR"/>
              <a:t>##</a:t>
            </a:r>
          </a:p>
        </p:txBody>
      </p:sp>
      <p:sp>
        <p:nvSpPr>
          <p:cNvPr id="50" name="Espace réservé du texte 13">
            <a:extLst>
              <a:ext uri="{FF2B5EF4-FFF2-40B4-BE49-F238E27FC236}">
                <a16:creationId xmlns:a16="http://schemas.microsoft.com/office/drawing/2014/main" id="{0393EADC-7D43-8549-888B-31DB2E350485}"/>
              </a:ext>
            </a:extLst>
          </p:cNvPr>
          <p:cNvSpPr>
            <a:spLocks noGrp="1"/>
          </p:cNvSpPr>
          <p:nvPr>
            <p:ph type="body" sz="quarter" idx="23" hasCustomPrompt="1"/>
          </p:nvPr>
        </p:nvSpPr>
        <p:spPr>
          <a:xfrm>
            <a:off x="4413363" y="3141702"/>
            <a:ext cx="3078541" cy="631500"/>
          </a:xfrm>
        </p:spPr>
        <p:txBody>
          <a:bodyPr tIns="72000"/>
          <a:lstStyle>
            <a:lvl1pPr>
              <a:lnSpc>
                <a:spcPct val="80000"/>
              </a:lnSpc>
              <a:spcBef>
                <a:spcPts val="0"/>
              </a:spcBef>
              <a:defRPr lang="fr-FR" sz="1600" b="1" kern="1200" cap="all" baseline="0">
                <a:solidFill>
                  <a:schemeClr val="bg2"/>
                </a:solidFill>
                <a:latin typeface="Lato" panose="020F0502020204030203" pitchFamily="34" charset="0"/>
                <a:ea typeface="+mn-ea"/>
                <a:cs typeface="+mn-cs"/>
              </a:defRPr>
            </a:lvl1pPr>
            <a:lvl2pPr marL="14817" indent="0">
              <a:spcBef>
                <a:spcPts val="267"/>
              </a:spcBef>
              <a:buFont typeface="Arial" panose="020B0604020202020204" pitchFamily="34" charset="0"/>
              <a:buNone/>
              <a:defRPr sz="933" b="0">
                <a:solidFill>
                  <a:schemeClr val="tx2"/>
                </a:solidFill>
              </a:defRPr>
            </a:lvl2pPr>
          </a:lstStyle>
          <a:p>
            <a:pPr marL="0" lvl="0" indent="0" algn="l" defTabSz="914377" rtl="0" eaLnBrk="1" latinLnBrk="0" hangingPunct="1">
              <a:lnSpc>
                <a:spcPct val="90000"/>
              </a:lnSpc>
              <a:spcBef>
                <a:spcPts val="0"/>
              </a:spcBef>
              <a:buFont typeface="Arial" panose="020B0604020202020204" pitchFamily="34" charset="0"/>
              <a:buNone/>
            </a:pPr>
            <a:r>
              <a:rPr lang="fr-FR"/>
              <a:t>sous-partie</a:t>
            </a:r>
          </a:p>
          <a:p>
            <a:pPr lvl="1"/>
            <a:r>
              <a:rPr lang="fr-FR"/>
              <a:t>Sous-titre</a:t>
            </a:r>
          </a:p>
        </p:txBody>
      </p:sp>
      <p:sp>
        <p:nvSpPr>
          <p:cNvPr id="53" name="Espace réservé du texte 9">
            <a:extLst>
              <a:ext uri="{FF2B5EF4-FFF2-40B4-BE49-F238E27FC236}">
                <a16:creationId xmlns:a16="http://schemas.microsoft.com/office/drawing/2014/main" id="{4E0F53FF-C859-3B4D-89DD-329849F4ECE5}"/>
              </a:ext>
            </a:extLst>
          </p:cNvPr>
          <p:cNvSpPr>
            <a:spLocks noGrp="1"/>
          </p:cNvSpPr>
          <p:nvPr>
            <p:ph type="body" sz="quarter" idx="24" hasCustomPrompt="1"/>
          </p:nvPr>
        </p:nvSpPr>
        <p:spPr>
          <a:xfrm>
            <a:off x="3507873" y="4214405"/>
            <a:ext cx="905488" cy="631497"/>
          </a:xfrm>
        </p:spPr>
        <p:txBody>
          <a:bodyPr lIns="0" tIns="0" rIns="108000"/>
          <a:lstStyle>
            <a:lvl1pPr algn="r">
              <a:defRPr sz="4000" b="1" spc="-200" baseline="0">
                <a:solidFill>
                  <a:schemeClr val="bg2"/>
                </a:solidFill>
              </a:defRPr>
            </a:lvl1pPr>
          </a:lstStyle>
          <a:p>
            <a:pPr lvl="0"/>
            <a:r>
              <a:rPr lang="fr-FR"/>
              <a:t>##</a:t>
            </a:r>
          </a:p>
        </p:txBody>
      </p:sp>
      <p:sp>
        <p:nvSpPr>
          <p:cNvPr id="54" name="Espace réservé du texte 13">
            <a:extLst>
              <a:ext uri="{FF2B5EF4-FFF2-40B4-BE49-F238E27FC236}">
                <a16:creationId xmlns:a16="http://schemas.microsoft.com/office/drawing/2014/main" id="{6D5CA5EB-0769-2C41-AA44-DDF68EA7DBEA}"/>
              </a:ext>
            </a:extLst>
          </p:cNvPr>
          <p:cNvSpPr>
            <a:spLocks noGrp="1"/>
          </p:cNvSpPr>
          <p:nvPr>
            <p:ph type="body" sz="quarter" idx="25" hasCustomPrompt="1"/>
          </p:nvPr>
        </p:nvSpPr>
        <p:spPr>
          <a:xfrm>
            <a:off x="4413363" y="4214405"/>
            <a:ext cx="3078541" cy="631500"/>
          </a:xfrm>
        </p:spPr>
        <p:txBody>
          <a:bodyPr tIns="72000"/>
          <a:lstStyle>
            <a:lvl1pPr>
              <a:lnSpc>
                <a:spcPct val="80000"/>
              </a:lnSpc>
              <a:spcBef>
                <a:spcPts val="0"/>
              </a:spcBef>
              <a:defRPr lang="fr-FR" sz="1600" b="1" kern="1200" cap="all" baseline="0">
                <a:solidFill>
                  <a:schemeClr val="bg2"/>
                </a:solidFill>
                <a:latin typeface="Lato" panose="020F0502020204030203" pitchFamily="34" charset="0"/>
                <a:ea typeface="+mn-ea"/>
                <a:cs typeface="+mn-cs"/>
              </a:defRPr>
            </a:lvl1pPr>
            <a:lvl2pPr marL="14817" indent="0">
              <a:spcBef>
                <a:spcPts val="267"/>
              </a:spcBef>
              <a:buFont typeface="Arial" panose="020B0604020202020204" pitchFamily="34" charset="0"/>
              <a:buNone/>
              <a:defRPr sz="933" b="0">
                <a:solidFill>
                  <a:schemeClr val="tx2"/>
                </a:solidFill>
              </a:defRPr>
            </a:lvl2pPr>
          </a:lstStyle>
          <a:p>
            <a:pPr marL="0" lvl="0" indent="0" algn="l" defTabSz="914377" rtl="0" eaLnBrk="1" latinLnBrk="0" hangingPunct="1">
              <a:lnSpc>
                <a:spcPct val="90000"/>
              </a:lnSpc>
              <a:spcBef>
                <a:spcPts val="0"/>
              </a:spcBef>
              <a:buFont typeface="Arial" panose="020B0604020202020204" pitchFamily="34" charset="0"/>
              <a:buNone/>
            </a:pPr>
            <a:r>
              <a:rPr lang="fr-FR"/>
              <a:t>sous-partie</a:t>
            </a:r>
          </a:p>
          <a:p>
            <a:pPr lvl="1"/>
            <a:r>
              <a:rPr lang="fr-FR"/>
              <a:t>Sous-titre</a:t>
            </a:r>
          </a:p>
        </p:txBody>
      </p:sp>
      <p:sp>
        <p:nvSpPr>
          <p:cNvPr id="57" name="Espace réservé du texte 9">
            <a:extLst>
              <a:ext uri="{FF2B5EF4-FFF2-40B4-BE49-F238E27FC236}">
                <a16:creationId xmlns:a16="http://schemas.microsoft.com/office/drawing/2014/main" id="{F5E9A924-A282-CE4F-8069-128EBBE6196B}"/>
              </a:ext>
            </a:extLst>
          </p:cNvPr>
          <p:cNvSpPr>
            <a:spLocks noGrp="1"/>
          </p:cNvSpPr>
          <p:nvPr>
            <p:ph type="body" sz="quarter" idx="26" hasCustomPrompt="1"/>
          </p:nvPr>
        </p:nvSpPr>
        <p:spPr>
          <a:xfrm>
            <a:off x="3507873" y="5273949"/>
            <a:ext cx="905488" cy="631497"/>
          </a:xfrm>
        </p:spPr>
        <p:txBody>
          <a:bodyPr lIns="0" tIns="0" rIns="108000"/>
          <a:lstStyle>
            <a:lvl1pPr algn="r">
              <a:defRPr sz="4000" b="1" spc="-200" baseline="0">
                <a:solidFill>
                  <a:schemeClr val="bg2"/>
                </a:solidFill>
              </a:defRPr>
            </a:lvl1pPr>
          </a:lstStyle>
          <a:p>
            <a:pPr lvl="0"/>
            <a:r>
              <a:rPr lang="fr-FR"/>
              <a:t>##</a:t>
            </a:r>
          </a:p>
        </p:txBody>
      </p:sp>
      <p:sp>
        <p:nvSpPr>
          <p:cNvPr id="58" name="Espace réservé du texte 13">
            <a:extLst>
              <a:ext uri="{FF2B5EF4-FFF2-40B4-BE49-F238E27FC236}">
                <a16:creationId xmlns:a16="http://schemas.microsoft.com/office/drawing/2014/main" id="{FF54D909-4018-B34D-AD07-A35BF158914E}"/>
              </a:ext>
            </a:extLst>
          </p:cNvPr>
          <p:cNvSpPr>
            <a:spLocks noGrp="1"/>
          </p:cNvSpPr>
          <p:nvPr>
            <p:ph type="body" sz="quarter" idx="27" hasCustomPrompt="1"/>
          </p:nvPr>
        </p:nvSpPr>
        <p:spPr>
          <a:xfrm>
            <a:off x="4413363" y="5273949"/>
            <a:ext cx="3078541" cy="631500"/>
          </a:xfrm>
        </p:spPr>
        <p:txBody>
          <a:bodyPr tIns="72000"/>
          <a:lstStyle>
            <a:lvl1pPr>
              <a:lnSpc>
                <a:spcPct val="80000"/>
              </a:lnSpc>
              <a:spcBef>
                <a:spcPts val="0"/>
              </a:spcBef>
              <a:defRPr lang="fr-FR" sz="1600" b="1" kern="1200" cap="all" baseline="0">
                <a:solidFill>
                  <a:schemeClr val="bg2"/>
                </a:solidFill>
                <a:latin typeface="Lato" panose="020F0502020204030203" pitchFamily="34" charset="0"/>
                <a:ea typeface="+mn-ea"/>
                <a:cs typeface="+mn-cs"/>
              </a:defRPr>
            </a:lvl1pPr>
            <a:lvl2pPr marL="14817" indent="0">
              <a:spcBef>
                <a:spcPts val="267"/>
              </a:spcBef>
              <a:buFont typeface="Arial" panose="020B0604020202020204" pitchFamily="34" charset="0"/>
              <a:buNone/>
              <a:defRPr sz="933" b="0">
                <a:solidFill>
                  <a:schemeClr val="tx2"/>
                </a:solidFill>
              </a:defRPr>
            </a:lvl2pPr>
          </a:lstStyle>
          <a:p>
            <a:pPr marL="0" lvl="0" indent="0" algn="l" defTabSz="914377" rtl="0" eaLnBrk="1" latinLnBrk="0" hangingPunct="1">
              <a:lnSpc>
                <a:spcPct val="90000"/>
              </a:lnSpc>
              <a:spcBef>
                <a:spcPts val="0"/>
              </a:spcBef>
              <a:buFont typeface="Arial" panose="020B0604020202020204" pitchFamily="34" charset="0"/>
              <a:buNone/>
            </a:pPr>
            <a:r>
              <a:rPr lang="fr-FR"/>
              <a:t>sous-partie</a:t>
            </a:r>
          </a:p>
          <a:p>
            <a:pPr lvl="1"/>
            <a:r>
              <a:rPr lang="fr-FR"/>
              <a:t>Sous-titre</a:t>
            </a:r>
          </a:p>
        </p:txBody>
      </p:sp>
      <p:sp>
        <p:nvSpPr>
          <p:cNvPr id="61" name="Espace réservé du texte 9">
            <a:extLst>
              <a:ext uri="{FF2B5EF4-FFF2-40B4-BE49-F238E27FC236}">
                <a16:creationId xmlns:a16="http://schemas.microsoft.com/office/drawing/2014/main" id="{86CC0286-56DB-FB48-95CB-57AF974F1F1D}"/>
              </a:ext>
            </a:extLst>
          </p:cNvPr>
          <p:cNvSpPr>
            <a:spLocks noGrp="1"/>
          </p:cNvSpPr>
          <p:nvPr>
            <p:ph type="body" sz="quarter" idx="28" hasCustomPrompt="1"/>
          </p:nvPr>
        </p:nvSpPr>
        <p:spPr>
          <a:xfrm>
            <a:off x="7736116" y="989516"/>
            <a:ext cx="929933" cy="631497"/>
          </a:xfrm>
        </p:spPr>
        <p:txBody>
          <a:bodyPr lIns="0" tIns="0" rIns="108000"/>
          <a:lstStyle>
            <a:lvl1pPr algn="r">
              <a:defRPr sz="4000" b="1" spc="-200" baseline="0">
                <a:solidFill>
                  <a:schemeClr val="bg2"/>
                </a:solidFill>
              </a:defRPr>
            </a:lvl1pPr>
          </a:lstStyle>
          <a:p>
            <a:pPr lvl="0"/>
            <a:r>
              <a:rPr lang="fr-FR"/>
              <a:t>##</a:t>
            </a:r>
          </a:p>
        </p:txBody>
      </p:sp>
      <p:sp>
        <p:nvSpPr>
          <p:cNvPr id="62" name="Espace réservé du texte 13">
            <a:extLst>
              <a:ext uri="{FF2B5EF4-FFF2-40B4-BE49-F238E27FC236}">
                <a16:creationId xmlns:a16="http://schemas.microsoft.com/office/drawing/2014/main" id="{2A6712F5-BC47-3642-A814-B31B363588DF}"/>
              </a:ext>
            </a:extLst>
          </p:cNvPr>
          <p:cNvSpPr>
            <a:spLocks noGrp="1"/>
          </p:cNvSpPr>
          <p:nvPr>
            <p:ph type="body" sz="quarter" idx="29" hasCustomPrompt="1"/>
          </p:nvPr>
        </p:nvSpPr>
        <p:spPr>
          <a:xfrm>
            <a:off x="8666049" y="989515"/>
            <a:ext cx="3034996" cy="631500"/>
          </a:xfrm>
        </p:spPr>
        <p:txBody>
          <a:bodyPr tIns="72000"/>
          <a:lstStyle>
            <a:lvl1pPr>
              <a:lnSpc>
                <a:spcPct val="80000"/>
              </a:lnSpc>
              <a:spcBef>
                <a:spcPts val="0"/>
              </a:spcBef>
              <a:defRPr lang="fr-FR" sz="1600" b="1" kern="1200" cap="all" baseline="0">
                <a:solidFill>
                  <a:schemeClr val="bg2"/>
                </a:solidFill>
                <a:latin typeface="Lato" panose="020F0502020204030203" pitchFamily="34" charset="0"/>
                <a:ea typeface="+mn-ea"/>
                <a:cs typeface="+mn-cs"/>
              </a:defRPr>
            </a:lvl1pPr>
            <a:lvl2pPr marL="14817" indent="0">
              <a:spcBef>
                <a:spcPts val="267"/>
              </a:spcBef>
              <a:buFont typeface="Arial" panose="020B0604020202020204" pitchFamily="34" charset="0"/>
              <a:buNone/>
              <a:defRPr sz="933" b="0">
                <a:solidFill>
                  <a:schemeClr val="tx2"/>
                </a:solidFill>
              </a:defRPr>
            </a:lvl2pPr>
          </a:lstStyle>
          <a:p>
            <a:pPr marL="0" lvl="0" indent="0" algn="l" defTabSz="914377" rtl="0" eaLnBrk="1" latinLnBrk="0" hangingPunct="1">
              <a:lnSpc>
                <a:spcPct val="90000"/>
              </a:lnSpc>
              <a:spcBef>
                <a:spcPts val="0"/>
              </a:spcBef>
              <a:buFont typeface="Arial" panose="020B0604020202020204" pitchFamily="34" charset="0"/>
              <a:buNone/>
            </a:pPr>
            <a:r>
              <a:rPr lang="fr-FR"/>
              <a:t>sous-partie</a:t>
            </a:r>
          </a:p>
          <a:p>
            <a:pPr lvl="1"/>
            <a:r>
              <a:rPr lang="fr-FR"/>
              <a:t>Sous-titre</a:t>
            </a:r>
          </a:p>
        </p:txBody>
      </p:sp>
      <p:sp>
        <p:nvSpPr>
          <p:cNvPr id="64" name="Espace réservé du texte 9">
            <a:extLst>
              <a:ext uri="{FF2B5EF4-FFF2-40B4-BE49-F238E27FC236}">
                <a16:creationId xmlns:a16="http://schemas.microsoft.com/office/drawing/2014/main" id="{0CDD63B6-ABF2-784D-96F4-6244B14ED69D}"/>
              </a:ext>
            </a:extLst>
          </p:cNvPr>
          <p:cNvSpPr>
            <a:spLocks noGrp="1"/>
          </p:cNvSpPr>
          <p:nvPr>
            <p:ph type="body" sz="quarter" idx="30" hasCustomPrompt="1"/>
          </p:nvPr>
        </p:nvSpPr>
        <p:spPr>
          <a:xfrm>
            <a:off x="7736116" y="2067644"/>
            <a:ext cx="929933" cy="631497"/>
          </a:xfrm>
        </p:spPr>
        <p:txBody>
          <a:bodyPr lIns="0" tIns="0" rIns="108000"/>
          <a:lstStyle>
            <a:lvl1pPr algn="r">
              <a:defRPr sz="4000" b="1" spc="-200" baseline="0">
                <a:solidFill>
                  <a:schemeClr val="bg2"/>
                </a:solidFill>
              </a:defRPr>
            </a:lvl1pPr>
          </a:lstStyle>
          <a:p>
            <a:pPr lvl="0"/>
            <a:r>
              <a:rPr lang="fr-FR"/>
              <a:t>##</a:t>
            </a:r>
          </a:p>
        </p:txBody>
      </p:sp>
      <p:sp>
        <p:nvSpPr>
          <p:cNvPr id="65" name="Espace réservé du texte 13">
            <a:extLst>
              <a:ext uri="{FF2B5EF4-FFF2-40B4-BE49-F238E27FC236}">
                <a16:creationId xmlns:a16="http://schemas.microsoft.com/office/drawing/2014/main" id="{C5405F2E-FA47-4E43-B059-D01E9E2056A6}"/>
              </a:ext>
            </a:extLst>
          </p:cNvPr>
          <p:cNvSpPr>
            <a:spLocks noGrp="1"/>
          </p:cNvSpPr>
          <p:nvPr>
            <p:ph type="body" sz="quarter" idx="31" hasCustomPrompt="1"/>
          </p:nvPr>
        </p:nvSpPr>
        <p:spPr>
          <a:xfrm>
            <a:off x="8666049" y="2067643"/>
            <a:ext cx="3034996" cy="631500"/>
          </a:xfrm>
        </p:spPr>
        <p:txBody>
          <a:bodyPr tIns="72000"/>
          <a:lstStyle>
            <a:lvl1pPr>
              <a:lnSpc>
                <a:spcPct val="80000"/>
              </a:lnSpc>
              <a:spcBef>
                <a:spcPts val="0"/>
              </a:spcBef>
              <a:defRPr lang="fr-FR" sz="1600" b="1" kern="1200" cap="all" baseline="0">
                <a:solidFill>
                  <a:schemeClr val="bg2"/>
                </a:solidFill>
                <a:latin typeface="Lato" panose="020F0502020204030203" pitchFamily="34" charset="0"/>
                <a:ea typeface="+mn-ea"/>
                <a:cs typeface="+mn-cs"/>
              </a:defRPr>
            </a:lvl1pPr>
            <a:lvl2pPr marL="14817" indent="0">
              <a:spcBef>
                <a:spcPts val="267"/>
              </a:spcBef>
              <a:buFont typeface="Arial" panose="020B0604020202020204" pitchFamily="34" charset="0"/>
              <a:buNone/>
              <a:defRPr sz="933" b="0">
                <a:solidFill>
                  <a:schemeClr val="tx2"/>
                </a:solidFill>
              </a:defRPr>
            </a:lvl2pPr>
          </a:lstStyle>
          <a:p>
            <a:pPr marL="0" lvl="0" indent="0" algn="l" defTabSz="914377" rtl="0" eaLnBrk="1" latinLnBrk="0" hangingPunct="1">
              <a:lnSpc>
                <a:spcPct val="90000"/>
              </a:lnSpc>
              <a:spcBef>
                <a:spcPts val="0"/>
              </a:spcBef>
              <a:buFont typeface="Arial" panose="020B0604020202020204" pitchFamily="34" charset="0"/>
              <a:buNone/>
            </a:pPr>
            <a:r>
              <a:rPr lang="fr-FR"/>
              <a:t>sous-partie</a:t>
            </a:r>
          </a:p>
          <a:p>
            <a:pPr lvl="1"/>
            <a:r>
              <a:rPr lang="fr-FR"/>
              <a:t>Sous-titre</a:t>
            </a:r>
          </a:p>
        </p:txBody>
      </p:sp>
      <p:sp>
        <p:nvSpPr>
          <p:cNvPr id="67" name="Espace réservé du texte 9">
            <a:extLst>
              <a:ext uri="{FF2B5EF4-FFF2-40B4-BE49-F238E27FC236}">
                <a16:creationId xmlns:a16="http://schemas.microsoft.com/office/drawing/2014/main" id="{66054F70-E896-6D4B-81DE-B75FEA904700}"/>
              </a:ext>
            </a:extLst>
          </p:cNvPr>
          <p:cNvSpPr>
            <a:spLocks noGrp="1"/>
          </p:cNvSpPr>
          <p:nvPr>
            <p:ph type="body" sz="quarter" idx="32" hasCustomPrompt="1"/>
          </p:nvPr>
        </p:nvSpPr>
        <p:spPr>
          <a:xfrm>
            <a:off x="7736116" y="3141702"/>
            <a:ext cx="929933" cy="631497"/>
          </a:xfrm>
        </p:spPr>
        <p:txBody>
          <a:bodyPr lIns="0" tIns="0" rIns="108000"/>
          <a:lstStyle>
            <a:lvl1pPr algn="r">
              <a:defRPr sz="4000" b="1" spc="-200" baseline="0">
                <a:solidFill>
                  <a:schemeClr val="bg2"/>
                </a:solidFill>
              </a:defRPr>
            </a:lvl1pPr>
          </a:lstStyle>
          <a:p>
            <a:pPr lvl="0"/>
            <a:r>
              <a:rPr lang="fr-FR"/>
              <a:t>##</a:t>
            </a:r>
          </a:p>
        </p:txBody>
      </p:sp>
      <p:sp>
        <p:nvSpPr>
          <p:cNvPr id="68" name="Espace réservé du texte 13">
            <a:extLst>
              <a:ext uri="{FF2B5EF4-FFF2-40B4-BE49-F238E27FC236}">
                <a16:creationId xmlns:a16="http://schemas.microsoft.com/office/drawing/2014/main" id="{ACFF4B66-0E17-5F41-B34C-505857C9AC32}"/>
              </a:ext>
            </a:extLst>
          </p:cNvPr>
          <p:cNvSpPr>
            <a:spLocks noGrp="1"/>
          </p:cNvSpPr>
          <p:nvPr>
            <p:ph type="body" sz="quarter" idx="33" hasCustomPrompt="1"/>
          </p:nvPr>
        </p:nvSpPr>
        <p:spPr>
          <a:xfrm>
            <a:off x="8666049" y="3141702"/>
            <a:ext cx="3034996" cy="631500"/>
          </a:xfrm>
        </p:spPr>
        <p:txBody>
          <a:bodyPr tIns="72000"/>
          <a:lstStyle>
            <a:lvl1pPr>
              <a:lnSpc>
                <a:spcPct val="80000"/>
              </a:lnSpc>
              <a:spcBef>
                <a:spcPts val="0"/>
              </a:spcBef>
              <a:defRPr lang="fr-FR" sz="1600" b="1" kern="1200" cap="all" baseline="0">
                <a:solidFill>
                  <a:schemeClr val="bg2"/>
                </a:solidFill>
                <a:latin typeface="Lato" panose="020F0502020204030203" pitchFamily="34" charset="0"/>
                <a:ea typeface="+mn-ea"/>
                <a:cs typeface="+mn-cs"/>
              </a:defRPr>
            </a:lvl1pPr>
            <a:lvl2pPr marL="14817" indent="0">
              <a:spcBef>
                <a:spcPts val="267"/>
              </a:spcBef>
              <a:buFont typeface="Arial" panose="020B0604020202020204" pitchFamily="34" charset="0"/>
              <a:buNone/>
              <a:defRPr sz="933" b="0">
                <a:solidFill>
                  <a:schemeClr val="tx2"/>
                </a:solidFill>
              </a:defRPr>
            </a:lvl2pPr>
          </a:lstStyle>
          <a:p>
            <a:pPr marL="0" lvl="0" indent="0" algn="l" defTabSz="914377" rtl="0" eaLnBrk="1" latinLnBrk="0" hangingPunct="1">
              <a:lnSpc>
                <a:spcPct val="90000"/>
              </a:lnSpc>
              <a:spcBef>
                <a:spcPts val="0"/>
              </a:spcBef>
              <a:buFont typeface="Arial" panose="020B0604020202020204" pitchFamily="34" charset="0"/>
              <a:buNone/>
            </a:pPr>
            <a:r>
              <a:rPr lang="fr-FR"/>
              <a:t>sous-partie</a:t>
            </a:r>
          </a:p>
          <a:p>
            <a:pPr lvl="1"/>
            <a:r>
              <a:rPr lang="fr-FR"/>
              <a:t>Sous-titre</a:t>
            </a:r>
          </a:p>
        </p:txBody>
      </p:sp>
      <p:sp>
        <p:nvSpPr>
          <p:cNvPr id="70" name="Espace réservé du texte 9">
            <a:extLst>
              <a:ext uri="{FF2B5EF4-FFF2-40B4-BE49-F238E27FC236}">
                <a16:creationId xmlns:a16="http://schemas.microsoft.com/office/drawing/2014/main" id="{1FA3F005-7D2B-2F42-A0B0-75950C61FCC4}"/>
              </a:ext>
            </a:extLst>
          </p:cNvPr>
          <p:cNvSpPr>
            <a:spLocks noGrp="1"/>
          </p:cNvSpPr>
          <p:nvPr>
            <p:ph type="body" sz="quarter" idx="34" hasCustomPrompt="1"/>
          </p:nvPr>
        </p:nvSpPr>
        <p:spPr>
          <a:xfrm>
            <a:off x="7736116" y="4214405"/>
            <a:ext cx="929933" cy="631497"/>
          </a:xfrm>
        </p:spPr>
        <p:txBody>
          <a:bodyPr lIns="0" tIns="0" rIns="108000"/>
          <a:lstStyle>
            <a:lvl1pPr algn="r">
              <a:defRPr sz="4000" b="1" spc="-200" baseline="0">
                <a:solidFill>
                  <a:schemeClr val="bg2"/>
                </a:solidFill>
              </a:defRPr>
            </a:lvl1pPr>
          </a:lstStyle>
          <a:p>
            <a:pPr lvl="0"/>
            <a:r>
              <a:rPr lang="fr-FR"/>
              <a:t>##</a:t>
            </a:r>
          </a:p>
        </p:txBody>
      </p:sp>
      <p:sp>
        <p:nvSpPr>
          <p:cNvPr id="71" name="Espace réservé du texte 13">
            <a:extLst>
              <a:ext uri="{FF2B5EF4-FFF2-40B4-BE49-F238E27FC236}">
                <a16:creationId xmlns:a16="http://schemas.microsoft.com/office/drawing/2014/main" id="{28313375-77B9-DE42-89F7-A46FECE26BF4}"/>
              </a:ext>
            </a:extLst>
          </p:cNvPr>
          <p:cNvSpPr>
            <a:spLocks noGrp="1"/>
          </p:cNvSpPr>
          <p:nvPr>
            <p:ph type="body" sz="quarter" idx="35" hasCustomPrompt="1"/>
          </p:nvPr>
        </p:nvSpPr>
        <p:spPr>
          <a:xfrm>
            <a:off x="8666049" y="4214405"/>
            <a:ext cx="3034996" cy="631500"/>
          </a:xfrm>
        </p:spPr>
        <p:txBody>
          <a:bodyPr tIns="72000"/>
          <a:lstStyle>
            <a:lvl1pPr>
              <a:lnSpc>
                <a:spcPct val="80000"/>
              </a:lnSpc>
              <a:spcBef>
                <a:spcPts val="0"/>
              </a:spcBef>
              <a:defRPr lang="fr-FR" sz="1600" b="1" kern="1200" cap="all" baseline="0">
                <a:solidFill>
                  <a:schemeClr val="bg2"/>
                </a:solidFill>
                <a:latin typeface="Lato" panose="020F0502020204030203" pitchFamily="34" charset="0"/>
                <a:ea typeface="+mn-ea"/>
                <a:cs typeface="+mn-cs"/>
              </a:defRPr>
            </a:lvl1pPr>
            <a:lvl2pPr marL="14817" indent="0">
              <a:spcBef>
                <a:spcPts val="267"/>
              </a:spcBef>
              <a:buFont typeface="Arial" panose="020B0604020202020204" pitchFamily="34" charset="0"/>
              <a:buNone/>
              <a:defRPr sz="933" b="0">
                <a:solidFill>
                  <a:schemeClr val="tx2"/>
                </a:solidFill>
              </a:defRPr>
            </a:lvl2pPr>
          </a:lstStyle>
          <a:p>
            <a:pPr marL="0" lvl="0" indent="0" algn="l" defTabSz="914377" rtl="0" eaLnBrk="1" latinLnBrk="0" hangingPunct="1">
              <a:lnSpc>
                <a:spcPct val="90000"/>
              </a:lnSpc>
              <a:spcBef>
                <a:spcPts val="0"/>
              </a:spcBef>
              <a:buFont typeface="Arial" panose="020B0604020202020204" pitchFamily="34" charset="0"/>
              <a:buNone/>
            </a:pPr>
            <a:r>
              <a:rPr lang="fr-FR"/>
              <a:t>sous-partie</a:t>
            </a:r>
          </a:p>
          <a:p>
            <a:pPr lvl="1"/>
            <a:r>
              <a:rPr lang="fr-FR"/>
              <a:t>Sous-titre</a:t>
            </a:r>
          </a:p>
        </p:txBody>
      </p:sp>
      <p:sp>
        <p:nvSpPr>
          <p:cNvPr id="73" name="Espace réservé du texte 9">
            <a:extLst>
              <a:ext uri="{FF2B5EF4-FFF2-40B4-BE49-F238E27FC236}">
                <a16:creationId xmlns:a16="http://schemas.microsoft.com/office/drawing/2014/main" id="{3A9F209E-FAC5-404E-A781-9C3C1AE6B805}"/>
              </a:ext>
            </a:extLst>
          </p:cNvPr>
          <p:cNvSpPr>
            <a:spLocks noGrp="1"/>
          </p:cNvSpPr>
          <p:nvPr>
            <p:ph type="body" sz="quarter" idx="36" hasCustomPrompt="1"/>
          </p:nvPr>
        </p:nvSpPr>
        <p:spPr>
          <a:xfrm>
            <a:off x="7736116" y="5273949"/>
            <a:ext cx="929933" cy="631497"/>
          </a:xfrm>
        </p:spPr>
        <p:txBody>
          <a:bodyPr lIns="0" tIns="0" rIns="108000"/>
          <a:lstStyle>
            <a:lvl1pPr algn="r">
              <a:defRPr sz="4000" b="1" spc="-200" baseline="0">
                <a:solidFill>
                  <a:schemeClr val="bg2"/>
                </a:solidFill>
              </a:defRPr>
            </a:lvl1pPr>
          </a:lstStyle>
          <a:p>
            <a:pPr lvl="0"/>
            <a:r>
              <a:rPr lang="fr-FR"/>
              <a:t>##</a:t>
            </a:r>
          </a:p>
        </p:txBody>
      </p:sp>
      <p:sp>
        <p:nvSpPr>
          <p:cNvPr id="74" name="Espace réservé du texte 13">
            <a:extLst>
              <a:ext uri="{FF2B5EF4-FFF2-40B4-BE49-F238E27FC236}">
                <a16:creationId xmlns:a16="http://schemas.microsoft.com/office/drawing/2014/main" id="{55D2A0A4-9038-0C40-98A0-28F8A1710730}"/>
              </a:ext>
            </a:extLst>
          </p:cNvPr>
          <p:cNvSpPr>
            <a:spLocks noGrp="1"/>
          </p:cNvSpPr>
          <p:nvPr>
            <p:ph type="body" sz="quarter" idx="37" hasCustomPrompt="1"/>
          </p:nvPr>
        </p:nvSpPr>
        <p:spPr>
          <a:xfrm>
            <a:off x="8666049" y="5273949"/>
            <a:ext cx="3034996" cy="631500"/>
          </a:xfrm>
        </p:spPr>
        <p:txBody>
          <a:bodyPr tIns="72000"/>
          <a:lstStyle>
            <a:lvl1pPr>
              <a:lnSpc>
                <a:spcPct val="80000"/>
              </a:lnSpc>
              <a:spcBef>
                <a:spcPts val="0"/>
              </a:spcBef>
              <a:defRPr lang="fr-FR" sz="1600" b="1" kern="1200" cap="all" baseline="0">
                <a:solidFill>
                  <a:schemeClr val="bg2"/>
                </a:solidFill>
                <a:latin typeface="Lato" panose="020F0502020204030203" pitchFamily="34" charset="0"/>
                <a:ea typeface="+mn-ea"/>
                <a:cs typeface="+mn-cs"/>
              </a:defRPr>
            </a:lvl1pPr>
            <a:lvl2pPr marL="14817" indent="0">
              <a:spcBef>
                <a:spcPts val="267"/>
              </a:spcBef>
              <a:buFont typeface="Arial" panose="020B0604020202020204" pitchFamily="34" charset="0"/>
              <a:buNone/>
              <a:defRPr sz="933" b="0">
                <a:solidFill>
                  <a:schemeClr val="tx2"/>
                </a:solidFill>
              </a:defRPr>
            </a:lvl2pPr>
          </a:lstStyle>
          <a:p>
            <a:pPr marL="0" lvl="0" indent="0" algn="l" defTabSz="914377" rtl="0" eaLnBrk="1" latinLnBrk="0" hangingPunct="1">
              <a:lnSpc>
                <a:spcPct val="90000"/>
              </a:lnSpc>
              <a:spcBef>
                <a:spcPts val="0"/>
              </a:spcBef>
              <a:buFont typeface="Arial" panose="020B0604020202020204" pitchFamily="34" charset="0"/>
              <a:buNone/>
            </a:pPr>
            <a:r>
              <a:rPr lang="fr-FR"/>
              <a:t>sous-partie</a:t>
            </a:r>
          </a:p>
          <a:p>
            <a:pPr lvl="1"/>
            <a:r>
              <a:rPr lang="fr-FR"/>
              <a:t>Sous-titre</a:t>
            </a:r>
          </a:p>
        </p:txBody>
      </p:sp>
      <p:sp>
        <p:nvSpPr>
          <p:cNvPr id="75" name="Date Placeholder 3">
            <a:extLst>
              <a:ext uri="{FF2B5EF4-FFF2-40B4-BE49-F238E27FC236}">
                <a16:creationId xmlns:a16="http://schemas.microsoft.com/office/drawing/2014/main" id="{68D7C676-051D-3E4B-9508-397F7DCB43E5}"/>
              </a:ext>
            </a:extLst>
          </p:cNvPr>
          <p:cNvSpPr>
            <a:spLocks noGrp="1"/>
          </p:cNvSpPr>
          <p:nvPr>
            <p:ph type="dt" sz="half" idx="10"/>
          </p:nvPr>
        </p:nvSpPr>
        <p:spPr>
          <a:xfrm>
            <a:off x="506684" y="5834152"/>
            <a:ext cx="2743200" cy="365125"/>
          </a:xfrm>
        </p:spPr>
        <p:txBody>
          <a:bodyPr lIns="0" tIns="0" rIns="0" bIns="0" anchor="b" anchorCtr="0"/>
          <a:lstStyle>
            <a:lvl1pPr>
              <a:defRPr sz="1867">
                <a:solidFill>
                  <a:schemeClr val="tx2"/>
                </a:solidFill>
              </a:defRPr>
            </a:lvl1pPr>
          </a:lstStyle>
          <a:p>
            <a:fld id="{53D4A07B-0F5E-0B4F-82A2-EC268DE920C0}" type="datetime4">
              <a:rPr lang="fr-FR" smtClean="0"/>
              <a:pPr/>
              <a:t>7 mars 2025</a:t>
            </a:fld>
            <a:endParaRPr lang="fr-FR"/>
          </a:p>
        </p:txBody>
      </p:sp>
      <p:pic>
        <p:nvPicPr>
          <p:cNvPr id="3" name="Image 2">
            <a:extLst>
              <a:ext uri="{FF2B5EF4-FFF2-40B4-BE49-F238E27FC236}">
                <a16:creationId xmlns:a16="http://schemas.microsoft.com/office/drawing/2014/main" id="{E53ABD69-0EEB-3117-75C5-5EA8A9096E31}"/>
              </a:ext>
            </a:extLst>
          </p:cNvPr>
          <p:cNvPicPr>
            <a:picLocks noChangeAspect="1"/>
          </p:cNvPicPr>
          <p:nvPr userDrawn="1"/>
        </p:nvPicPr>
        <p:blipFill>
          <a:blip r:embed="rId3"/>
          <a:stretch>
            <a:fillRect/>
          </a:stretch>
        </p:blipFill>
        <p:spPr>
          <a:xfrm>
            <a:off x="474134" y="6438787"/>
            <a:ext cx="1208964" cy="306981"/>
          </a:xfrm>
          <a:prstGeom prst="rect">
            <a:avLst/>
          </a:prstGeom>
        </p:spPr>
      </p:pic>
    </p:spTree>
    <p:extLst>
      <p:ext uri="{BB962C8B-B14F-4D97-AF65-F5344CB8AC3E}">
        <p14:creationId xmlns:p14="http://schemas.microsoft.com/office/powerpoint/2010/main" val="2293214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partie A">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3B82D4AF-AD0E-8E41-97C0-9E52579DC0C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2617580" cy="1424381"/>
          </a:xfrm>
          <a:prstGeom prst="rect">
            <a:avLst/>
          </a:prstGeom>
        </p:spPr>
      </p:pic>
      <p:sp>
        <p:nvSpPr>
          <p:cNvPr id="14" name="Espace réservé pour une image  13">
            <a:extLst>
              <a:ext uri="{FF2B5EF4-FFF2-40B4-BE49-F238E27FC236}">
                <a16:creationId xmlns:a16="http://schemas.microsoft.com/office/drawing/2014/main" id="{704A1EBA-1707-FB48-BDC2-7C4620AB88D0}"/>
              </a:ext>
            </a:extLst>
          </p:cNvPr>
          <p:cNvSpPr>
            <a:spLocks noGrp="1"/>
          </p:cNvSpPr>
          <p:nvPr>
            <p:ph type="pic" sz="quarter" idx="13" hasCustomPrompt="1"/>
          </p:nvPr>
        </p:nvSpPr>
        <p:spPr>
          <a:xfrm>
            <a:off x="467937" y="1411705"/>
            <a:ext cx="11227200" cy="4911915"/>
          </a:xfrm>
          <a:solidFill>
            <a:schemeClr val="accent1">
              <a:lumMod val="40000"/>
              <a:lumOff val="60000"/>
            </a:schemeClr>
          </a:solidFill>
        </p:spPr>
        <p:txBody>
          <a:bodyPr lIns="720000" tIns="720000" rIns="720000" bIns="720000" anchor="t" anchorCtr="0">
            <a:normAutofit/>
          </a:bodyPr>
          <a:lstStyle>
            <a:lvl1pPr marL="0" indent="0" algn="r">
              <a:buNone/>
              <a:defRPr sz="1600" i="1">
                <a:solidFill>
                  <a:schemeClr val="tx1"/>
                </a:solidFill>
              </a:defRPr>
            </a:lvl1pPr>
          </a:lstStyle>
          <a:p>
            <a:r>
              <a:rPr lang="fr-FR"/>
              <a:t>Insérez votre image ici</a:t>
            </a:r>
          </a:p>
        </p:txBody>
      </p:sp>
      <p:sp>
        <p:nvSpPr>
          <p:cNvPr id="2" name="Title 1"/>
          <p:cNvSpPr>
            <a:spLocks noGrp="1"/>
          </p:cNvSpPr>
          <p:nvPr>
            <p:ph type="ctrTitle" hasCustomPrompt="1"/>
          </p:nvPr>
        </p:nvSpPr>
        <p:spPr>
          <a:xfrm>
            <a:off x="2617580" y="2627086"/>
            <a:ext cx="7344568" cy="1802833"/>
          </a:xfrm>
          <a:noFill/>
        </p:spPr>
        <p:txBody>
          <a:bodyPr lIns="0" tIns="0" rIns="0" bIns="0" anchor="b">
            <a:noAutofit/>
          </a:bodyPr>
          <a:lstStyle>
            <a:lvl1pPr algn="l">
              <a:defRPr sz="4800" cap="all" baseline="0">
                <a:solidFill>
                  <a:schemeClr val="bg1"/>
                </a:solidFill>
                <a:highlight>
                  <a:srgbClr val="99C221"/>
                </a:highlight>
              </a:defRPr>
            </a:lvl1pPr>
          </a:lstStyle>
          <a:p>
            <a:r>
              <a:rPr lang="fr-FR"/>
              <a:t>titre</a:t>
            </a:r>
            <a:endParaRPr lang="en-US"/>
          </a:p>
        </p:txBody>
      </p:sp>
      <p:sp>
        <p:nvSpPr>
          <p:cNvPr id="3" name="Subtitle 2"/>
          <p:cNvSpPr>
            <a:spLocks noGrp="1"/>
          </p:cNvSpPr>
          <p:nvPr>
            <p:ph type="subTitle" idx="1"/>
          </p:nvPr>
        </p:nvSpPr>
        <p:spPr>
          <a:xfrm>
            <a:off x="2617580" y="4430666"/>
            <a:ext cx="7344568" cy="1015629"/>
          </a:xfrm>
          <a:noFill/>
        </p:spPr>
        <p:txBody>
          <a:bodyPr wrap="square" lIns="0" tIns="0" rIns="0" bIns="0">
            <a:noAutofit/>
          </a:bodyPr>
          <a:lstStyle>
            <a:lvl1pPr marL="0" indent="0" algn="l">
              <a:spcBef>
                <a:spcPts val="0"/>
              </a:spcBef>
              <a:buNone/>
              <a:defRPr sz="2400">
                <a:solidFill>
                  <a:schemeClr val="tx2"/>
                </a:solidFill>
                <a:highlight>
                  <a:srgbClr val="FFFFFF"/>
                </a:highligh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Modifiez le style des sous-titres du masque</a:t>
            </a:r>
            <a:endParaRPr lang="en-US"/>
          </a:p>
        </p:txBody>
      </p:sp>
      <p:sp>
        <p:nvSpPr>
          <p:cNvPr id="6" name="Slide Number Placeholder 5"/>
          <p:cNvSpPr>
            <a:spLocks noGrp="1"/>
          </p:cNvSpPr>
          <p:nvPr>
            <p:ph type="sldNum" sz="quarter" idx="12"/>
          </p:nvPr>
        </p:nvSpPr>
        <p:spPr/>
        <p:txBody>
          <a:bodyPr/>
          <a:lstStyle/>
          <a:p>
            <a:fld id="{D57CD980-A213-AB4B-BFA8-636C1B75133C}" type="slidenum">
              <a:rPr lang="fr-FR" smtClean="0"/>
              <a:t>‹N°›</a:t>
            </a:fld>
            <a:endParaRPr lang="fr-FR"/>
          </a:p>
        </p:txBody>
      </p:sp>
      <p:sp>
        <p:nvSpPr>
          <p:cNvPr id="12" name="Rectangle 11">
            <a:extLst>
              <a:ext uri="{FF2B5EF4-FFF2-40B4-BE49-F238E27FC236}">
                <a16:creationId xmlns:a16="http://schemas.microsoft.com/office/drawing/2014/main" id="{32DF28DD-2510-9F45-9CBF-18D753D38BAF}"/>
              </a:ext>
            </a:extLst>
          </p:cNvPr>
          <p:cNvSpPr/>
          <p:nvPr userDrawn="1"/>
        </p:nvSpPr>
        <p:spPr>
          <a:xfrm>
            <a:off x="467937" y="6323620"/>
            <a:ext cx="11227200" cy="52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Lato" panose="020F0502020204030203" pitchFamily="34" charset="0"/>
            </a:endParaRPr>
          </a:p>
        </p:txBody>
      </p:sp>
      <p:sp>
        <p:nvSpPr>
          <p:cNvPr id="10" name="Espace réservé du texte 9">
            <a:extLst>
              <a:ext uri="{FF2B5EF4-FFF2-40B4-BE49-F238E27FC236}">
                <a16:creationId xmlns:a16="http://schemas.microsoft.com/office/drawing/2014/main" id="{8D350E48-BD5F-EB41-B6D7-A6BBFD37E9E5}"/>
              </a:ext>
            </a:extLst>
          </p:cNvPr>
          <p:cNvSpPr>
            <a:spLocks noGrp="1"/>
          </p:cNvSpPr>
          <p:nvPr>
            <p:ph type="body" sz="quarter" idx="14" hasCustomPrompt="1"/>
          </p:nvPr>
        </p:nvSpPr>
        <p:spPr>
          <a:xfrm>
            <a:off x="-328396" y="2301708"/>
            <a:ext cx="2712007" cy="2366433"/>
          </a:xfrm>
        </p:spPr>
        <p:txBody>
          <a:bodyPr lIns="0" tIns="0" rIns="0" bIns="0" anchor="b" anchorCtr="0">
            <a:noAutofit/>
          </a:bodyPr>
          <a:lstStyle>
            <a:lvl1pPr marL="0" indent="0" algn="r">
              <a:buNone/>
              <a:defRPr sz="12533" b="1" spc="-200" baseline="0">
                <a:solidFill>
                  <a:schemeClr val="bg1"/>
                </a:solidFill>
              </a:defRPr>
            </a:lvl1pPr>
          </a:lstStyle>
          <a:p>
            <a:pPr lvl="0"/>
            <a:r>
              <a:rPr lang="fr-FR"/>
              <a:t>##</a:t>
            </a:r>
          </a:p>
        </p:txBody>
      </p:sp>
      <p:pic>
        <p:nvPicPr>
          <p:cNvPr id="5" name="Image 4">
            <a:extLst>
              <a:ext uri="{FF2B5EF4-FFF2-40B4-BE49-F238E27FC236}">
                <a16:creationId xmlns:a16="http://schemas.microsoft.com/office/drawing/2014/main" id="{FD963913-94B1-DAE3-AC3B-BDD0F9EFB851}"/>
              </a:ext>
            </a:extLst>
          </p:cNvPr>
          <p:cNvPicPr>
            <a:picLocks noChangeAspect="1"/>
          </p:cNvPicPr>
          <p:nvPr userDrawn="1"/>
        </p:nvPicPr>
        <p:blipFill>
          <a:blip r:embed="rId3"/>
          <a:stretch>
            <a:fillRect/>
          </a:stretch>
        </p:blipFill>
        <p:spPr>
          <a:xfrm>
            <a:off x="474134" y="6438787"/>
            <a:ext cx="1208964" cy="306981"/>
          </a:xfrm>
          <a:prstGeom prst="rect">
            <a:avLst/>
          </a:prstGeom>
        </p:spPr>
      </p:pic>
    </p:spTree>
    <p:extLst>
      <p:ext uri="{BB962C8B-B14F-4D97-AF65-F5344CB8AC3E}">
        <p14:creationId xmlns:p14="http://schemas.microsoft.com/office/powerpoint/2010/main" val="4279678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partie B">
    <p:spTree>
      <p:nvGrpSpPr>
        <p:cNvPr id="1" name=""/>
        <p:cNvGrpSpPr/>
        <p:nvPr/>
      </p:nvGrpSpPr>
      <p:grpSpPr>
        <a:xfrm>
          <a:off x="0" y="0"/>
          <a:ext cx="0" cy="0"/>
          <a:chOff x="0" y="0"/>
          <a:chExt cx="0" cy="0"/>
        </a:xfrm>
      </p:grpSpPr>
      <p:sp>
        <p:nvSpPr>
          <p:cNvPr id="14" name="Espace réservé pour une image  13">
            <a:extLst>
              <a:ext uri="{FF2B5EF4-FFF2-40B4-BE49-F238E27FC236}">
                <a16:creationId xmlns:a16="http://schemas.microsoft.com/office/drawing/2014/main" id="{704A1EBA-1707-FB48-BDC2-7C4620AB88D0}"/>
              </a:ext>
            </a:extLst>
          </p:cNvPr>
          <p:cNvSpPr>
            <a:spLocks noGrp="1"/>
          </p:cNvSpPr>
          <p:nvPr>
            <p:ph type="pic" sz="quarter" idx="13" hasCustomPrompt="1"/>
          </p:nvPr>
        </p:nvSpPr>
        <p:spPr>
          <a:xfrm>
            <a:off x="467937" y="1411705"/>
            <a:ext cx="11227200" cy="4911915"/>
          </a:xfrm>
          <a:solidFill>
            <a:schemeClr val="accent1">
              <a:lumMod val="40000"/>
              <a:lumOff val="60000"/>
            </a:schemeClr>
          </a:solidFill>
        </p:spPr>
        <p:txBody>
          <a:bodyPr lIns="720000" tIns="720000" rIns="720000" bIns="720000" anchor="t" anchorCtr="0">
            <a:normAutofit/>
          </a:bodyPr>
          <a:lstStyle>
            <a:lvl1pPr marL="0" indent="0" algn="r">
              <a:buNone/>
              <a:defRPr sz="1600" i="1">
                <a:solidFill>
                  <a:schemeClr val="tx1"/>
                </a:solidFill>
              </a:defRPr>
            </a:lvl1pPr>
          </a:lstStyle>
          <a:p>
            <a:r>
              <a:rPr lang="fr-FR"/>
              <a:t>Insérez votre image ici</a:t>
            </a:r>
          </a:p>
        </p:txBody>
      </p:sp>
      <p:sp>
        <p:nvSpPr>
          <p:cNvPr id="2" name="Title 1"/>
          <p:cNvSpPr>
            <a:spLocks noGrp="1"/>
          </p:cNvSpPr>
          <p:nvPr>
            <p:ph type="ctrTitle" hasCustomPrompt="1"/>
          </p:nvPr>
        </p:nvSpPr>
        <p:spPr>
          <a:xfrm>
            <a:off x="2617580" y="2627086"/>
            <a:ext cx="7344568" cy="1802833"/>
          </a:xfrm>
          <a:noFill/>
        </p:spPr>
        <p:txBody>
          <a:bodyPr lIns="0" tIns="0" rIns="0" bIns="0" anchor="b">
            <a:noAutofit/>
          </a:bodyPr>
          <a:lstStyle>
            <a:lvl1pPr algn="l">
              <a:defRPr sz="4800" cap="all" baseline="0">
                <a:solidFill>
                  <a:schemeClr val="bg1"/>
                </a:solidFill>
                <a:highlight>
                  <a:srgbClr val="46724B"/>
                </a:highlight>
              </a:defRPr>
            </a:lvl1pPr>
          </a:lstStyle>
          <a:p>
            <a:r>
              <a:rPr lang="fr-FR"/>
              <a:t>titre</a:t>
            </a:r>
            <a:endParaRPr lang="en-US"/>
          </a:p>
        </p:txBody>
      </p:sp>
      <p:sp>
        <p:nvSpPr>
          <p:cNvPr id="3" name="Subtitle 2"/>
          <p:cNvSpPr>
            <a:spLocks noGrp="1"/>
          </p:cNvSpPr>
          <p:nvPr>
            <p:ph type="subTitle" idx="1"/>
          </p:nvPr>
        </p:nvSpPr>
        <p:spPr>
          <a:xfrm>
            <a:off x="2617580" y="4430666"/>
            <a:ext cx="7344568" cy="1015629"/>
          </a:xfrm>
          <a:noFill/>
        </p:spPr>
        <p:txBody>
          <a:bodyPr wrap="square" lIns="0" tIns="0" rIns="0" bIns="0">
            <a:noAutofit/>
          </a:bodyPr>
          <a:lstStyle>
            <a:lvl1pPr marL="0" indent="0" algn="l">
              <a:spcBef>
                <a:spcPts val="0"/>
              </a:spcBef>
              <a:buNone/>
              <a:defRPr sz="2400">
                <a:solidFill>
                  <a:schemeClr val="bg2"/>
                </a:solidFill>
                <a:highlight>
                  <a:srgbClr val="FFFFFF"/>
                </a:highligh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Modifiez le style des sous-titres du masque</a:t>
            </a:r>
            <a:endParaRPr lang="en-US"/>
          </a:p>
        </p:txBody>
      </p:sp>
      <p:sp>
        <p:nvSpPr>
          <p:cNvPr id="6" name="Slide Number Placeholder 5"/>
          <p:cNvSpPr>
            <a:spLocks noGrp="1"/>
          </p:cNvSpPr>
          <p:nvPr>
            <p:ph type="sldNum" sz="quarter" idx="12"/>
          </p:nvPr>
        </p:nvSpPr>
        <p:spPr/>
        <p:txBody>
          <a:bodyPr/>
          <a:lstStyle/>
          <a:p>
            <a:fld id="{D57CD980-A213-AB4B-BFA8-636C1B75133C}" type="slidenum">
              <a:rPr lang="fr-FR" smtClean="0"/>
              <a:t>‹N°›</a:t>
            </a:fld>
            <a:endParaRPr lang="fr-FR"/>
          </a:p>
        </p:txBody>
      </p:sp>
      <p:sp>
        <p:nvSpPr>
          <p:cNvPr id="12" name="Rectangle 11">
            <a:extLst>
              <a:ext uri="{FF2B5EF4-FFF2-40B4-BE49-F238E27FC236}">
                <a16:creationId xmlns:a16="http://schemas.microsoft.com/office/drawing/2014/main" id="{32DF28DD-2510-9F45-9CBF-18D753D38BAF}"/>
              </a:ext>
            </a:extLst>
          </p:cNvPr>
          <p:cNvSpPr/>
          <p:nvPr userDrawn="1"/>
        </p:nvSpPr>
        <p:spPr>
          <a:xfrm>
            <a:off x="467937" y="6323620"/>
            <a:ext cx="11227200" cy="52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latin typeface="Lato" panose="020F0502020204030203" pitchFamily="34" charset="0"/>
            </a:endParaRPr>
          </a:p>
        </p:txBody>
      </p:sp>
      <p:sp>
        <p:nvSpPr>
          <p:cNvPr id="10" name="Espace réservé du texte 9">
            <a:extLst>
              <a:ext uri="{FF2B5EF4-FFF2-40B4-BE49-F238E27FC236}">
                <a16:creationId xmlns:a16="http://schemas.microsoft.com/office/drawing/2014/main" id="{8D350E48-BD5F-EB41-B6D7-A6BBFD37E9E5}"/>
              </a:ext>
            </a:extLst>
          </p:cNvPr>
          <p:cNvSpPr>
            <a:spLocks noGrp="1"/>
          </p:cNvSpPr>
          <p:nvPr>
            <p:ph type="body" sz="quarter" idx="14" hasCustomPrompt="1"/>
          </p:nvPr>
        </p:nvSpPr>
        <p:spPr>
          <a:xfrm>
            <a:off x="-328396" y="2301708"/>
            <a:ext cx="2712007" cy="2366433"/>
          </a:xfrm>
        </p:spPr>
        <p:txBody>
          <a:bodyPr lIns="0" tIns="0" rIns="0" bIns="0" anchor="b" anchorCtr="0">
            <a:noAutofit/>
          </a:bodyPr>
          <a:lstStyle>
            <a:lvl1pPr marL="0" indent="0" algn="r">
              <a:buNone/>
              <a:defRPr sz="12533" b="1" spc="-200" baseline="0">
                <a:solidFill>
                  <a:schemeClr val="bg1"/>
                </a:solidFill>
              </a:defRPr>
            </a:lvl1pPr>
          </a:lstStyle>
          <a:p>
            <a:pPr lvl="0"/>
            <a:r>
              <a:rPr lang="fr-FR"/>
              <a:t>##</a:t>
            </a:r>
          </a:p>
        </p:txBody>
      </p:sp>
      <p:pic>
        <p:nvPicPr>
          <p:cNvPr id="11" name="Image 10">
            <a:extLst>
              <a:ext uri="{FF2B5EF4-FFF2-40B4-BE49-F238E27FC236}">
                <a16:creationId xmlns:a16="http://schemas.microsoft.com/office/drawing/2014/main" id="{A6B7BC93-6776-9D4E-983F-BC51AED1E9E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2617580" cy="1424381"/>
          </a:xfrm>
          <a:prstGeom prst="rect">
            <a:avLst/>
          </a:prstGeom>
        </p:spPr>
      </p:pic>
      <p:pic>
        <p:nvPicPr>
          <p:cNvPr id="5" name="Image 4">
            <a:extLst>
              <a:ext uri="{FF2B5EF4-FFF2-40B4-BE49-F238E27FC236}">
                <a16:creationId xmlns:a16="http://schemas.microsoft.com/office/drawing/2014/main" id="{0E00D9A8-E4DC-4AEF-4442-29AE2B8F1D69}"/>
              </a:ext>
            </a:extLst>
          </p:cNvPr>
          <p:cNvPicPr>
            <a:picLocks noChangeAspect="1"/>
          </p:cNvPicPr>
          <p:nvPr userDrawn="1"/>
        </p:nvPicPr>
        <p:blipFill>
          <a:blip r:embed="rId3"/>
          <a:stretch>
            <a:fillRect/>
          </a:stretch>
        </p:blipFill>
        <p:spPr>
          <a:xfrm>
            <a:off x="474134" y="6438787"/>
            <a:ext cx="1208964" cy="306981"/>
          </a:xfrm>
          <a:prstGeom prst="rect">
            <a:avLst/>
          </a:prstGeom>
        </p:spPr>
      </p:pic>
    </p:spTree>
    <p:extLst>
      <p:ext uri="{BB962C8B-B14F-4D97-AF65-F5344CB8AC3E}">
        <p14:creationId xmlns:p14="http://schemas.microsoft.com/office/powerpoint/2010/main" val="2989485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4601" y="1258395"/>
            <a:ext cx="11226444" cy="1325563"/>
          </a:xfrm>
          <a:prstGeom prst="rect">
            <a:avLst/>
          </a:prstGeom>
        </p:spPr>
        <p:txBody>
          <a:bodyPr vert="horz" lIns="0" tIns="0" rIns="0" bIns="0" rtlCol="0" anchor="b" anchorCtr="0">
            <a:normAutofit/>
          </a:bodyPr>
          <a:lstStyle/>
          <a:p>
            <a:r>
              <a:rPr lang="fr-FR"/>
              <a:t>Modifiez le style du titre</a:t>
            </a:r>
            <a:endParaRPr lang="en-US"/>
          </a:p>
        </p:txBody>
      </p:sp>
      <p:sp>
        <p:nvSpPr>
          <p:cNvPr id="3" name="Text Placeholder 2"/>
          <p:cNvSpPr>
            <a:spLocks noGrp="1"/>
          </p:cNvSpPr>
          <p:nvPr>
            <p:ph type="body" idx="1"/>
          </p:nvPr>
        </p:nvSpPr>
        <p:spPr>
          <a:xfrm>
            <a:off x="474602" y="2881175"/>
            <a:ext cx="11226445" cy="2502944"/>
          </a:xfrm>
          <a:prstGeom prst="rect">
            <a:avLst/>
          </a:prstGeom>
        </p:spPr>
        <p:txBody>
          <a:bodyPr vert="horz" lIns="0" tIns="0" rIns="0" bIns="0" rtlCol="0">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Lato" panose="020F0502020204030203" pitchFamily="34" charset="0"/>
              </a:defRPr>
            </a:lvl1pPr>
          </a:lstStyle>
          <a:p>
            <a:fld id="{A3BB6D23-955F-3442-835E-92D7180D7B49}" type="datetime4">
              <a:rPr lang="fr-FR" smtClean="0"/>
              <a:pPr/>
              <a:t>7 mars 2025</a:t>
            </a:fld>
            <a:endParaRPr lang="fr-F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Lato" panose="020F0502020204030203" pitchFamily="34" charset="0"/>
              </a:defRPr>
            </a:lvl1pPr>
          </a:lstStyle>
          <a:p>
            <a:endParaRPr lang="fr-FR"/>
          </a:p>
        </p:txBody>
      </p:sp>
      <p:sp>
        <p:nvSpPr>
          <p:cNvPr id="6" name="Slide Number Placeholder 5"/>
          <p:cNvSpPr>
            <a:spLocks noGrp="1"/>
          </p:cNvSpPr>
          <p:nvPr>
            <p:ph type="sldNum" sz="quarter" idx="4"/>
          </p:nvPr>
        </p:nvSpPr>
        <p:spPr>
          <a:xfrm>
            <a:off x="8957844" y="6356351"/>
            <a:ext cx="2743200" cy="365125"/>
          </a:xfrm>
          <a:prstGeom prst="rect">
            <a:avLst/>
          </a:prstGeom>
        </p:spPr>
        <p:txBody>
          <a:bodyPr vert="horz" lIns="0" tIns="36000" rIns="0" bIns="36000" rtlCol="0" anchor="ctr"/>
          <a:lstStyle>
            <a:lvl1pPr algn="r">
              <a:defRPr sz="1200">
                <a:solidFill>
                  <a:schemeClr val="bg2"/>
                </a:solidFill>
                <a:latin typeface="Lato" panose="020F0502020204030203" pitchFamily="34" charset="0"/>
              </a:defRPr>
            </a:lvl1pPr>
          </a:lstStyle>
          <a:p>
            <a:fld id="{D57CD980-A213-AB4B-BFA8-636C1B75133C}" type="slidenum">
              <a:rPr lang="fr-FR" smtClean="0"/>
              <a:pPr/>
              <a:t>‹N°›</a:t>
            </a:fld>
            <a:endParaRPr lang="fr-FR"/>
          </a:p>
        </p:txBody>
      </p:sp>
    </p:spTree>
    <p:extLst>
      <p:ext uri="{BB962C8B-B14F-4D97-AF65-F5344CB8AC3E}">
        <p14:creationId xmlns:p14="http://schemas.microsoft.com/office/powerpoint/2010/main" val="16462523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hf sldNum="0" hdr="0" ftr="0"/>
  <p:txStyles>
    <p:titleStyle>
      <a:lvl1pPr algn="l" defTabSz="914377" rtl="0" eaLnBrk="1" latinLnBrk="0" hangingPunct="1">
        <a:lnSpc>
          <a:spcPct val="90000"/>
        </a:lnSpc>
        <a:spcBef>
          <a:spcPct val="0"/>
        </a:spcBef>
        <a:buNone/>
        <a:defRPr sz="5067" b="1" kern="1200">
          <a:solidFill>
            <a:schemeClr val="bg2"/>
          </a:solidFill>
          <a:latin typeface="Lato" panose="020F0502020204030203" pitchFamily="34" charset="0"/>
          <a:ea typeface="+mj-ea"/>
          <a:cs typeface="+mj-cs"/>
        </a:defRPr>
      </a:lvl1pPr>
    </p:titleStyle>
    <p:bodyStyle>
      <a:lvl1pPr marL="0" indent="0" algn="l" defTabSz="914377" rtl="0" eaLnBrk="1" latinLnBrk="0" hangingPunct="1">
        <a:lnSpc>
          <a:spcPct val="90000"/>
        </a:lnSpc>
        <a:spcBef>
          <a:spcPts val="1000"/>
        </a:spcBef>
        <a:buFont typeface="Arial" panose="020B0604020202020204" pitchFamily="34" charset="0"/>
        <a:buNone/>
        <a:defRPr sz="2667" kern="1200">
          <a:solidFill>
            <a:schemeClr val="tx2"/>
          </a:solidFill>
          <a:latin typeface="Lato" panose="020F0502020204030203" pitchFamily="34" charset="0"/>
          <a:ea typeface="+mn-ea"/>
          <a:cs typeface="+mn-cs"/>
        </a:defRPr>
      </a:lvl1pPr>
      <a:lvl2pPr marL="302676" indent="-287859" algn="l" defTabSz="914377" rtl="0" eaLnBrk="1" latinLnBrk="0" hangingPunct="1">
        <a:lnSpc>
          <a:spcPct val="90000"/>
        </a:lnSpc>
        <a:spcBef>
          <a:spcPts val="1067"/>
        </a:spcBef>
        <a:buSzPct val="120000"/>
        <a:buFontTx/>
        <a:buBlip>
          <a:blip r:embed="rId26"/>
        </a:buBlip>
        <a:tabLst/>
        <a:defRPr sz="1600" b="1" kern="1200">
          <a:solidFill>
            <a:schemeClr val="tx1"/>
          </a:solidFill>
          <a:latin typeface="Lato" panose="020F0502020204030203" pitchFamily="34" charset="0"/>
          <a:ea typeface="+mn-ea"/>
          <a:cs typeface="+mn-cs"/>
        </a:defRPr>
      </a:lvl2pPr>
      <a:lvl3pPr marL="6351" indent="0" algn="l" defTabSz="914377" rtl="0" eaLnBrk="1" latinLnBrk="0" hangingPunct="1">
        <a:lnSpc>
          <a:spcPct val="90000"/>
        </a:lnSpc>
        <a:spcBef>
          <a:spcPts val="533"/>
        </a:spcBef>
        <a:buFont typeface="Arial" panose="020B0604020202020204" pitchFamily="34" charset="0"/>
        <a:buNone/>
        <a:tabLst/>
        <a:defRPr sz="1600" kern="1200">
          <a:solidFill>
            <a:schemeClr val="tx1"/>
          </a:solidFill>
          <a:latin typeface="Lato" panose="020F0502020204030203" pitchFamily="34" charset="0"/>
          <a:ea typeface="+mn-ea"/>
          <a:cs typeface="+mn-cs"/>
        </a:defRPr>
      </a:lvl3pPr>
      <a:lvl4pPr marL="654034" indent="-103715" algn="l" defTabSz="914377" rtl="0" eaLnBrk="1" latinLnBrk="0" hangingPunct="1">
        <a:lnSpc>
          <a:spcPct val="90000"/>
        </a:lnSpc>
        <a:spcBef>
          <a:spcPts val="500"/>
        </a:spcBef>
        <a:buClr>
          <a:schemeClr val="bg2"/>
        </a:buClr>
        <a:buFont typeface="Arial" panose="020B0604020202020204" pitchFamily="34" charset="0"/>
        <a:buChar char="•"/>
        <a:tabLst/>
        <a:defRPr sz="1333" kern="1200">
          <a:solidFill>
            <a:schemeClr val="tx1"/>
          </a:solidFill>
          <a:latin typeface="Lato" panose="020F0502020204030203" pitchFamily="34" charset="0"/>
          <a:ea typeface="+mn-ea"/>
          <a:cs typeface="+mn-cs"/>
        </a:defRPr>
      </a:lvl4pPr>
      <a:lvl5pPr marL="829713" indent="-112181" algn="l" defTabSz="914377" rtl="0" eaLnBrk="1" latinLnBrk="0" hangingPunct="1">
        <a:lnSpc>
          <a:spcPct val="90000"/>
        </a:lnSpc>
        <a:spcBef>
          <a:spcPts val="500"/>
        </a:spcBef>
        <a:buFont typeface="Arial" panose="020B0604020202020204" pitchFamily="34" charset="0"/>
        <a:buChar char="•"/>
        <a:tabLst/>
        <a:defRPr sz="1200" kern="1200">
          <a:solidFill>
            <a:schemeClr val="tx1"/>
          </a:solidFill>
          <a:latin typeface="Lato" panose="020F0502020204030203"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chart" Target="../charts/chart14.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9.xml"/><Relationship Id="rId3" Type="http://schemas.openxmlformats.org/officeDocument/2006/relationships/tags" Target="../tags/tag3.xml"/><Relationship Id="rId7" Type="http://schemas.openxmlformats.org/officeDocument/2006/relationships/slideLayout" Target="../slideLayouts/slideLayout1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chart" Target="../charts/chart16.xml"/><Relationship Id="rId5" Type="http://schemas.openxmlformats.org/officeDocument/2006/relationships/tags" Target="../tags/tag5.xml"/><Relationship Id="rId10" Type="http://schemas.openxmlformats.org/officeDocument/2006/relationships/image" Target="../media/image1.png"/><Relationship Id="rId4" Type="http://schemas.openxmlformats.org/officeDocument/2006/relationships/tags" Target="../tags/tag4.xml"/><Relationship Id="rId9" Type="http://schemas.openxmlformats.org/officeDocument/2006/relationships/chart" Target="../charts/chart15.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chart" Target="../charts/chart17.xml"/><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10.xml"/><Relationship Id="rId16" Type="http://schemas.openxmlformats.org/officeDocument/2006/relationships/image" Target="../media/image27.png"/><Relationship Id="rId1" Type="http://schemas.openxmlformats.org/officeDocument/2006/relationships/slideLayout" Target="../slideLayouts/slideLayout22.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jpe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chart" Target="../charts/char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chart" Target="../charts/char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4.xml"/><Relationship Id="rId5" Type="http://schemas.openxmlformats.org/officeDocument/2006/relationships/image" Target="../media/image14.sv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chart" Target="../charts/chart6.xml"/></Relationships>
</file>

<file path=ppt/slides/_rels/slide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chart" Target="../charts/char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Espace réservé pour une image  10">
            <a:extLst>
              <a:ext uri="{FF2B5EF4-FFF2-40B4-BE49-F238E27FC236}">
                <a16:creationId xmlns:a16="http://schemas.microsoft.com/office/drawing/2014/main" id="{7F45A3EE-CFA5-C642-BB65-C35FA52B37E9}"/>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a:ext>
            </a:extLst>
          </a:blip>
          <a:srcRect/>
          <a:stretch/>
        </p:blipFill>
        <p:spPr/>
      </p:pic>
      <p:sp>
        <p:nvSpPr>
          <p:cNvPr id="5" name="Titre 4">
            <a:extLst>
              <a:ext uri="{FF2B5EF4-FFF2-40B4-BE49-F238E27FC236}">
                <a16:creationId xmlns:a16="http://schemas.microsoft.com/office/drawing/2014/main" id="{D3A396F3-A0C3-DB45-8A11-E8249001D28A}"/>
              </a:ext>
            </a:extLst>
          </p:cNvPr>
          <p:cNvSpPr>
            <a:spLocks noGrp="1"/>
          </p:cNvSpPr>
          <p:nvPr>
            <p:ph type="ctrTitle"/>
          </p:nvPr>
        </p:nvSpPr>
        <p:spPr>
          <a:xfrm>
            <a:off x="467937" y="2815773"/>
            <a:ext cx="8835496" cy="1614147"/>
          </a:xfrm>
        </p:spPr>
        <p:txBody>
          <a:bodyPr/>
          <a:lstStyle/>
          <a:p>
            <a:r>
              <a:rPr lang="fr-FR"/>
              <a:t>Baromètre des produits biologiques en France – 2025</a:t>
            </a:r>
          </a:p>
        </p:txBody>
      </p:sp>
      <p:sp>
        <p:nvSpPr>
          <p:cNvPr id="6" name="Sous-titre 5">
            <a:extLst>
              <a:ext uri="{FF2B5EF4-FFF2-40B4-BE49-F238E27FC236}">
                <a16:creationId xmlns:a16="http://schemas.microsoft.com/office/drawing/2014/main" id="{D8A607B1-9F3C-5641-8F6E-0AB5C827D094}"/>
              </a:ext>
            </a:extLst>
          </p:cNvPr>
          <p:cNvSpPr>
            <a:spLocks noGrp="1"/>
          </p:cNvSpPr>
          <p:nvPr>
            <p:ph type="subTitle" idx="1"/>
          </p:nvPr>
        </p:nvSpPr>
        <p:spPr/>
        <p:txBody>
          <a:bodyPr/>
          <a:lstStyle/>
          <a:p>
            <a:r>
              <a:rPr lang="fr-FR"/>
              <a:t>Consommation et Perception</a:t>
            </a:r>
          </a:p>
        </p:txBody>
      </p:sp>
      <p:sp>
        <p:nvSpPr>
          <p:cNvPr id="4" name="Espace réservé de la date 3">
            <a:extLst>
              <a:ext uri="{FF2B5EF4-FFF2-40B4-BE49-F238E27FC236}">
                <a16:creationId xmlns:a16="http://schemas.microsoft.com/office/drawing/2014/main" id="{606FFC9B-6D5A-2C4B-8491-A48E5C77ACD4}"/>
              </a:ext>
            </a:extLst>
          </p:cNvPr>
          <p:cNvSpPr>
            <a:spLocks noGrp="1"/>
          </p:cNvSpPr>
          <p:nvPr>
            <p:ph type="dt" sz="half" idx="10"/>
          </p:nvPr>
        </p:nvSpPr>
        <p:spPr>
          <a:xfrm>
            <a:off x="677778" y="5776328"/>
            <a:ext cx="3554785" cy="365125"/>
          </a:xfrm>
        </p:spPr>
        <p:txBody>
          <a:bodyPr/>
          <a:lstStyle/>
          <a:p>
            <a:r>
              <a:rPr lang="fr-FR"/>
              <a:t>Conférence de presse</a:t>
            </a:r>
          </a:p>
        </p:txBody>
      </p:sp>
    </p:spTree>
    <p:extLst>
      <p:ext uri="{BB962C8B-B14F-4D97-AF65-F5344CB8AC3E}">
        <p14:creationId xmlns:p14="http://schemas.microsoft.com/office/powerpoint/2010/main" val="1263086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aphique 5">
            <a:extLst>
              <a:ext uri="{FF2B5EF4-FFF2-40B4-BE49-F238E27FC236}">
                <a16:creationId xmlns:a16="http://schemas.microsoft.com/office/drawing/2014/main" id="{B111DA29-1EED-FB4E-104F-F925E87EF25D}"/>
              </a:ext>
            </a:extLst>
          </p:cNvPr>
          <p:cNvGraphicFramePr/>
          <p:nvPr/>
        </p:nvGraphicFramePr>
        <p:xfrm>
          <a:off x="5980430" y="2246418"/>
          <a:ext cx="5602799" cy="4130205"/>
        </p:xfrm>
        <a:graphic>
          <a:graphicData uri="http://schemas.openxmlformats.org/drawingml/2006/chart">
            <c:chart xmlns:c="http://schemas.openxmlformats.org/drawingml/2006/chart" xmlns:r="http://schemas.openxmlformats.org/officeDocument/2006/relationships" r:id="rId3"/>
          </a:graphicData>
        </a:graphic>
      </p:graphicFrame>
      <p:sp>
        <p:nvSpPr>
          <p:cNvPr id="2" name="Espace réservé du texte 1">
            <a:extLst>
              <a:ext uri="{FF2B5EF4-FFF2-40B4-BE49-F238E27FC236}">
                <a16:creationId xmlns:a16="http://schemas.microsoft.com/office/drawing/2014/main" id="{C556F4CC-565C-8877-08C1-B6CAAC934B7B}"/>
              </a:ext>
            </a:extLst>
          </p:cNvPr>
          <p:cNvSpPr>
            <a:spLocks noGrp="1"/>
          </p:cNvSpPr>
          <p:nvPr>
            <p:ph type="body" sz="quarter" idx="17"/>
          </p:nvPr>
        </p:nvSpPr>
        <p:spPr/>
        <p:txBody>
          <a:bodyPr/>
          <a:lstStyle/>
          <a:p>
            <a:r>
              <a:rPr lang="fr-FR"/>
              <a:t>Avez-vous l’intention, dans les 6 prochains mois, de maintenir, restreindre ou augmenter votre consommation de produits bio (tous produits bio confondus) ?</a:t>
            </a:r>
          </a:p>
        </p:txBody>
      </p:sp>
      <p:sp>
        <p:nvSpPr>
          <p:cNvPr id="3" name="Espace réservé du texte 2">
            <a:extLst>
              <a:ext uri="{FF2B5EF4-FFF2-40B4-BE49-F238E27FC236}">
                <a16:creationId xmlns:a16="http://schemas.microsoft.com/office/drawing/2014/main" id="{7CB59320-4656-08F7-1D2E-04D3A9604240}"/>
              </a:ext>
            </a:extLst>
          </p:cNvPr>
          <p:cNvSpPr>
            <a:spLocks noGrp="1"/>
          </p:cNvSpPr>
          <p:nvPr>
            <p:ph type="body" sz="quarter" idx="21"/>
          </p:nvPr>
        </p:nvSpPr>
        <p:spPr/>
        <p:txBody>
          <a:bodyPr/>
          <a:lstStyle/>
          <a:p>
            <a:r>
              <a:rPr lang="fr-FR"/>
              <a:t>Base totale, n = 4006 ; Base consommateurs de produits biologiques au moins une fois par mois, n=2245</a:t>
            </a:r>
          </a:p>
        </p:txBody>
      </p:sp>
      <p:sp>
        <p:nvSpPr>
          <p:cNvPr id="4" name="Titre 3">
            <a:extLst>
              <a:ext uri="{FF2B5EF4-FFF2-40B4-BE49-F238E27FC236}">
                <a16:creationId xmlns:a16="http://schemas.microsoft.com/office/drawing/2014/main" id="{448AE915-31B4-33FC-6232-3B83827FBB35}"/>
              </a:ext>
            </a:extLst>
          </p:cNvPr>
          <p:cNvSpPr>
            <a:spLocks noGrp="1"/>
          </p:cNvSpPr>
          <p:nvPr>
            <p:ph type="title"/>
          </p:nvPr>
        </p:nvSpPr>
        <p:spPr/>
        <p:txBody>
          <a:bodyPr/>
          <a:lstStyle/>
          <a:p>
            <a:r>
              <a:rPr lang="fr-FR"/>
              <a:t>… Quelle répercussion sur le bio ?</a:t>
            </a:r>
          </a:p>
        </p:txBody>
      </p:sp>
      <p:graphicFrame>
        <p:nvGraphicFramePr>
          <p:cNvPr id="5" name="Graphique 4">
            <a:extLst>
              <a:ext uri="{FF2B5EF4-FFF2-40B4-BE49-F238E27FC236}">
                <a16:creationId xmlns:a16="http://schemas.microsoft.com/office/drawing/2014/main" id="{C0625ED8-4555-D11F-D32B-12D9771A7C4C}"/>
              </a:ext>
            </a:extLst>
          </p:cNvPr>
          <p:cNvGraphicFramePr/>
          <p:nvPr/>
        </p:nvGraphicFramePr>
        <p:xfrm>
          <a:off x="276226" y="2295029"/>
          <a:ext cx="5602799" cy="397900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60E10D92-DF20-99B9-4063-C85C8FB95B10}"/>
              </a:ext>
            </a:extLst>
          </p:cNvPr>
          <p:cNvSpPr/>
          <p:nvPr/>
        </p:nvSpPr>
        <p:spPr>
          <a:xfrm>
            <a:off x="53152" y="2338338"/>
            <a:ext cx="2064000" cy="615553"/>
          </a:xfrm>
          <a:prstGeom prst="rect">
            <a:avLst/>
          </a:prstGeom>
          <a:solidFill>
            <a:schemeClr val="bg2"/>
          </a:solidFill>
        </p:spPr>
        <p:txBody>
          <a:bodyPr wrap="square" rtlCol="0" anchor="ctr">
            <a:noAutofit/>
          </a:bodyPr>
          <a:lstStyle/>
          <a:p>
            <a:pPr algn="ctr"/>
            <a:r>
              <a:rPr lang="fr-FR" sz="1067" spc="100">
                <a:solidFill>
                  <a:schemeClr val="bg1"/>
                </a:solidFill>
                <a:latin typeface="+mj-lt"/>
              </a:rPr>
              <a:t>Ensemble</a:t>
            </a:r>
          </a:p>
        </p:txBody>
      </p:sp>
      <p:sp>
        <p:nvSpPr>
          <p:cNvPr id="11" name="Rectangle 10">
            <a:extLst>
              <a:ext uri="{FF2B5EF4-FFF2-40B4-BE49-F238E27FC236}">
                <a16:creationId xmlns:a16="http://schemas.microsoft.com/office/drawing/2014/main" id="{319115CE-B3E3-45AB-4D8C-D4549AFE171B}"/>
              </a:ext>
            </a:extLst>
          </p:cNvPr>
          <p:cNvSpPr/>
          <p:nvPr/>
        </p:nvSpPr>
        <p:spPr>
          <a:xfrm>
            <a:off x="5557004" y="2353632"/>
            <a:ext cx="2064000" cy="584968"/>
          </a:xfrm>
          <a:prstGeom prst="rect">
            <a:avLst/>
          </a:prstGeom>
          <a:solidFill>
            <a:schemeClr val="tx2"/>
          </a:solidFill>
        </p:spPr>
        <p:txBody>
          <a:bodyPr wrap="square" rtlCol="0" anchor="ctr">
            <a:spAutoFit/>
          </a:bodyPr>
          <a:lstStyle/>
          <a:p>
            <a:pPr algn="ctr"/>
            <a:r>
              <a:rPr lang="fr-FR" sz="1067" spc="100">
                <a:solidFill>
                  <a:schemeClr val="bg1"/>
                </a:solidFill>
                <a:latin typeface="+mj-lt"/>
              </a:rPr>
              <a:t>Consommateurs de produits bio au moins une fois par mois</a:t>
            </a:r>
          </a:p>
        </p:txBody>
      </p:sp>
    </p:spTree>
    <p:extLst>
      <p:ext uri="{BB962C8B-B14F-4D97-AF65-F5344CB8AC3E}">
        <p14:creationId xmlns:p14="http://schemas.microsoft.com/office/powerpoint/2010/main" val="1819889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3">
            <a:extLst>
              <a:ext uri="{FF2B5EF4-FFF2-40B4-BE49-F238E27FC236}">
                <a16:creationId xmlns:a16="http://schemas.microsoft.com/office/drawing/2014/main" id="{8E04B023-4081-6746-36B5-F7AAFACACD55}"/>
              </a:ext>
            </a:extLst>
          </p:cNvPr>
          <p:cNvSpPr txBox="1">
            <a:spLocks/>
          </p:cNvSpPr>
          <p:nvPr/>
        </p:nvSpPr>
        <p:spPr>
          <a:xfrm>
            <a:off x="2303137" y="349908"/>
            <a:ext cx="8595051" cy="870857"/>
          </a:xfrm>
          <a:prstGeom prst="rect">
            <a:avLst/>
          </a:prstGeom>
        </p:spPr>
        <p:txBody>
          <a:bodyPr vert="horz" lIns="0" tIns="0" rIns="0" bIns="0" rtlCol="0" anchor="ctr" anchorCtr="0">
            <a:normAutofit/>
          </a:bodyPr>
          <a:lstStyle>
            <a:lvl1pPr defTabSz="914377">
              <a:lnSpc>
                <a:spcPct val="90000"/>
              </a:lnSpc>
              <a:spcBef>
                <a:spcPct val="0"/>
              </a:spcBef>
              <a:buNone/>
              <a:defRPr sz="2400" b="1">
                <a:solidFill>
                  <a:schemeClr val="bg2"/>
                </a:solidFill>
                <a:latin typeface="Lato" panose="020F0502020204030203" pitchFamily="34" charset="0"/>
                <a:ea typeface="+mj-ea"/>
                <a:cs typeface="+mj-cs"/>
              </a:defRPr>
            </a:lvl1pPr>
          </a:lstStyle>
          <a:p>
            <a:r>
              <a:rPr lang="fr-FR" dirty="0"/>
              <a:t>Une consommation alimentaire qui s’inscrit dans un contexte de fatigue informationnelle</a:t>
            </a:r>
          </a:p>
        </p:txBody>
      </p:sp>
      <p:sp>
        <p:nvSpPr>
          <p:cNvPr id="3" name="Rectangle 2">
            <a:extLst>
              <a:ext uri="{FF2B5EF4-FFF2-40B4-BE49-F238E27FC236}">
                <a16:creationId xmlns:a16="http://schemas.microsoft.com/office/drawing/2014/main" id="{05298369-666C-91AB-4AF5-8A7E64800757}"/>
              </a:ext>
            </a:extLst>
          </p:cNvPr>
          <p:cNvSpPr/>
          <p:nvPr/>
        </p:nvSpPr>
        <p:spPr>
          <a:xfrm>
            <a:off x="-1" y="1492981"/>
            <a:ext cx="5730241" cy="7583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noProof="0">
              <a:latin typeface="Lato" panose="020F0502020204030203" pitchFamily="34" charset="0"/>
            </a:endParaRPr>
          </a:p>
        </p:txBody>
      </p:sp>
      <p:graphicFrame>
        <p:nvGraphicFramePr>
          <p:cNvPr id="7" name="Chart 3">
            <a:extLst>
              <a:ext uri="{FF2B5EF4-FFF2-40B4-BE49-F238E27FC236}">
                <a16:creationId xmlns:a16="http://schemas.microsoft.com/office/drawing/2014/main" id="{CD719743-486F-73BA-8723-1F69D88CD06E}"/>
              </a:ext>
            </a:extLst>
          </p:cNvPr>
          <p:cNvGraphicFramePr/>
          <p:nvPr>
            <p:custDataLst>
              <p:tags r:id="rId1"/>
            </p:custDataLst>
            <p:extLst>
              <p:ext uri="{D42A27DB-BD31-4B8C-83A1-F6EECF244321}">
                <p14:modId xmlns:p14="http://schemas.microsoft.com/office/powerpoint/2010/main" val="2532140157"/>
              </p:ext>
            </p:extLst>
          </p:nvPr>
        </p:nvGraphicFramePr>
        <p:xfrm>
          <a:off x="6744382" y="2909737"/>
          <a:ext cx="5077638" cy="3393919"/>
        </p:xfrm>
        <a:graphic>
          <a:graphicData uri="http://schemas.openxmlformats.org/drawingml/2006/chart">
            <c:chart xmlns:c="http://schemas.openxmlformats.org/drawingml/2006/chart" xmlns:r="http://schemas.openxmlformats.org/officeDocument/2006/relationships" r:id="rId9"/>
          </a:graphicData>
        </a:graphic>
      </p:graphicFrame>
      <p:sp>
        <p:nvSpPr>
          <p:cNvPr id="8" name="Demi-cadre 7">
            <a:extLst>
              <a:ext uri="{FF2B5EF4-FFF2-40B4-BE49-F238E27FC236}">
                <a16:creationId xmlns:a16="http://schemas.microsoft.com/office/drawing/2014/main" id="{19C54CE3-C65C-852C-579F-B55A599225B2}"/>
              </a:ext>
            </a:extLst>
          </p:cNvPr>
          <p:cNvSpPr/>
          <p:nvPr>
            <p:custDataLst>
              <p:tags r:id="rId2"/>
            </p:custDataLst>
          </p:nvPr>
        </p:nvSpPr>
        <p:spPr>
          <a:xfrm rot="5400000">
            <a:off x="10254679" y="3561100"/>
            <a:ext cx="1454992" cy="152266"/>
          </a:xfrm>
          <a:prstGeom prst="halfFram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Futura PT Light"/>
              <a:ea typeface="+mn-ea"/>
              <a:cs typeface="+mn-cs"/>
            </a:endParaRPr>
          </a:p>
        </p:txBody>
      </p:sp>
      <p:sp>
        <p:nvSpPr>
          <p:cNvPr id="9" name="ZoneTexte 8">
            <a:extLst>
              <a:ext uri="{FF2B5EF4-FFF2-40B4-BE49-F238E27FC236}">
                <a16:creationId xmlns:a16="http://schemas.microsoft.com/office/drawing/2014/main" id="{E4C09633-9063-3376-B7D9-DC9845DDDF79}"/>
              </a:ext>
            </a:extLst>
          </p:cNvPr>
          <p:cNvSpPr txBox="1"/>
          <p:nvPr>
            <p:custDataLst>
              <p:tags r:id="rId3"/>
            </p:custDataLst>
          </p:nvPr>
        </p:nvSpPr>
        <p:spPr>
          <a:xfrm>
            <a:off x="11068468" y="3014998"/>
            <a:ext cx="1007794"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a:solidFill>
                  <a:schemeClr val="tx2"/>
                </a:solidFill>
                <a:latin typeface="Lato" panose="020F0502020204030203" pitchFamily="34" charset="0"/>
                <a:ea typeface="Lato" panose="020F0502020204030203" pitchFamily="34" charset="0"/>
                <a:cs typeface="Lato" panose="020F0502020204030203" pitchFamily="34" charset="0"/>
              </a:rPr>
              <a:t>« </a:t>
            </a:r>
            <a:r>
              <a:rPr kumimoji="0" lang="fr-FR" sz="1400" b="0" i="0" u="none" strike="noStrike" kern="1200" cap="none" spc="0" normalizeH="0" baseline="0" noProof="0">
                <a:ln>
                  <a:noFill/>
                </a:ln>
                <a:solidFill>
                  <a:schemeClr val="tx2"/>
                </a:solidFill>
                <a:effectLst/>
                <a:uLnTx/>
                <a:uFillTx/>
                <a:latin typeface="Lato" panose="020F0502020204030203" pitchFamily="34" charset="0"/>
                <a:ea typeface="Lato" panose="020F0502020204030203" pitchFamily="34" charset="0"/>
                <a:cs typeface="Lato" panose="020F0502020204030203" pitchFamily="34" charset="0"/>
              </a:rPr>
              <a:t>Pas fatigués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a:ln>
                  <a:noFill/>
                </a:ln>
                <a:solidFill>
                  <a:schemeClr val="tx2"/>
                </a:solidFill>
                <a:effectLst/>
                <a:uLnTx/>
                <a:uFillTx/>
                <a:latin typeface="Lato" panose="020F0502020204030203" pitchFamily="34" charset="0"/>
                <a:ea typeface="Lato" panose="020F0502020204030203" pitchFamily="34" charset="0"/>
                <a:cs typeface="Lato" panose="020F0502020204030203" pitchFamily="34" charset="0"/>
              </a:rPr>
              <a:t>23%</a:t>
            </a:r>
          </a:p>
        </p:txBody>
      </p:sp>
      <p:sp>
        <p:nvSpPr>
          <p:cNvPr id="10" name="Demi-cadre 9">
            <a:extLst>
              <a:ext uri="{FF2B5EF4-FFF2-40B4-BE49-F238E27FC236}">
                <a16:creationId xmlns:a16="http://schemas.microsoft.com/office/drawing/2014/main" id="{C92D1B8D-3221-1D78-E737-2C6B568E098B}"/>
              </a:ext>
            </a:extLst>
          </p:cNvPr>
          <p:cNvSpPr/>
          <p:nvPr>
            <p:custDataLst>
              <p:tags r:id="rId4"/>
            </p:custDataLst>
          </p:nvPr>
        </p:nvSpPr>
        <p:spPr>
          <a:xfrm rot="5400000" flipV="1">
            <a:off x="6158241" y="4111918"/>
            <a:ext cx="2556630" cy="152268"/>
          </a:xfrm>
          <a:prstGeom prst="halfFram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CF2030"/>
              </a:solidFill>
              <a:effectLst/>
              <a:uLnTx/>
              <a:uFillTx/>
              <a:latin typeface="Futura PT Light"/>
              <a:ea typeface="+mn-ea"/>
              <a:cs typeface="+mn-cs"/>
            </a:endParaRPr>
          </a:p>
        </p:txBody>
      </p:sp>
      <p:sp>
        <p:nvSpPr>
          <p:cNvPr id="11" name="ZoneTexte 10">
            <a:extLst>
              <a:ext uri="{FF2B5EF4-FFF2-40B4-BE49-F238E27FC236}">
                <a16:creationId xmlns:a16="http://schemas.microsoft.com/office/drawing/2014/main" id="{B91DEB61-2876-019A-353F-05CC5682D1A7}"/>
              </a:ext>
            </a:extLst>
          </p:cNvPr>
          <p:cNvSpPr txBox="1"/>
          <p:nvPr>
            <p:custDataLst>
              <p:tags r:id="rId5"/>
            </p:custDataLst>
          </p:nvPr>
        </p:nvSpPr>
        <p:spPr>
          <a:xfrm>
            <a:off x="6179143" y="3230442"/>
            <a:ext cx="1130479"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1400">
                <a:solidFill>
                  <a:srgbClr val="CF2030"/>
                </a:solidFill>
                <a:latin typeface="Lato" panose="020F0502020204030203" pitchFamily="34" charset="0"/>
                <a:ea typeface="Lato" panose="020F0502020204030203" pitchFamily="34" charset="0"/>
                <a:cs typeface="Lato" panose="020F0502020204030203" pitchFamily="34" charset="0"/>
              </a:rPr>
              <a:t>« </a:t>
            </a:r>
            <a:r>
              <a:rPr kumimoji="0" lang="fr-FR" sz="1400" b="0" i="0" u="none" strike="noStrike" kern="1200" cap="none" spc="0" normalizeH="0" baseline="0" noProof="0">
                <a:ln>
                  <a:noFill/>
                </a:ln>
                <a:solidFill>
                  <a:srgbClr val="CF2030"/>
                </a:solidFill>
                <a:effectLst/>
                <a:uLnTx/>
                <a:uFillTx/>
                <a:latin typeface="Lato" panose="020F0502020204030203" pitchFamily="34" charset="0"/>
                <a:ea typeface="Lato" panose="020F0502020204030203" pitchFamily="34" charset="0"/>
                <a:cs typeface="Lato" panose="020F0502020204030203" pitchFamily="34" charset="0"/>
              </a:rPr>
              <a:t>Fatigués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a:ln>
                  <a:noFill/>
                </a:ln>
                <a:solidFill>
                  <a:srgbClr val="CF2030"/>
                </a:solidFill>
                <a:effectLst/>
                <a:uLnTx/>
                <a:uFillTx/>
                <a:latin typeface="Lato" panose="020F0502020204030203" pitchFamily="34" charset="0"/>
                <a:ea typeface="Lato" panose="020F0502020204030203" pitchFamily="34" charset="0"/>
                <a:cs typeface="Lato" panose="020F0502020204030203" pitchFamily="34" charset="0"/>
              </a:rPr>
              <a:t>77%</a:t>
            </a:r>
          </a:p>
        </p:txBody>
      </p:sp>
      <p:sp>
        <p:nvSpPr>
          <p:cNvPr id="12" name="Rectangle 11">
            <a:extLst>
              <a:ext uri="{FF2B5EF4-FFF2-40B4-BE49-F238E27FC236}">
                <a16:creationId xmlns:a16="http://schemas.microsoft.com/office/drawing/2014/main" id="{5E51419B-FB9D-2ACA-433D-D9DF109E6E60}"/>
              </a:ext>
            </a:extLst>
          </p:cNvPr>
          <p:cNvSpPr/>
          <p:nvPr/>
        </p:nvSpPr>
        <p:spPr>
          <a:xfrm>
            <a:off x="6461762" y="1492981"/>
            <a:ext cx="5730241" cy="7583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noProof="0">
              <a:latin typeface="Lato" panose="020F0502020204030203" pitchFamily="34" charset="0"/>
            </a:endParaRPr>
          </a:p>
        </p:txBody>
      </p:sp>
      <p:sp>
        <p:nvSpPr>
          <p:cNvPr id="13" name="Text Placeholder 35">
            <a:extLst>
              <a:ext uri="{FF2B5EF4-FFF2-40B4-BE49-F238E27FC236}">
                <a16:creationId xmlns:a16="http://schemas.microsoft.com/office/drawing/2014/main" id="{49623666-1AA4-AB88-BAD9-A340812FFA01}"/>
              </a:ext>
            </a:extLst>
          </p:cNvPr>
          <p:cNvSpPr txBox="1">
            <a:spLocks/>
          </p:cNvSpPr>
          <p:nvPr/>
        </p:nvSpPr>
        <p:spPr>
          <a:xfrm>
            <a:off x="387985" y="1574724"/>
            <a:ext cx="5342255" cy="529829"/>
          </a:xfrm>
          <a:prstGeom prst="rect">
            <a:avLst/>
          </a:prstGeom>
          <a:noFill/>
        </p:spPr>
        <p:txBody>
          <a:bodyPr wrap="square" rtlCol="0" anchor="ctr">
            <a:noAutofit/>
          </a:bodyPr>
          <a:lstStyle>
            <a:lvl1pPr marL="0" indent="0" algn="l" defTabSz="914377" rtl="0" eaLnBrk="1" latinLnBrk="0" hangingPunct="1">
              <a:lnSpc>
                <a:spcPct val="90000"/>
              </a:lnSpc>
              <a:spcBef>
                <a:spcPts val="1000"/>
              </a:spcBef>
              <a:buFont typeface="Arial" panose="020B0604020202020204" pitchFamily="34" charset="0"/>
              <a:buNone/>
              <a:defRPr lang="en-GB" sz="1600" b="0" i="0" kern="1200" spc="100" baseline="0" dirty="0" smtClean="0">
                <a:solidFill>
                  <a:schemeClr val="bg1"/>
                </a:solidFill>
                <a:latin typeface="Lato" panose="020F0502020204030203" pitchFamily="34" charset="0"/>
                <a:ea typeface="+mn-ea"/>
                <a:cs typeface="+mn-cs"/>
              </a:defRPr>
            </a:lvl1pPr>
            <a:lvl2pPr marL="302676" indent="-287859" algn="l" defTabSz="914377" rtl="0" eaLnBrk="1" latinLnBrk="0" hangingPunct="1">
              <a:lnSpc>
                <a:spcPct val="90000"/>
              </a:lnSpc>
              <a:spcBef>
                <a:spcPts val="1067"/>
              </a:spcBef>
              <a:buSzPct val="120000"/>
              <a:buFontTx/>
              <a:buBlip>
                <a:blip r:embed="rId10"/>
              </a:buBlip>
              <a:tabLst/>
              <a:defRPr sz="1600" b="1" kern="1200">
                <a:solidFill>
                  <a:schemeClr val="tx1"/>
                </a:solidFill>
                <a:latin typeface="Lato" panose="020F0502020204030203" pitchFamily="34" charset="0"/>
                <a:ea typeface="+mn-ea"/>
                <a:cs typeface="+mn-cs"/>
              </a:defRPr>
            </a:lvl2pPr>
            <a:lvl3pPr marL="6351" indent="0" algn="l" defTabSz="914377" rtl="0" eaLnBrk="1" latinLnBrk="0" hangingPunct="1">
              <a:lnSpc>
                <a:spcPct val="90000"/>
              </a:lnSpc>
              <a:spcBef>
                <a:spcPts val="533"/>
              </a:spcBef>
              <a:buFont typeface="Arial" panose="020B0604020202020204" pitchFamily="34" charset="0"/>
              <a:buNone/>
              <a:tabLst/>
              <a:defRPr sz="1600" kern="1200">
                <a:solidFill>
                  <a:schemeClr val="tx1"/>
                </a:solidFill>
                <a:latin typeface="Lato" panose="020F0502020204030203" pitchFamily="34" charset="0"/>
                <a:ea typeface="+mn-ea"/>
                <a:cs typeface="+mn-cs"/>
              </a:defRPr>
            </a:lvl3pPr>
            <a:lvl4pPr marL="654034" indent="-103715" algn="l" defTabSz="914377" rtl="0" eaLnBrk="1" latinLnBrk="0" hangingPunct="1">
              <a:lnSpc>
                <a:spcPct val="90000"/>
              </a:lnSpc>
              <a:spcBef>
                <a:spcPts val="500"/>
              </a:spcBef>
              <a:buClr>
                <a:schemeClr val="bg2"/>
              </a:buClr>
              <a:buFont typeface="Arial" panose="020B0604020202020204" pitchFamily="34" charset="0"/>
              <a:buChar char="•"/>
              <a:tabLst/>
              <a:defRPr sz="1333" kern="1200">
                <a:solidFill>
                  <a:schemeClr val="tx1"/>
                </a:solidFill>
                <a:latin typeface="Lato" panose="020F0502020204030203" pitchFamily="34" charset="0"/>
                <a:ea typeface="+mn-ea"/>
                <a:cs typeface="+mn-cs"/>
              </a:defRPr>
            </a:lvl4pPr>
            <a:lvl5pPr marL="829713" indent="-112181" algn="l" defTabSz="914377" rtl="0" eaLnBrk="1" latinLnBrk="0" hangingPunct="1">
              <a:lnSpc>
                <a:spcPct val="90000"/>
              </a:lnSpc>
              <a:spcBef>
                <a:spcPts val="500"/>
              </a:spcBef>
              <a:buFont typeface="Arial" panose="020B0604020202020204" pitchFamily="34" charset="0"/>
              <a:buChar char="•"/>
              <a:tabLst/>
              <a:defRPr sz="1200" kern="1200">
                <a:solidFill>
                  <a:schemeClr val="tx1"/>
                </a:solidFill>
                <a:latin typeface="Lato" panose="020F0502020204030203"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t>D’une manière générale, dans votre vie quotidienne, diriez-vous que… ?</a:t>
            </a:r>
          </a:p>
        </p:txBody>
      </p:sp>
      <p:graphicFrame>
        <p:nvGraphicFramePr>
          <p:cNvPr id="14" name="Chart 3">
            <a:extLst>
              <a:ext uri="{FF2B5EF4-FFF2-40B4-BE49-F238E27FC236}">
                <a16:creationId xmlns:a16="http://schemas.microsoft.com/office/drawing/2014/main" id="{AC773792-5543-FE6F-DADE-0975394D7768}"/>
              </a:ext>
            </a:extLst>
          </p:cNvPr>
          <p:cNvGraphicFramePr/>
          <p:nvPr>
            <p:custDataLst>
              <p:tags r:id="rId6"/>
            </p:custDataLst>
            <p:extLst>
              <p:ext uri="{D42A27DB-BD31-4B8C-83A1-F6EECF244321}">
                <p14:modId xmlns:p14="http://schemas.microsoft.com/office/powerpoint/2010/main" val="1109822793"/>
              </p:ext>
            </p:extLst>
          </p:nvPr>
        </p:nvGraphicFramePr>
        <p:xfrm>
          <a:off x="-256399" y="1944950"/>
          <a:ext cx="6435542" cy="4531359"/>
        </p:xfrm>
        <a:graphic>
          <a:graphicData uri="http://schemas.openxmlformats.org/drawingml/2006/chart">
            <c:chart xmlns:c="http://schemas.openxmlformats.org/drawingml/2006/chart" xmlns:r="http://schemas.openxmlformats.org/officeDocument/2006/relationships" r:id="rId11"/>
          </a:graphicData>
        </a:graphic>
      </p:graphicFrame>
      <p:sp>
        <p:nvSpPr>
          <p:cNvPr id="16" name="ZoneTexte 15">
            <a:extLst>
              <a:ext uri="{FF2B5EF4-FFF2-40B4-BE49-F238E27FC236}">
                <a16:creationId xmlns:a16="http://schemas.microsoft.com/office/drawing/2014/main" id="{29F4698F-3885-6AAC-6271-6720E2601276}"/>
              </a:ext>
            </a:extLst>
          </p:cNvPr>
          <p:cNvSpPr txBox="1"/>
          <p:nvPr/>
        </p:nvSpPr>
        <p:spPr>
          <a:xfrm>
            <a:off x="257732" y="6008716"/>
            <a:ext cx="6204030" cy="246221"/>
          </a:xfrm>
          <a:prstGeom prst="rect">
            <a:avLst/>
          </a:prstGeom>
          <a:noFill/>
        </p:spPr>
        <p:txBody>
          <a:bodyPr wrap="square">
            <a:spAutoFit/>
          </a:bodyPr>
          <a:lstStyle/>
          <a:p>
            <a:pPr marL="0" indent="0">
              <a:buNone/>
            </a:pPr>
            <a:r>
              <a:rPr lang="fr-FR" sz="1000" i="1" spc="50">
                <a:solidFill>
                  <a:schemeClr val="bg1">
                    <a:lumMod val="65000"/>
                  </a:schemeClr>
                </a:solidFill>
                <a:latin typeface="Futura PT Book" panose="020B0502020204020303" pitchFamily="34" charset="77"/>
              </a:rPr>
              <a:t>L’ObSoCo/Observatoire du rapport à la qualité et aux éthiques dans l’alimentaire – Vague 4 - </a:t>
            </a:r>
            <a:r>
              <a:rPr lang="fr-FR" sz="1000" i="1" spc="50" err="1">
                <a:solidFill>
                  <a:schemeClr val="bg1">
                    <a:lumMod val="65000"/>
                  </a:schemeClr>
                </a:solidFill>
                <a:latin typeface="Futura PT Book" panose="020B0502020204020303" pitchFamily="34" charset="77"/>
              </a:rPr>
              <a:t>Nov</a:t>
            </a:r>
            <a:r>
              <a:rPr lang="fr-FR" sz="1000" i="1" spc="50">
                <a:solidFill>
                  <a:schemeClr val="bg1">
                    <a:lumMod val="65000"/>
                  </a:schemeClr>
                </a:solidFill>
                <a:latin typeface="Futura PT Book" panose="020B0502020204020303" pitchFamily="34" charset="77"/>
              </a:rPr>
              <a:t> 2024</a:t>
            </a:r>
          </a:p>
        </p:txBody>
      </p:sp>
      <p:sp>
        <p:nvSpPr>
          <p:cNvPr id="4" name="Text Placeholder 35">
            <a:extLst>
              <a:ext uri="{FF2B5EF4-FFF2-40B4-BE49-F238E27FC236}">
                <a16:creationId xmlns:a16="http://schemas.microsoft.com/office/drawing/2014/main" id="{9F7BAFC4-FB89-91EC-2FF4-7951234B98B5}"/>
              </a:ext>
            </a:extLst>
          </p:cNvPr>
          <p:cNvSpPr txBox="1">
            <a:spLocks/>
          </p:cNvSpPr>
          <p:nvPr/>
        </p:nvSpPr>
        <p:spPr>
          <a:xfrm>
            <a:off x="6655754" y="1595120"/>
            <a:ext cx="5342255" cy="529829"/>
          </a:xfrm>
          <a:prstGeom prst="rect">
            <a:avLst/>
          </a:prstGeom>
          <a:noFill/>
        </p:spPr>
        <p:txBody>
          <a:bodyPr wrap="square" rtlCol="0" anchor="ctr">
            <a:noAutofit/>
          </a:bodyPr>
          <a:lstStyle>
            <a:lvl1pPr marL="0" indent="0" algn="l" defTabSz="914377" rtl="0" eaLnBrk="1" latinLnBrk="0" hangingPunct="1">
              <a:lnSpc>
                <a:spcPct val="90000"/>
              </a:lnSpc>
              <a:spcBef>
                <a:spcPts val="1000"/>
              </a:spcBef>
              <a:buFont typeface="Arial" panose="020B0604020202020204" pitchFamily="34" charset="0"/>
              <a:buNone/>
              <a:defRPr lang="en-GB" sz="1600" b="0" i="0" kern="1200" spc="100" baseline="0" dirty="0" smtClean="0">
                <a:solidFill>
                  <a:schemeClr val="bg1"/>
                </a:solidFill>
                <a:latin typeface="Lato" panose="020F0502020204030203" pitchFamily="34" charset="0"/>
                <a:ea typeface="+mn-ea"/>
                <a:cs typeface="+mn-cs"/>
              </a:defRPr>
            </a:lvl1pPr>
            <a:lvl2pPr marL="302676" indent="-287859" algn="l" defTabSz="914377" rtl="0" eaLnBrk="1" latinLnBrk="0" hangingPunct="1">
              <a:lnSpc>
                <a:spcPct val="90000"/>
              </a:lnSpc>
              <a:spcBef>
                <a:spcPts val="1067"/>
              </a:spcBef>
              <a:buSzPct val="120000"/>
              <a:buFontTx/>
              <a:buBlip>
                <a:blip r:embed="rId10"/>
              </a:buBlip>
              <a:tabLst/>
              <a:defRPr sz="1600" b="1" kern="1200">
                <a:solidFill>
                  <a:schemeClr val="tx1"/>
                </a:solidFill>
                <a:latin typeface="Lato" panose="020F0502020204030203" pitchFamily="34" charset="0"/>
                <a:ea typeface="+mn-ea"/>
                <a:cs typeface="+mn-cs"/>
              </a:defRPr>
            </a:lvl2pPr>
            <a:lvl3pPr marL="6351" indent="0" algn="l" defTabSz="914377" rtl="0" eaLnBrk="1" latinLnBrk="0" hangingPunct="1">
              <a:lnSpc>
                <a:spcPct val="90000"/>
              </a:lnSpc>
              <a:spcBef>
                <a:spcPts val="533"/>
              </a:spcBef>
              <a:buFont typeface="Arial" panose="020B0604020202020204" pitchFamily="34" charset="0"/>
              <a:buNone/>
              <a:tabLst/>
              <a:defRPr sz="1600" kern="1200">
                <a:solidFill>
                  <a:schemeClr val="tx1"/>
                </a:solidFill>
                <a:latin typeface="Lato" panose="020F0502020204030203" pitchFamily="34" charset="0"/>
                <a:ea typeface="+mn-ea"/>
                <a:cs typeface="+mn-cs"/>
              </a:defRPr>
            </a:lvl3pPr>
            <a:lvl4pPr marL="654034" indent="-103715" algn="l" defTabSz="914377" rtl="0" eaLnBrk="1" latinLnBrk="0" hangingPunct="1">
              <a:lnSpc>
                <a:spcPct val="90000"/>
              </a:lnSpc>
              <a:spcBef>
                <a:spcPts val="500"/>
              </a:spcBef>
              <a:buClr>
                <a:schemeClr val="bg2"/>
              </a:buClr>
              <a:buFont typeface="Arial" panose="020B0604020202020204" pitchFamily="34" charset="0"/>
              <a:buChar char="•"/>
              <a:tabLst/>
              <a:defRPr sz="1333" kern="1200">
                <a:solidFill>
                  <a:schemeClr val="tx1"/>
                </a:solidFill>
                <a:latin typeface="Lato" panose="020F0502020204030203" pitchFamily="34" charset="0"/>
                <a:ea typeface="+mn-ea"/>
                <a:cs typeface="+mn-cs"/>
              </a:defRPr>
            </a:lvl4pPr>
            <a:lvl5pPr marL="829713" indent="-112181" algn="l" defTabSz="914377" rtl="0" eaLnBrk="1" latinLnBrk="0" hangingPunct="1">
              <a:lnSpc>
                <a:spcPct val="90000"/>
              </a:lnSpc>
              <a:spcBef>
                <a:spcPts val="500"/>
              </a:spcBef>
              <a:buFont typeface="Arial" panose="020B0604020202020204" pitchFamily="34" charset="0"/>
              <a:buChar char="•"/>
              <a:tabLst/>
              <a:defRPr sz="1200" kern="1200">
                <a:solidFill>
                  <a:schemeClr val="tx1"/>
                </a:solidFill>
                <a:latin typeface="Lato" panose="020F0502020204030203"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t>De façon générale, par rapport à l’actualité et aux informations, est-ce qu’il vous arrive de ressentir de la fatigue ou de la lassitude ?</a:t>
            </a:r>
          </a:p>
        </p:txBody>
      </p:sp>
    </p:spTree>
    <p:extLst>
      <p:ext uri="{BB962C8B-B14F-4D97-AF65-F5344CB8AC3E}">
        <p14:creationId xmlns:p14="http://schemas.microsoft.com/office/powerpoint/2010/main" val="1992710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BF77825-6054-2B1A-4CEB-BAD9546CC0B8}"/>
              </a:ext>
            </a:extLst>
          </p:cNvPr>
          <p:cNvSpPr>
            <a:spLocks noGrp="1"/>
          </p:cNvSpPr>
          <p:nvPr>
            <p:ph type="body" sz="quarter" idx="17"/>
          </p:nvPr>
        </p:nvSpPr>
        <p:spPr/>
        <p:txBody>
          <a:bodyPr/>
          <a:lstStyle/>
          <a:p>
            <a:r>
              <a:rPr lang="fr-FR"/>
              <a:t>Nous allons vous montrer différents labels, logos ou certifications. Pour chacun d’eux, veuillez indiquer si vous connaissez ce label/logo/certification. </a:t>
            </a:r>
          </a:p>
        </p:txBody>
      </p:sp>
      <p:sp>
        <p:nvSpPr>
          <p:cNvPr id="3" name="Espace réservé du texte 2">
            <a:extLst>
              <a:ext uri="{FF2B5EF4-FFF2-40B4-BE49-F238E27FC236}">
                <a16:creationId xmlns:a16="http://schemas.microsoft.com/office/drawing/2014/main" id="{B724057E-2DE0-4A26-2071-E49CF967708F}"/>
              </a:ext>
            </a:extLst>
          </p:cNvPr>
          <p:cNvSpPr>
            <a:spLocks noGrp="1"/>
          </p:cNvSpPr>
          <p:nvPr>
            <p:ph type="body" sz="quarter" idx="21"/>
          </p:nvPr>
        </p:nvSpPr>
        <p:spPr/>
        <p:txBody>
          <a:bodyPr/>
          <a:lstStyle/>
          <a:p>
            <a:r>
              <a:rPr lang="fr-FR"/>
              <a:t>Base totale, n=4000</a:t>
            </a:r>
          </a:p>
        </p:txBody>
      </p:sp>
      <p:sp>
        <p:nvSpPr>
          <p:cNvPr id="4" name="Titre 3">
            <a:extLst>
              <a:ext uri="{FF2B5EF4-FFF2-40B4-BE49-F238E27FC236}">
                <a16:creationId xmlns:a16="http://schemas.microsoft.com/office/drawing/2014/main" id="{EE736AFA-576D-DE2E-657E-784621D39E14}"/>
              </a:ext>
            </a:extLst>
          </p:cNvPr>
          <p:cNvSpPr>
            <a:spLocks noGrp="1"/>
          </p:cNvSpPr>
          <p:nvPr>
            <p:ph type="title"/>
          </p:nvPr>
        </p:nvSpPr>
        <p:spPr>
          <a:xfrm>
            <a:off x="2303137" y="349908"/>
            <a:ext cx="9180651" cy="870857"/>
          </a:xfrm>
        </p:spPr>
        <p:txBody>
          <a:bodyPr/>
          <a:lstStyle/>
          <a:p>
            <a:r>
              <a:rPr lang="fr-FR"/>
              <a:t>Une jungle des labels qui contribue à cette fatigue informationnelle</a:t>
            </a:r>
          </a:p>
        </p:txBody>
      </p:sp>
      <p:graphicFrame>
        <p:nvGraphicFramePr>
          <p:cNvPr id="5" name="Object 1024">
            <a:extLst>
              <a:ext uri="{FF2B5EF4-FFF2-40B4-BE49-F238E27FC236}">
                <a16:creationId xmlns:a16="http://schemas.microsoft.com/office/drawing/2014/main" id="{51EB6A05-725B-18C5-034D-811A84B9945C}"/>
              </a:ext>
            </a:extLst>
          </p:cNvPr>
          <p:cNvGraphicFramePr>
            <a:graphicFrameLocks noChangeAspect="1"/>
          </p:cNvGraphicFramePr>
          <p:nvPr/>
        </p:nvGraphicFramePr>
        <p:xfrm>
          <a:off x="276225" y="2710690"/>
          <a:ext cx="10956224" cy="4053297"/>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Connecteur droit 8">
            <a:extLst>
              <a:ext uri="{FF2B5EF4-FFF2-40B4-BE49-F238E27FC236}">
                <a16:creationId xmlns:a16="http://schemas.microsoft.com/office/drawing/2014/main" id="{650E1F50-06ED-7AB0-12CF-BE095444694D}"/>
              </a:ext>
            </a:extLst>
          </p:cNvPr>
          <p:cNvCxnSpPr>
            <a:cxnSpLocks/>
          </p:cNvCxnSpPr>
          <p:nvPr/>
        </p:nvCxnSpPr>
        <p:spPr>
          <a:xfrm>
            <a:off x="0" y="4605643"/>
            <a:ext cx="12192000" cy="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pic>
        <p:nvPicPr>
          <p:cNvPr id="6" name="Picture 2" descr="Comment communiquer - HVE - Haute Valeur Environnementale">
            <a:extLst>
              <a:ext uri="{FF2B5EF4-FFF2-40B4-BE49-F238E27FC236}">
                <a16:creationId xmlns:a16="http://schemas.microsoft.com/office/drawing/2014/main" id="{F0ED81AA-5113-53A3-6440-FB2666BF12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9200" y="5721240"/>
            <a:ext cx="243445" cy="24344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es produits U et Bleu-Blanc-Cœur | coursesu.com">
            <a:extLst>
              <a:ext uri="{FF2B5EF4-FFF2-40B4-BE49-F238E27FC236}">
                <a16:creationId xmlns:a16="http://schemas.microsoft.com/office/drawing/2014/main" id="{EE69CC58-B0E3-2093-B814-748DA4CB6F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5396" y="5154491"/>
            <a:ext cx="691200" cy="28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8F9B84F-93EA-6239-38F5-1642CEAA23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6543" y="4893653"/>
            <a:ext cx="270731" cy="2707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GP logo – herbes-de-provence.org">
            <a:extLst>
              <a:ext uri="{FF2B5EF4-FFF2-40B4-BE49-F238E27FC236}">
                <a16:creationId xmlns:a16="http://schemas.microsoft.com/office/drawing/2014/main" id="{6A099FEE-01F7-2DEA-598E-9D8A02E20C1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88634" y="4325522"/>
            <a:ext cx="558557" cy="33012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éléchargez les logos IGP, AOC, AOP, AB, STR - Evolis Ekidio">
            <a:extLst>
              <a:ext uri="{FF2B5EF4-FFF2-40B4-BE49-F238E27FC236}">
                <a16:creationId xmlns:a16="http://schemas.microsoft.com/office/drawing/2014/main" id="{5B85A3F6-2591-70F1-81F2-0F532D7A269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29200" y="4064548"/>
            <a:ext cx="289805" cy="288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ppellation d'origine protégée/contrôlée (AOP/AOC) l INAO">
            <a:extLst>
              <a:ext uri="{FF2B5EF4-FFF2-40B4-BE49-F238E27FC236}">
                <a16:creationId xmlns:a16="http://schemas.microsoft.com/office/drawing/2014/main" id="{14E76E04-70B6-3ECB-0A4F-C766FDBE415C}"/>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21036" r="53367" b="35067"/>
          <a:stretch/>
        </p:blipFill>
        <p:spPr bwMode="auto">
          <a:xfrm>
            <a:off x="1637647" y="4629957"/>
            <a:ext cx="251580" cy="23681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Label Viandes de France">
            <a:extLst>
              <a:ext uri="{FF2B5EF4-FFF2-40B4-BE49-F238E27FC236}">
                <a16:creationId xmlns:a16="http://schemas.microsoft.com/office/drawing/2014/main" id="{5FFD3D0C-6707-2138-1D00-DCDA3E00F29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31708" y="3533243"/>
            <a:ext cx="265241" cy="2525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ertifications">
            <a:extLst>
              <a:ext uri="{FF2B5EF4-FFF2-40B4-BE49-F238E27FC236}">
                <a16:creationId xmlns:a16="http://schemas.microsoft.com/office/drawing/2014/main" id="{2F267086-8B8D-2179-BDF9-2B4D6ACC6D9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25613" y="3832889"/>
            <a:ext cx="275321" cy="192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Label Agriculture biologique — Wikipédia">
            <a:extLst>
              <a:ext uri="{FF2B5EF4-FFF2-40B4-BE49-F238E27FC236}">
                <a16:creationId xmlns:a16="http://schemas.microsoft.com/office/drawing/2014/main" id="{8BDFD89F-E2AC-F3A1-784D-D6F3EFB5240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58562" y="2968074"/>
            <a:ext cx="188196" cy="26453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Nutri-score — Wikipédia">
            <a:extLst>
              <a:ext uri="{FF2B5EF4-FFF2-40B4-BE49-F238E27FC236}">
                <a16:creationId xmlns:a16="http://schemas.microsoft.com/office/drawing/2014/main" id="{E934D9C7-1947-2E9C-56B4-07A3B209351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88634" y="2683471"/>
            <a:ext cx="443079" cy="2400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Le label rouge | INAO">
            <a:extLst>
              <a:ext uri="{FF2B5EF4-FFF2-40B4-BE49-F238E27FC236}">
                <a16:creationId xmlns:a16="http://schemas.microsoft.com/office/drawing/2014/main" id="{4A09BEEF-63EE-BA87-04B2-C8521F26433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19273" y="3251093"/>
            <a:ext cx="288000" cy="2880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Accueil - Agri Confiance">
            <a:extLst>
              <a:ext uri="{FF2B5EF4-FFF2-40B4-BE49-F238E27FC236}">
                <a16:creationId xmlns:a16="http://schemas.microsoft.com/office/drawing/2014/main" id="{22F5159D-22A1-E85A-6876-B15DF44316D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19274" y="6003639"/>
            <a:ext cx="243445" cy="24344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20D7A889-0989-615A-8AAB-900105F9ECB1}"/>
              </a:ext>
            </a:extLst>
          </p:cNvPr>
          <p:cNvSpPr/>
          <p:nvPr/>
        </p:nvSpPr>
        <p:spPr>
          <a:xfrm>
            <a:off x="74880" y="2272919"/>
            <a:ext cx="2721600" cy="40112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latin typeface="+mj-lt"/>
              </a:rPr>
              <a:t>Non, vous ne l’avez jamais vu</a:t>
            </a:r>
          </a:p>
        </p:txBody>
      </p:sp>
      <p:sp>
        <p:nvSpPr>
          <p:cNvPr id="13" name="Rectangle 12">
            <a:extLst>
              <a:ext uri="{FF2B5EF4-FFF2-40B4-BE49-F238E27FC236}">
                <a16:creationId xmlns:a16="http://schemas.microsoft.com/office/drawing/2014/main" id="{129CD31E-A184-6292-849D-01CF9799FCFB}"/>
              </a:ext>
            </a:extLst>
          </p:cNvPr>
          <p:cNvSpPr/>
          <p:nvPr/>
        </p:nvSpPr>
        <p:spPr>
          <a:xfrm>
            <a:off x="2779705" y="2272919"/>
            <a:ext cx="2721600" cy="40112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fr-FR" sz="1200" b="1">
                <a:solidFill>
                  <a:schemeClr val="tx1"/>
                </a:solidFill>
                <a:latin typeface="+mj-lt"/>
              </a:rPr>
              <a:t>Oui, vous l’avez déjà vu mais ne savez pas ce qu’il signifie</a:t>
            </a:r>
          </a:p>
        </p:txBody>
      </p:sp>
      <p:sp>
        <p:nvSpPr>
          <p:cNvPr id="14" name="Rectangle 13">
            <a:extLst>
              <a:ext uri="{FF2B5EF4-FFF2-40B4-BE49-F238E27FC236}">
                <a16:creationId xmlns:a16="http://schemas.microsoft.com/office/drawing/2014/main" id="{8E3F6F10-3388-BE99-4F47-B0A6AF1FBBB3}"/>
              </a:ext>
            </a:extLst>
          </p:cNvPr>
          <p:cNvSpPr/>
          <p:nvPr/>
        </p:nvSpPr>
        <p:spPr>
          <a:xfrm>
            <a:off x="5478147" y="2272919"/>
            <a:ext cx="2721600" cy="401128"/>
          </a:xfrm>
          <a:prstGeom prst="rect">
            <a:avLst/>
          </a:prstGeom>
          <a:solidFill>
            <a:srgbClr val="99C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bg1"/>
                </a:solidFill>
                <a:latin typeface="+mj-lt"/>
              </a:rPr>
              <a:t>Oui, vous avez une vague idée de ce qu’il signifie</a:t>
            </a:r>
          </a:p>
        </p:txBody>
      </p:sp>
      <p:sp>
        <p:nvSpPr>
          <p:cNvPr id="15" name="Rectangle 14">
            <a:extLst>
              <a:ext uri="{FF2B5EF4-FFF2-40B4-BE49-F238E27FC236}">
                <a16:creationId xmlns:a16="http://schemas.microsoft.com/office/drawing/2014/main" id="{AAB925EB-6D53-88B3-6528-91237FBA4869}"/>
              </a:ext>
            </a:extLst>
          </p:cNvPr>
          <p:cNvSpPr/>
          <p:nvPr/>
        </p:nvSpPr>
        <p:spPr>
          <a:xfrm>
            <a:off x="8176588" y="2272919"/>
            <a:ext cx="2721600" cy="4011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latin typeface="+mj-lt"/>
              </a:rPr>
              <a:t>Oui, et vous savez précisément ce qu’il signifie</a:t>
            </a:r>
          </a:p>
        </p:txBody>
      </p:sp>
      <p:pic>
        <p:nvPicPr>
          <p:cNvPr id="10" name="Image 9" descr="Une image contenant texte, Graphique, Police, graphisme&#10;&#10;Description générée automatiquement">
            <a:extLst>
              <a:ext uri="{FF2B5EF4-FFF2-40B4-BE49-F238E27FC236}">
                <a16:creationId xmlns:a16="http://schemas.microsoft.com/office/drawing/2014/main" id="{D2AAEC59-55D4-62F0-6755-4DB6D239C640}"/>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658561" y="5451646"/>
            <a:ext cx="184723" cy="241527"/>
          </a:xfrm>
          <a:prstGeom prst="rect">
            <a:avLst/>
          </a:prstGeom>
          <a:noFill/>
          <a:ln>
            <a:noFill/>
          </a:ln>
        </p:spPr>
      </p:pic>
      <p:graphicFrame>
        <p:nvGraphicFramePr>
          <p:cNvPr id="11" name="Tableau 10">
            <a:extLst>
              <a:ext uri="{FF2B5EF4-FFF2-40B4-BE49-F238E27FC236}">
                <a16:creationId xmlns:a16="http://schemas.microsoft.com/office/drawing/2014/main" id="{96998EF7-3895-A7B2-C0BF-FA53F7B4DCE5}"/>
              </a:ext>
            </a:extLst>
          </p:cNvPr>
          <p:cNvGraphicFramePr>
            <a:graphicFrameLocks noGrp="1"/>
          </p:cNvGraphicFramePr>
          <p:nvPr/>
        </p:nvGraphicFramePr>
        <p:xfrm>
          <a:off x="9069804" y="2722226"/>
          <a:ext cx="935168" cy="3524859"/>
        </p:xfrm>
        <a:graphic>
          <a:graphicData uri="http://schemas.openxmlformats.org/drawingml/2006/table">
            <a:tbl>
              <a:tblPr>
                <a:tableStyleId>{5C22544A-7EE6-4342-B048-85BDC9FD1C3A}</a:tableStyleId>
              </a:tblPr>
              <a:tblGrid>
                <a:gridCol w="935168">
                  <a:extLst>
                    <a:ext uri="{9D8B030D-6E8A-4147-A177-3AD203B41FA5}">
                      <a16:colId xmlns:a16="http://schemas.microsoft.com/office/drawing/2014/main" val="3769423718"/>
                    </a:ext>
                  </a:extLst>
                </a:gridCol>
              </a:tblGrid>
              <a:tr h="271143">
                <a:tc>
                  <a:txBody>
                    <a:bodyPr/>
                    <a:lstStyle/>
                    <a:p>
                      <a:pPr algn="ctr" fontAlgn="b"/>
                      <a:r>
                        <a:rPr lang="fr-FR" sz="1200" b="1" u="none" strike="noStrike">
                          <a:solidFill>
                            <a:schemeClr val="tx2"/>
                          </a:solidFill>
                          <a:effectLst/>
                        </a:rPr>
                        <a:t>93%</a:t>
                      </a:r>
                      <a:endParaRPr lang="fr-FR" sz="1200" b="1" i="0" u="none" strike="noStrike">
                        <a:solidFill>
                          <a:schemeClr val="tx2"/>
                        </a:solidFill>
                        <a:effectLst/>
                        <a:latin typeface="Arial" panose="020B0604020202020204" pitchFamily="34" charset="0"/>
                      </a:endParaRPr>
                    </a:p>
                  </a:txBody>
                  <a:tcPr marL="8375" marR="8375" marT="8375" marB="0" anchor="ctr">
                    <a:lnL w="12700" cmpd="sng">
                      <a:noFill/>
                    </a:lnL>
                    <a:lnR w="12700" cmpd="sng">
                      <a:noFill/>
                    </a:lnR>
                    <a:lnT w="12700" cmpd="sng">
                      <a:noFill/>
                    </a:lnT>
                    <a:lnB w="12700" cmpd="sng">
                      <a:noFill/>
                    </a:lnB>
                    <a:noFill/>
                  </a:tcPr>
                </a:tc>
                <a:extLst>
                  <a:ext uri="{0D108BD9-81ED-4DB2-BD59-A6C34878D82A}">
                    <a16:rowId xmlns:a16="http://schemas.microsoft.com/office/drawing/2014/main" val="2755333981"/>
                  </a:ext>
                </a:extLst>
              </a:tr>
              <a:tr h="271143">
                <a:tc>
                  <a:txBody>
                    <a:bodyPr/>
                    <a:lstStyle/>
                    <a:p>
                      <a:pPr algn="ctr" fontAlgn="b"/>
                      <a:r>
                        <a:rPr lang="fr-FR" sz="1200" b="1" u="none" strike="noStrike">
                          <a:solidFill>
                            <a:schemeClr val="tx2"/>
                          </a:solidFill>
                          <a:effectLst/>
                        </a:rPr>
                        <a:t>93%</a:t>
                      </a:r>
                      <a:endParaRPr lang="fr-FR" sz="1200" b="1" i="0" u="none" strike="noStrike">
                        <a:solidFill>
                          <a:schemeClr val="tx2"/>
                        </a:solidFill>
                        <a:effectLst/>
                        <a:latin typeface="Arial" panose="020B0604020202020204" pitchFamily="34" charset="0"/>
                      </a:endParaRPr>
                    </a:p>
                  </a:txBody>
                  <a:tcPr marL="8375" marR="8375" marT="8375" marB="0" anchor="ctr">
                    <a:lnL w="12700" cmpd="sng">
                      <a:noFill/>
                    </a:lnL>
                    <a:lnR w="12700" cmpd="sng">
                      <a:noFill/>
                    </a:lnR>
                    <a:lnT w="12700" cmpd="sng">
                      <a:noFill/>
                    </a:lnT>
                    <a:lnB w="12700" cmpd="sng">
                      <a:noFill/>
                    </a:lnB>
                    <a:noFill/>
                  </a:tcPr>
                </a:tc>
                <a:extLst>
                  <a:ext uri="{0D108BD9-81ED-4DB2-BD59-A6C34878D82A}">
                    <a16:rowId xmlns:a16="http://schemas.microsoft.com/office/drawing/2014/main" val="1151868690"/>
                  </a:ext>
                </a:extLst>
              </a:tr>
              <a:tr h="271143">
                <a:tc>
                  <a:txBody>
                    <a:bodyPr/>
                    <a:lstStyle/>
                    <a:p>
                      <a:pPr algn="ctr" fontAlgn="b"/>
                      <a:r>
                        <a:rPr lang="fr-FR" sz="1200" b="1" u="none" strike="noStrike">
                          <a:solidFill>
                            <a:schemeClr val="tx2"/>
                          </a:solidFill>
                          <a:effectLst/>
                        </a:rPr>
                        <a:t>86%</a:t>
                      </a:r>
                      <a:endParaRPr lang="fr-FR" sz="1200" b="1" i="0" u="none" strike="noStrike">
                        <a:solidFill>
                          <a:schemeClr val="tx2"/>
                        </a:solidFill>
                        <a:effectLst/>
                        <a:latin typeface="Arial" panose="020B0604020202020204" pitchFamily="34" charset="0"/>
                      </a:endParaRPr>
                    </a:p>
                  </a:txBody>
                  <a:tcPr marL="8375" marR="8375" marT="8375" marB="0" anchor="ctr">
                    <a:lnL w="12700" cmpd="sng">
                      <a:noFill/>
                    </a:lnL>
                    <a:lnR w="12700" cmpd="sng">
                      <a:noFill/>
                    </a:lnR>
                    <a:lnT w="12700" cmpd="sng">
                      <a:noFill/>
                    </a:lnT>
                    <a:lnB w="12700" cmpd="sng">
                      <a:noFill/>
                    </a:lnB>
                    <a:noFill/>
                  </a:tcPr>
                </a:tc>
                <a:extLst>
                  <a:ext uri="{0D108BD9-81ED-4DB2-BD59-A6C34878D82A}">
                    <a16:rowId xmlns:a16="http://schemas.microsoft.com/office/drawing/2014/main" val="786310026"/>
                  </a:ext>
                </a:extLst>
              </a:tr>
              <a:tr h="271143">
                <a:tc>
                  <a:txBody>
                    <a:bodyPr/>
                    <a:lstStyle/>
                    <a:p>
                      <a:pPr algn="ctr" fontAlgn="b"/>
                      <a:r>
                        <a:rPr lang="fr-FR" sz="1200" b="1" u="none" strike="noStrike">
                          <a:solidFill>
                            <a:schemeClr val="tx2"/>
                          </a:solidFill>
                          <a:effectLst/>
                        </a:rPr>
                        <a:t>79%</a:t>
                      </a:r>
                      <a:endParaRPr lang="fr-FR" sz="1200" b="1" i="0" u="none" strike="noStrike">
                        <a:solidFill>
                          <a:schemeClr val="tx2"/>
                        </a:solidFill>
                        <a:effectLst/>
                        <a:latin typeface="Arial" panose="020B0604020202020204" pitchFamily="34" charset="0"/>
                      </a:endParaRPr>
                    </a:p>
                  </a:txBody>
                  <a:tcPr marL="8375" marR="8375" marT="8375" marB="0" anchor="ctr">
                    <a:lnL w="12700" cmpd="sng">
                      <a:noFill/>
                    </a:lnL>
                    <a:lnR w="12700" cmpd="sng">
                      <a:noFill/>
                    </a:lnR>
                    <a:lnT w="12700" cmpd="sng">
                      <a:noFill/>
                    </a:lnT>
                    <a:lnB w="12700" cmpd="sng">
                      <a:noFill/>
                    </a:lnB>
                    <a:noFill/>
                  </a:tcPr>
                </a:tc>
                <a:extLst>
                  <a:ext uri="{0D108BD9-81ED-4DB2-BD59-A6C34878D82A}">
                    <a16:rowId xmlns:a16="http://schemas.microsoft.com/office/drawing/2014/main" val="379001041"/>
                  </a:ext>
                </a:extLst>
              </a:tr>
              <a:tr h="271143">
                <a:tc>
                  <a:txBody>
                    <a:bodyPr/>
                    <a:lstStyle/>
                    <a:p>
                      <a:pPr algn="ctr" fontAlgn="b"/>
                      <a:r>
                        <a:rPr lang="fr-FR" sz="1200" b="1" u="none" strike="noStrike">
                          <a:solidFill>
                            <a:schemeClr val="tx2"/>
                          </a:solidFill>
                          <a:effectLst/>
                        </a:rPr>
                        <a:t>75%</a:t>
                      </a:r>
                      <a:endParaRPr lang="fr-FR" sz="1200" b="1" i="0" u="none" strike="noStrike">
                        <a:solidFill>
                          <a:schemeClr val="tx2"/>
                        </a:solidFill>
                        <a:effectLst/>
                        <a:latin typeface="Arial" panose="020B0604020202020204" pitchFamily="34" charset="0"/>
                      </a:endParaRPr>
                    </a:p>
                  </a:txBody>
                  <a:tcPr marL="8375" marR="8375" marT="8375" marB="0" anchor="ctr">
                    <a:lnL w="12700" cmpd="sng">
                      <a:noFill/>
                    </a:lnL>
                    <a:lnR w="12700" cmpd="sng">
                      <a:noFill/>
                    </a:lnR>
                    <a:lnT w="12700" cmpd="sng">
                      <a:noFill/>
                    </a:lnT>
                    <a:lnB w="12700" cmpd="sng">
                      <a:noFill/>
                    </a:lnB>
                    <a:noFill/>
                  </a:tcPr>
                </a:tc>
                <a:extLst>
                  <a:ext uri="{0D108BD9-81ED-4DB2-BD59-A6C34878D82A}">
                    <a16:rowId xmlns:a16="http://schemas.microsoft.com/office/drawing/2014/main" val="334726032"/>
                  </a:ext>
                </a:extLst>
              </a:tr>
              <a:tr h="271143">
                <a:tc>
                  <a:txBody>
                    <a:bodyPr/>
                    <a:lstStyle/>
                    <a:p>
                      <a:pPr algn="ctr" fontAlgn="b"/>
                      <a:r>
                        <a:rPr lang="fr-FR" sz="1200" b="1" u="none" strike="noStrike">
                          <a:solidFill>
                            <a:schemeClr val="tx2"/>
                          </a:solidFill>
                          <a:effectLst/>
                        </a:rPr>
                        <a:t>54%</a:t>
                      </a:r>
                      <a:endParaRPr lang="fr-FR" sz="1200" b="1" i="0" u="none" strike="noStrike">
                        <a:solidFill>
                          <a:schemeClr val="tx2"/>
                        </a:solidFill>
                        <a:effectLst/>
                        <a:latin typeface="Arial" panose="020B0604020202020204" pitchFamily="34" charset="0"/>
                      </a:endParaRPr>
                    </a:p>
                  </a:txBody>
                  <a:tcPr marL="8375" marR="8375" marT="8375" marB="0" anchor="ctr">
                    <a:lnL w="12700" cmpd="sng">
                      <a:noFill/>
                    </a:lnL>
                    <a:lnR w="12700" cmpd="sng">
                      <a:noFill/>
                    </a:lnR>
                    <a:lnT w="12700" cmpd="sng">
                      <a:noFill/>
                    </a:lnT>
                    <a:lnB w="12700" cmpd="sng">
                      <a:noFill/>
                    </a:lnB>
                    <a:noFill/>
                  </a:tcPr>
                </a:tc>
                <a:extLst>
                  <a:ext uri="{0D108BD9-81ED-4DB2-BD59-A6C34878D82A}">
                    <a16:rowId xmlns:a16="http://schemas.microsoft.com/office/drawing/2014/main" val="3767087038"/>
                  </a:ext>
                </a:extLst>
              </a:tr>
              <a:tr h="271143">
                <a:tc>
                  <a:txBody>
                    <a:bodyPr/>
                    <a:lstStyle/>
                    <a:p>
                      <a:pPr algn="ctr" fontAlgn="b"/>
                      <a:r>
                        <a:rPr lang="fr-FR" sz="1200" b="1" u="none" strike="noStrike">
                          <a:solidFill>
                            <a:schemeClr val="tx2"/>
                          </a:solidFill>
                          <a:effectLst/>
                        </a:rPr>
                        <a:t>53%</a:t>
                      </a:r>
                      <a:endParaRPr lang="fr-FR" sz="1200" b="1" i="0" u="none" strike="noStrike">
                        <a:solidFill>
                          <a:schemeClr val="tx2"/>
                        </a:solidFill>
                        <a:effectLst/>
                        <a:latin typeface="Arial" panose="020B0604020202020204" pitchFamily="34" charset="0"/>
                      </a:endParaRPr>
                    </a:p>
                  </a:txBody>
                  <a:tcPr marL="8375" marR="8375" marT="8375" marB="0" anchor="ctr">
                    <a:lnL w="12700" cmpd="sng">
                      <a:noFill/>
                    </a:lnL>
                    <a:lnR w="12700" cmpd="sng">
                      <a:noFill/>
                    </a:lnR>
                    <a:lnT w="12700" cmpd="sng">
                      <a:noFill/>
                    </a:lnT>
                    <a:lnB w="12700" cmpd="sng">
                      <a:noFill/>
                    </a:lnB>
                    <a:noFill/>
                  </a:tcPr>
                </a:tc>
                <a:extLst>
                  <a:ext uri="{0D108BD9-81ED-4DB2-BD59-A6C34878D82A}">
                    <a16:rowId xmlns:a16="http://schemas.microsoft.com/office/drawing/2014/main" val="3504873000"/>
                  </a:ext>
                </a:extLst>
              </a:tr>
              <a:tr h="271143">
                <a:tc>
                  <a:txBody>
                    <a:bodyPr/>
                    <a:lstStyle/>
                    <a:p>
                      <a:pPr algn="ctr" fontAlgn="b"/>
                      <a:r>
                        <a:rPr lang="fr-FR" sz="1200" b="1" u="none" strike="noStrike">
                          <a:solidFill>
                            <a:schemeClr val="tx2"/>
                          </a:solidFill>
                          <a:effectLst/>
                        </a:rPr>
                        <a:t>49%</a:t>
                      </a:r>
                      <a:endParaRPr lang="fr-FR" sz="1200" b="1" i="0" u="none" strike="noStrike">
                        <a:solidFill>
                          <a:schemeClr val="tx2"/>
                        </a:solidFill>
                        <a:effectLst/>
                        <a:latin typeface="Arial" panose="020B0604020202020204" pitchFamily="34" charset="0"/>
                      </a:endParaRPr>
                    </a:p>
                  </a:txBody>
                  <a:tcPr marL="8375" marR="8375" marT="8375" marB="0" anchor="ctr">
                    <a:lnL w="12700" cmpd="sng">
                      <a:noFill/>
                    </a:lnL>
                    <a:lnR w="12700" cmpd="sng">
                      <a:noFill/>
                    </a:lnR>
                    <a:lnT w="12700" cmpd="sng">
                      <a:noFill/>
                    </a:lnT>
                    <a:lnB w="12700" cmpd="sng">
                      <a:noFill/>
                    </a:lnB>
                    <a:noFill/>
                  </a:tcPr>
                </a:tc>
                <a:extLst>
                  <a:ext uri="{0D108BD9-81ED-4DB2-BD59-A6C34878D82A}">
                    <a16:rowId xmlns:a16="http://schemas.microsoft.com/office/drawing/2014/main" val="2261787037"/>
                  </a:ext>
                </a:extLst>
              </a:tr>
              <a:tr h="271143">
                <a:tc>
                  <a:txBody>
                    <a:bodyPr/>
                    <a:lstStyle/>
                    <a:p>
                      <a:pPr algn="ctr" fontAlgn="b"/>
                      <a:r>
                        <a:rPr lang="fr-FR" sz="1200" b="1" u="none" strike="noStrike">
                          <a:solidFill>
                            <a:schemeClr val="tx2"/>
                          </a:solidFill>
                          <a:effectLst/>
                        </a:rPr>
                        <a:t>44%</a:t>
                      </a:r>
                      <a:endParaRPr lang="fr-FR" sz="1200" b="1" i="0" u="none" strike="noStrike">
                        <a:solidFill>
                          <a:schemeClr val="tx2"/>
                        </a:solidFill>
                        <a:effectLst/>
                        <a:latin typeface="Arial" panose="020B0604020202020204" pitchFamily="34" charset="0"/>
                      </a:endParaRPr>
                    </a:p>
                  </a:txBody>
                  <a:tcPr marL="8375" marR="8375" marT="8375" marB="0" anchor="ctr">
                    <a:lnL w="12700" cmpd="sng">
                      <a:noFill/>
                    </a:lnL>
                    <a:lnR w="12700" cmpd="sng">
                      <a:noFill/>
                    </a:lnR>
                    <a:lnT w="12700" cmpd="sng">
                      <a:noFill/>
                    </a:lnT>
                    <a:lnB w="12700" cmpd="sng">
                      <a:noFill/>
                    </a:lnB>
                    <a:noFill/>
                  </a:tcPr>
                </a:tc>
                <a:extLst>
                  <a:ext uri="{0D108BD9-81ED-4DB2-BD59-A6C34878D82A}">
                    <a16:rowId xmlns:a16="http://schemas.microsoft.com/office/drawing/2014/main" val="1610498058"/>
                  </a:ext>
                </a:extLst>
              </a:tr>
              <a:tr h="271143">
                <a:tc>
                  <a:txBody>
                    <a:bodyPr/>
                    <a:lstStyle/>
                    <a:p>
                      <a:pPr algn="ctr" fontAlgn="b"/>
                      <a:r>
                        <a:rPr lang="fr-FR" sz="1200" b="1" u="none" strike="noStrike">
                          <a:solidFill>
                            <a:schemeClr val="tx2"/>
                          </a:solidFill>
                          <a:effectLst/>
                        </a:rPr>
                        <a:t>44%</a:t>
                      </a:r>
                      <a:endParaRPr lang="fr-FR" sz="1200" b="1" i="0" u="none" strike="noStrike">
                        <a:solidFill>
                          <a:schemeClr val="tx2"/>
                        </a:solidFill>
                        <a:effectLst/>
                        <a:latin typeface="Arial" panose="020B0604020202020204" pitchFamily="34" charset="0"/>
                      </a:endParaRPr>
                    </a:p>
                  </a:txBody>
                  <a:tcPr marL="8375" marR="8375" marT="8375" marB="0" anchor="ctr">
                    <a:lnL w="12700" cmpd="sng">
                      <a:noFill/>
                    </a:lnL>
                    <a:lnR w="12700" cmpd="sng">
                      <a:noFill/>
                    </a:lnR>
                    <a:lnT w="12700" cmpd="sng">
                      <a:noFill/>
                    </a:lnT>
                    <a:lnB w="12700" cmpd="sng">
                      <a:noFill/>
                    </a:lnB>
                    <a:noFill/>
                  </a:tcPr>
                </a:tc>
                <a:extLst>
                  <a:ext uri="{0D108BD9-81ED-4DB2-BD59-A6C34878D82A}">
                    <a16:rowId xmlns:a16="http://schemas.microsoft.com/office/drawing/2014/main" val="1319437001"/>
                  </a:ext>
                </a:extLst>
              </a:tr>
              <a:tr h="271143">
                <a:tc>
                  <a:txBody>
                    <a:bodyPr/>
                    <a:lstStyle/>
                    <a:p>
                      <a:pPr algn="ctr" fontAlgn="b"/>
                      <a:r>
                        <a:rPr lang="fr-FR" sz="1200" b="1" u="none" strike="noStrike">
                          <a:solidFill>
                            <a:schemeClr val="tx2"/>
                          </a:solidFill>
                          <a:effectLst/>
                        </a:rPr>
                        <a:t>34%</a:t>
                      </a:r>
                      <a:endParaRPr lang="fr-FR" sz="1200" b="1" i="0" u="none" strike="noStrike">
                        <a:solidFill>
                          <a:schemeClr val="tx2"/>
                        </a:solidFill>
                        <a:effectLst/>
                        <a:latin typeface="Arial" panose="020B0604020202020204" pitchFamily="34" charset="0"/>
                      </a:endParaRPr>
                    </a:p>
                  </a:txBody>
                  <a:tcPr marL="8375" marR="8375" marT="8375" marB="0" anchor="ctr">
                    <a:lnL w="12700" cmpd="sng">
                      <a:noFill/>
                    </a:lnL>
                    <a:lnR w="12700" cmpd="sng">
                      <a:noFill/>
                    </a:lnR>
                    <a:lnT w="12700" cmpd="sng">
                      <a:noFill/>
                    </a:lnT>
                    <a:lnB w="12700" cmpd="sng">
                      <a:noFill/>
                    </a:lnB>
                    <a:noFill/>
                  </a:tcPr>
                </a:tc>
                <a:extLst>
                  <a:ext uri="{0D108BD9-81ED-4DB2-BD59-A6C34878D82A}">
                    <a16:rowId xmlns:a16="http://schemas.microsoft.com/office/drawing/2014/main" val="3519345357"/>
                  </a:ext>
                </a:extLst>
              </a:tr>
              <a:tr h="271143">
                <a:tc>
                  <a:txBody>
                    <a:bodyPr/>
                    <a:lstStyle/>
                    <a:p>
                      <a:pPr algn="ctr" fontAlgn="b"/>
                      <a:r>
                        <a:rPr lang="fr-FR" sz="1200" b="1" u="none" strike="noStrike">
                          <a:solidFill>
                            <a:schemeClr val="tx2"/>
                          </a:solidFill>
                          <a:effectLst/>
                        </a:rPr>
                        <a:t>21%</a:t>
                      </a:r>
                      <a:endParaRPr lang="fr-FR" sz="1200" b="1" i="0" u="none" strike="noStrike">
                        <a:solidFill>
                          <a:schemeClr val="tx2"/>
                        </a:solidFill>
                        <a:effectLst/>
                        <a:latin typeface="Arial" panose="020B0604020202020204" pitchFamily="34" charset="0"/>
                      </a:endParaRPr>
                    </a:p>
                  </a:txBody>
                  <a:tcPr marL="8375" marR="8375" marT="8375" marB="0" anchor="ctr">
                    <a:lnL w="12700" cmpd="sng">
                      <a:noFill/>
                    </a:lnL>
                    <a:lnR w="12700" cmpd="sng">
                      <a:noFill/>
                    </a:lnR>
                    <a:lnT w="12700" cmpd="sng">
                      <a:noFill/>
                    </a:lnT>
                    <a:lnB w="12700" cmpd="sng">
                      <a:noFill/>
                    </a:lnB>
                    <a:noFill/>
                  </a:tcPr>
                </a:tc>
                <a:extLst>
                  <a:ext uri="{0D108BD9-81ED-4DB2-BD59-A6C34878D82A}">
                    <a16:rowId xmlns:a16="http://schemas.microsoft.com/office/drawing/2014/main" val="1279357136"/>
                  </a:ext>
                </a:extLst>
              </a:tr>
              <a:tr h="271143">
                <a:tc>
                  <a:txBody>
                    <a:bodyPr/>
                    <a:lstStyle/>
                    <a:p>
                      <a:pPr algn="ctr" fontAlgn="b"/>
                      <a:r>
                        <a:rPr lang="fr-FR" sz="1200" b="1" u="none" strike="noStrike">
                          <a:solidFill>
                            <a:schemeClr val="tx2"/>
                          </a:solidFill>
                          <a:effectLst/>
                        </a:rPr>
                        <a:t>18%</a:t>
                      </a:r>
                      <a:endParaRPr lang="fr-FR" sz="1200" b="1" i="0" u="none" strike="noStrike">
                        <a:solidFill>
                          <a:schemeClr val="tx2"/>
                        </a:solidFill>
                        <a:effectLst/>
                        <a:latin typeface="Arial" panose="020B0604020202020204" pitchFamily="34" charset="0"/>
                      </a:endParaRPr>
                    </a:p>
                  </a:txBody>
                  <a:tcPr marL="8375" marR="8375" marT="8375" marB="0" anchor="ctr">
                    <a:lnL w="12700" cmpd="sng">
                      <a:noFill/>
                    </a:lnL>
                    <a:lnR w="12700" cmpd="sng">
                      <a:noFill/>
                    </a:lnR>
                    <a:lnT w="12700" cmpd="sng">
                      <a:noFill/>
                    </a:lnT>
                    <a:lnB w="12700" cmpd="sng">
                      <a:noFill/>
                    </a:lnB>
                    <a:noFill/>
                  </a:tcPr>
                </a:tc>
                <a:extLst>
                  <a:ext uri="{0D108BD9-81ED-4DB2-BD59-A6C34878D82A}">
                    <a16:rowId xmlns:a16="http://schemas.microsoft.com/office/drawing/2014/main" val="2602264626"/>
                  </a:ext>
                </a:extLst>
              </a:tr>
            </a:tbl>
          </a:graphicData>
        </a:graphic>
      </p:graphicFrame>
    </p:spTree>
    <p:extLst>
      <p:ext uri="{BB962C8B-B14F-4D97-AF65-F5344CB8AC3E}">
        <p14:creationId xmlns:p14="http://schemas.microsoft.com/office/powerpoint/2010/main" val="2339216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 name="Tableau 66">
            <a:extLst>
              <a:ext uri="{FF2B5EF4-FFF2-40B4-BE49-F238E27FC236}">
                <a16:creationId xmlns:a16="http://schemas.microsoft.com/office/drawing/2014/main" id="{96E73DFA-4565-C7B9-3333-8FBABFFC08D7}"/>
              </a:ext>
            </a:extLst>
          </p:cNvPr>
          <p:cNvGraphicFramePr>
            <a:graphicFrameLocks noGrp="1"/>
          </p:cNvGraphicFramePr>
          <p:nvPr/>
        </p:nvGraphicFramePr>
        <p:xfrm>
          <a:off x="3432879" y="2718379"/>
          <a:ext cx="4308654" cy="3540180"/>
        </p:xfrm>
        <a:graphic>
          <a:graphicData uri="http://schemas.openxmlformats.org/drawingml/2006/table">
            <a:tbl>
              <a:tblPr>
                <a:tableStyleId>{5C22544A-7EE6-4342-B048-85BDC9FD1C3A}</a:tableStyleId>
              </a:tblPr>
              <a:tblGrid>
                <a:gridCol w="4308654">
                  <a:extLst>
                    <a:ext uri="{9D8B030D-6E8A-4147-A177-3AD203B41FA5}">
                      <a16:colId xmlns:a16="http://schemas.microsoft.com/office/drawing/2014/main" val="2571967060"/>
                    </a:ext>
                  </a:extLst>
                </a:gridCol>
              </a:tblGrid>
              <a:tr h="708036">
                <a:tc>
                  <a:txBody>
                    <a:bodyPr/>
                    <a:lstStyle/>
                    <a:p>
                      <a:pPr algn="ctr" fontAlgn="b"/>
                      <a:r>
                        <a:rPr lang="fr-FR" sz="1100" u="none" strike="noStrike" dirty="0">
                          <a:effectLst/>
                          <a:latin typeface="Lato" panose="020F0502020204030203" pitchFamily="34" charset="0"/>
                          <a:ea typeface="Lato" panose="020F0502020204030203" pitchFamily="34" charset="0"/>
                          <a:cs typeface="Lato" panose="020F0502020204030203" pitchFamily="34" charset="0"/>
                        </a:rPr>
                        <a:t> Les produits biologiques sont trop chers</a:t>
                      </a:r>
                      <a:endParaRPr lang="fr-FR" sz="11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4697" marR="4697" marT="4697" marB="0" anchor="ctr">
                    <a:noFill/>
                  </a:tcPr>
                </a:tc>
                <a:extLst>
                  <a:ext uri="{0D108BD9-81ED-4DB2-BD59-A6C34878D82A}">
                    <a16:rowId xmlns:a16="http://schemas.microsoft.com/office/drawing/2014/main" val="521702740"/>
                  </a:ext>
                </a:extLst>
              </a:tr>
              <a:tr h="708036">
                <a:tc>
                  <a:txBody>
                    <a:bodyPr/>
                    <a:lstStyle/>
                    <a:p>
                      <a:pPr algn="ctr" fontAlgn="b"/>
                      <a:r>
                        <a:rPr lang="fr-FR" sz="1100" u="none" strike="noStrike" dirty="0">
                          <a:effectLst/>
                          <a:latin typeface="Lato" panose="020F0502020204030203" pitchFamily="34" charset="0"/>
                          <a:ea typeface="Lato" panose="020F0502020204030203" pitchFamily="34" charset="0"/>
                          <a:cs typeface="Lato" panose="020F0502020204030203" pitchFamily="34" charset="0"/>
                        </a:rPr>
                        <a:t> Vous avez des doutes sur le fait qu’ils soient totalement bio</a:t>
                      </a:r>
                      <a:endParaRPr lang="fr-FR" sz="11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4697" marR="4697" marT="4697" marB="0" anchor="ctr">
                    <a:noFill/>
                  </a:tcPr>
                </a:tc>
                <a:extLst>
                  <a:ext uri="{0D108BD9-81ED-4DB2-BD59-A6C34878D82A}">
                    <a16:rowId xmlns:a16="http://schemas.microsoft.com/office/drawing/2014/main" val="1930355738"/>
                  </a:ext>
                </a:extLst>
              </a:tr>
              <a:tr h="708036">
                <a:tc>
                  <a:txBody>
                    <a:bodyPr/>
                    <a:lstStyle/>
                    <a:p>
                      <a:pPr algn="ctr" fontAlgn="b"/>
                      <a:r>
                        <a:rPr lang="fr-FR" sz="1100" u="none" strike="noStrike" dirty="0">
                          <a:effectLst/>
                          <a:latin typeface="Lato" panose="020F0502020204030203" pitchFamily="34" charset="0"/>
                          <a:ea typeface="Lato" panose="020F0502020204030203" pitchFamily="34" charset="0"/>
                          <a:cs typeface="Lato" panose="020F0502020204030203" pitchFamily="34" charset="0"/>
                        </a:rPr>
                        <a:t> Vous ne voyez pas l’intérêt</a:t>
                      </a:r>
                      <a:endParaRPr lang="fr-FR" sz="11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4697" marR="4697" marT="4697" marB="0" anchor="ctr">
                    <a:noFill/>
                  </a:tcPr>
                </a:tc>
                <a:extLst>
                  <a:ext uri="{0D108BD9-81ED-4DB2-BD59-A6C34878D82A}">
                    <a16:rowId xmlns:a16="http://schemas.microsoft.com/office/drawing/2014/main" val="2719625606"/>
                  </a:ext>
                </a:extLst>
              </a:tr>
              <a:tr h="708036">
                <a:tc>
                  <a:txBody>
                    <a:bodyPr/>
                    <a:lstStyle/>
                    <a:p>
                      <a:pPr algn="ctr" fontAlgn="b"/>
                      <a:r>
                        <a:rPr lang="fr-FR" sz="1100" u="none" strike="noStrike" dirty="0">
                          <a:effectLst/>
                          <a:latin typeface="Lato" panose="020F0502020204030203" pitchFamily="34" charset="0"/>
                          <a:ea typeface="Lato" panose="020F0502020204030203" pitchFamily="34" charset="0"/>
                          <a:cs typeface="Lato" panose="020F0502020204030203" pitchFamily="34" charset="0"/>
                        </a:rPr>
                        <a:t> Vous n’êtes pas satisfait de l’origine des produits bio</a:t>
                      </a:r>
                      <a:endParaRPr lang="fr-FR" sz="11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4697" marR="4697" marT="4697" marB="0" anchor="ctr">
                    <a:noFill/>
                  </a:tcPr>
                </a:tc>
                <a:extLst>
                  <a:ext uri="{0D108BD9-81ED-4DB2-BD59-A6C34878D82A}">
                    <a16:rowId xmlns:a16="http://schemas.microsoft.com/office/drawing/2014/main" val="2875423860"/>
                  </a:ext>
                </a:extLst>
              </a:tr>
              <a:tr h="708036">
                <a:tc>
                  <a:txBody>
                    <a:bodyPr/>
                    <a:lstStyle/>
                    <a:p>
                      <a:pPr algn="ctr" fontAlgn="b"/>
                      <a:r>
                        <a:rPr lang="fr-FR" sz="1100" u="none" strike="noStrike" dirty="0">
                          <a:effectLst/>
                          <a:latin typeface="Lato" panose="020F0502020204030203" pitchFamily="34" charset="0"/>
                          <a:ea typeface="Lato" panose="020F0502020204030203" pitchFamily="34" charset="0"/>
                          <a:cs typeface="Lato" panose="020F0502020204030203" pitchFamily="34" charset="0"/>
                        </a:rPr>
                        <a:t> Vous n’y pensez pas / Vous n’avez pas le réflexe d’en consommer</a:t>
                      </a:r>
                      <a:endParaRPr lang="fr-FR" sz="11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4697" marR="4697" marT="4697" marB="0" anchor="ctr">
                    <a:noFill/>
                  </a:tcPr>
                </a:tc>
                <a:extLst>
                  <a:ext uri="{0D108BD9-81ED-4DB2-BD59-A6C34878D82A}">
                    <a16:rowId xmlns:a16="http://schemas.microsoft.com/office/drawing/2014/main" val="4207785636"/>
                  </a:ext>
                </a:extLst>
              </a:tr>
            </a:tbl>
          </a:graphicData>
        </a:graphic>
      </p:graphicFrame>
      <p:sp>
        <p:nvSpPr>
          <p:cNvPr id="2" name="Espace réservé du texte 1">
            <a:extLst>
              <a:ext uri="{FF2B5EF4-FFF2-40B4-BE49-F238E27FC236}">
                <a16:creationId xmlns:a16="http://schemas.microsoft.com/office/drawing/2014/main" id="{169663DC-86C4-462E-D8C7-48330AB2576A}"/>
              </a:ext>
            </a:extLst>
          </p:cNvPr>
          <p:cNvSpPr>
            <a:spLocks noGrp="1"/>
          </p:cNvSpPr>
          <p:nvPr>
            <p:ph type="body" sz="quarter" idx="17"/>
          </p:nvPr>
        </p:nvSpPr>
        <p:spPr/>
        <p:txBody>
          <a:bodyPr/>
          <a:lstStyle/>
          <a:p>
            <a:r>
              <a:rPr lang="fr-FR"/>
              <a:t>Pour quelles raisons ne consommez-vous pas / pas plus souvent de produits biologiques ? </a:t>
            </a:r>
            <a:endParaRPr lang="fr-FR" u="sng" dirty="0"/>
          </a:p>
        </p:txBody>
      </p:sp>
      <p:sp>
        <p:nvSpPr>
          <p:cNvPr id="3" name="Espace réservé du texte 2">
            <a:extLst>
              <a:ext uri="{FF2B5EF4-FFF2-40B4-BE49-F238E27FC236}">
                <a16:creationId xmlns:a16="http://schemas.microsoft.com/office/drawing/2014/main" id="{529DF2AF-DE09-04AA-7FF1-83604F7F41D4}"/>
              </a:ext>
            </a:extLst>
          </p:cNvPr>
          <p:cNvSpPr>
            <a:spLocks noGrp="1"/>
          </p:cNvSpPr>
          <p:nvPr>
            <p:ph type="body" sz="quarter" idx="21"/>
          </p:nvPr>
        </p:nvSpPr>
        <p:spPr/>
        <p:txBody>
          <a:bodyPr/>
          <a:lstStyle/>
          <a:p>
            <a:r>
              <a:rPr lang="fr-FR" dirty="0"/>
              <a:t>Base consommateurs occasionnels, n=1981 ; Base non-consommateurs, n=790</a:t>
            </a:r>
          </a:p>
        </p:txBody>
      </p:sp>
      <p:sp>
        <p:nvSpPr>
          <p:cNvPr id="4" name="Titre 3">
            <a:extLst>
              <a:ext uri="{FF2B5EF4-FFF2-40B4-BE49-F238E27FC236}">
                <a16:creationId xmlns:a16="http://schemas.microsoft.com/office/drawing/2014/main" id="{347A8BB3-6006-B103-8224-8520153012C2}"/>
              </a:ext>
            </a:extLst>
          </p:cNvPr>
          <p:cNvSpPr>
            <a:spLocks noGrp="1"/>
          </p:cNvSpPr>
          <p:nvPr>
            <p:ph type="title"/>
          </p:nvPr>
        </p:nvSpPr>
        <p:spPr/>
        <p:txBody>
          <a:bodyPr/>
          <a:lstStyle/>
          <a:p>
            <a:r>
              <a:rPr lang="fr-FR" dirty="0"/>
              <a:t>Désintérêt et méconnaissance comme entraves à la consommation </a:t>
            </a:r>
            <a:r>
              <a:rPr lang="fr-FR"/>
              <a:t>de bio…</a:t>
            </a:r>
            <a:endParaRPr lang="fr-FR" dirty="0"/>
          </a:p>
        </p:txBody>
      </p:sp>
      <p:grpSp>
        <p:nvGrpSpPr>
          <p:cNvPr id="57" name="Groupe 56">
            <a:extLst>
              <a:ext uri="{FF2B5EF4-FFF2-40B4-BE49-F238E27FC236}">
                <a16:creationId xmlns:a16="http://schemas.microsoft.com/office/drawing/2014/main" id="{87E44093-39E8-519D-CDAC-D7D14ED240AE}"/>
              </a:ext>
            </a:extLst>
          </p:cNvPr>
          <p:cNvGrpSpPr/>
          <p:nvPr/>
        </p:nvGrpSpPr>
        <p:grpSpPr>
          <a:xfrm>
            <a:off x="229420" y="2806559"/>
            <a:ext cx="3179954" cy="469661"/>
            <a:chOff x="207137" y="2568179"/>
            <a:chExt cx="3179954" cy="469661"/>
          </a:xfrm>
        </p:grpSpPr>
        <p:sp>
          <p:nvSpPr>
            <p:cNvPr id="20" name="Round Same Side Corner Rectangle 11">
              <a:extLst>
                <a:ext uri="{FF2B5EF4-FFF2-40B4-BE49-F238E27FC236}">
                  <a16:creationId xmlns:a16="http://schemas.microsoft.com/office/drawing/2014/main" id="{1889AEAB-E26E-2B64-5CA0-49ADAADB79C0}"/>
                </a:ext>
              </a:extLst>
            </p:cNvPr>
            <p:cNvSpPr/>
            <p:nvPr/>
          </p:nvSpPr>
          <p:spPr>
            <a:xfrm rot="16200000">
              <a:off x="1563114" y="1213863"/>
              <a:ext cx="468000" cy="3179953"/>
            </a:xfrm>
            <a:prstGeom prst="round2SameRect">
              <a:avLst>
                <a:gd name="adj1" fmla="val 50000"/>
                <a:gd name="adj2" fmla="val 0"/>
              </a:avLst>
            </a:prstGeom>
            <a:solidFill>
              <a:srgbClr val="FFFFFF">
                <a:lumMod val="95000"/>
              </a:srgbClr>
            </a:solidFill>
            <a:ln w="1270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25" name="Round Same Side Corner Rectangle 16">
              <a:extLst>
                <a:ext uri="{FF2B5EF4-FFF2-40B4-BE49-F238E27FC236}">
                  <a16:creationId xmlns:a16="http://schemas.microsoft.com/office/drawing/2014/main" id="{114E40F1-5940-16DA-9C87-0B2FAB08969C}"/>
                </a:ext>
              </a:extLst>
            </p:cNvPr>
            <p:cNvSpPr/>
            <p:nvPr/>
          </p:nvSpPr>
          <p:spPr>
            <a:xfrm rot="16200000">
              <a:off x="1947225" y="1596313"/>
              <a:ext cx="468000" cy="2411732"/>
            </a:xfrm>
            <a:prstGeom prst="round2SameRect">
              <a:avLst>
                <a:gd name="adj1" fmla="val 50000"/>
                <a:gd name="adj2" fmla="val 0"/>
              </a:avLst>
            </a:prstGeom>
            <a:solidFill>
              <a:schemeClr val="accent4">
                <a:lumMod val="60000"/>
                <a:lumOff val="40000"/>
              </a:schemeClr>
            </a:solidFill>
            <a:ln w="1270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grpSp>
      <p:grpSp>
        <p:nvGrpSpPr>
          <p:cNvPr id="58" name="Groupe 57">
            <a:extLst>
              <a:ext uri="{FF2B5EF4-FFF2-40B4-BE49-F238E27FC236}">
                <a16:creationId xmlns:a16="http://schemas.microsoft.com/office/drawing/2014/main" id="{23639DFD-CE9A-4A75-C806-533D81C9716D}"/>
              </a:ext>
            </a:extLst>
          </p:cNvPr>
          <p:cNvGrpSpPr/>
          <p:nvPr/>
        </p:nvGrpSpPr>
        <p:grpSpPr>
          <a:xfrm>
            <a:off x="229420" y="3516295"/>
            <a:ext cx="3179954" cy="468000"/>
            <a:chOff x="207137" y="3269204"/>
            <a:chExt cx="3179954" cy="468000"/>
          </a:xfrm>
        </p:grpSpPr>
        <p:sp>
          <p:nvSpPr>
            <p:cNvPr id="49" name="Round Same Side Corner Rectangle 11">
              <a:extLst>
                <a:ext uri="{FF2B5EF4-FFF2-40B4-BE49-F238E27FC236}">
                  <a16:creationId xmlns:a16="http://schemas.microsoft.com/office/drawing/2014/main" id="{2DAAA57A-B304-0D53-ACAF-BF5EFEAC179D}"/>
                </a:ext>
              </a:extLst>
            </p:cNvPr>
            <p:cNvSpPr/>
            <p:nvPr/>
          </p:nvSpPr>
          <p:spPr>
            <a:xfrm rot="16200000">
              <a:off x="1563114" y="1913227"/>
              <a:ext cx="468000" cy="3179953"/>
            </a:xfrm>
            <a:prstGeom prst="round2SameRect">
              <a:avLst>
                <a:gd name="adj1" fmla="val 50000"/>
                <a:gd name="adj2" fmla="val 0"/>
              </a:avLst>
            </a:prstGeom>
            <a:solidFill>
              <a:srgbClr val="FFFFFF">
                <a:lumMod val="95000"/>
              </a:srgbClr>
            </a:solidFill>
            <a:ln w="1270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39" name="Round Same Side Corner Rectangle 16">
              <a:extLst>
                <a:ext uri="{FF2B5EF4-FFF2-40B4-BE49-F238E27FC236}">
                  <a16:creationId xmlns:a16="http://schemas.microsoft.com/office/drawing/2014/main" id="{6C74FD02-D25A-4967-B8C7-F24E7E0032EC}"/>
                </a:ext>
              </a:extLst>
            </p:cNvPr>
            <p:cNvSpPr/>
            <p:nvPr/>
          </p:nvSpPr>
          <p:spPr>
            <a:xfrm rot="16200000">
              <a:off x="2315526" y="2665638"/>
              <a:ext cx="468000" cy="1675131"/>
            </a:xfrm>
            <a:prstGeom prst="round2SameRect">
              <a:avLst>
                <a:gd name="adj1" fmla="val 48220"/>
                <a:gd name="adj2" fmla="val 0"/>
              </a:avLst>
            </a:prstGeom>
            <a:solidFill>
              <a:schemeClr val="accent4">
                <a:lumMod val="60000"/>
                <a:lumOff val="40000"/>
              </a:schemeClr>
            </a:solidFill>
            <a:ln w="1270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grpSp>
      <p:grpSp>
        <p:nvGrpSpPr>
          <p:cNvPr id="59" name="Groupe 58">
            <a:extLst>
              <a:ext uri="{FF2B5EF4-FFF2-40B4-BE49-F238E27FC236}">
                <a16:creationId xmlns:a16="http://schemas.microsoft.com/office/drawing/2014/main" id="{B8533E92-3882-3FD4-8393-755852AD4397}"/>
              </a:ext>
            </a:extLst>
          </p:cNvPr>
          <p:cNvGrpSpPr/>
          <p:nvPr/>
        </p:nvGrpSpPr>
        <p:grpSpPr>
          <a:xfrm>
            <a:off x="229420" y="4224369"/>
            <a:ext cx="3179954" cy="468001"/>
            <a:chOff x="207137" y="4003571"/>
            <a:chExt cx="3179954" cy="468001"/>
          </a:xfrm>
        </p:grpSpPr>
        <p:sp>
          <p:nvSpPr>
            <p:cNvPr id="50" name="Round Same Side Corner Rectangle 11">
              <a:extLst>
                <a:ext uri="{FF2B5EF4-FFF2-40B4-BE49-F238E27FC236}">
                  <a16:creationId xmlns:a16="http://schemas.microsoft.com/office/drawing/2014/main" id="{33C1C1D8-A621-EF86-AE2D-5424CBC0A45D}"/>
                </a:ext>
              </a:extLst>
            </p:cNvPr>
            <p:cNvSpPr/>
            <p:nvPr/>
          </p:nvSpPr>
          <p:spPr>
            <a:xfrm rot="16200000">
              <a:off x="1563114" y="2647595"/>
              <a:ext cx="468000" cy="3179953"/>
            </a:xfrm>
            <a:prstGeom prst="round2SameRect">
              <a:avLst>
                <a:gd name="adj1" fmla="val 50000"/>
                <a:gd name="adj2" fmla="val 0"/>
              </a:avLst>
            </a:prstGeom>
            <a:solidFill>
              <a:srgbClr val="FFFFFF">
                <a:lumMod val="95000"/>
              </a:srgbClr>
            </a:solidFill>
            <a:ln w="1270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0" name="Round Same Side Corner Rectangle 16">
              <a:extLst>
                <a:ext uri="{FF2B5EF4-FFF2-40B4-BE49-F238E27FC236}">
                  <a16:creationId xmlns:a16="http://schemas.microsoft.com/office/drawing/2014/main" id="{C2DA5EFC-254A-05B3-AD46-AE4C5A8B6A29}"/>
                </a:ext>
              </a:extLst>
            </p:cNvPr>
            <p:cNvSpPr/>
            <p:nvPr/>
          </p:nvSpPr>
          <p:spPr>
            <a:xfrm rot="16200000">
              <a:off x="2406967" y="3491447"/>
              <a:ext cx="468000" cy="1492248"/>
            </a:xfrm>
            <a:prstGeom prst="round2SameRect">
              <a:avLst>
                <a:gd name="adj1" fmla="val 48220"/>
                <a:gd name="adj2" fmla="val 0"/>
              </a:avLst>
            </a:prstGeom>
            <a:solidFill>
              <a:schemeClr val="accent4">
                <a:lumMod val="60000"/>
                <a:lumOff val="40000"/>
              </a:schemeClr>
            </a:solidFill>
            <a:ln w="1270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grpSp>
      <p:grpSp>
        <p:nvGrpSpPr>
          <p:cNvPr id="60" name="Groupe 59">
            <a:extLst>
              <a:ext uri="{FF2B5EF4-FFF2-40B4-BE49-F238E27FC236}">
                <a16:creationId xmlns:a16="http://schemas.microsoft.com/office/drawing/2014/main" id="{7F41E25A-5994-85F0-32C0-99E8BF860B47}"/>
              </a:ext>
            </a:extLst>
          </p:cNvPr>
          <p:cNvGrpSpPr/>
          <p:nvPr/>
        </p:nvGrpSpPr>
        <p:grpSpPr>
          <a:xfrm>
            <a:off x="229420" y="4932445"/>
            <a:ext cx="3179953" cy="468000"/>
            <a:chOff x="207137" y="4740480"/>
            <a:chExt cx="3179953" cy="468000"/>
          </a:xfrm>
        </p:grpSpPr>
        <p:sp>
          <p:nvSpPr>
            <p:cNvPr id="51" name="Round Same Side Corner Rectangle 11">
              <a:extLst>
                <a:ext uri="{FF2B5EF4-FFF2-40B4-BE49-F238E27FC236}">
                  <a16:creationId xmlns:a16="http://schemas.microsoft.com/office/drawing/2014/main" id="{9DC2BCAD-1FBA-835E-14D8-88C7A1DFF260}"/>
                </a:ext>
              </a:extLst>
            </p:cNvPr>
            <p:cNvSpPr/>
            <p:nvPr/>
          </p:nvSpPr>
          <p:spPr>
            <a:xfrm rot="16200000">
              <a:off x="1563114" y="3384503"/>
              <a:ext cx="468000" cy="3179953"/>
            </a:xfrm>
            <a:prstGeom prst="round2SameRect">
              <a:avLst>
                <a:gd name="adj1" fmla="val 50000"/>
                <a:gd name="adj2" fmla="val 0"/>
              </a:avLst>
            </a:prstGeom>
            <a:solidFill>
              <a:srgbClr val="FFFFFF">
                <a:lumMod val="95000"/>
              </a:srgbClr>
            </a:solidFill>
            <a:ln w="1270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1" name="Round Same Side Corner Rectangle 16">
              <a:extLst>
                <a:ext uri="{FF2B5EF4-FFF2-40B4-BE49-F238E27FC236}">
                  <a16:creationId xmlns:a16="http://schemas.microsoft.com/office/drawing/2014/main" id="{3CE0A66E-E48F-5471-EB4E-66D76F8982ED}"/>
                </a:ext>
              </a:extLst>
            </p:cNvPr>
            <p:cNvSpPr/>
            <p:nvPr/>
          </p:nvSpPr>
          <p:spPr>
            <a:xfrm rot="16200000">
              <a:off x="2833685" y="4655074"/>
              <a:ext cx="468000" cy="638811"/>
            </a:xfrm>
            <a:prstGeom prst="round2SameRect">
              <a:avLst>
                <a:gd name="adj1" fmla="val 48220"/>
                <a:gd name="adj2" fmla="val 0"/>
              </a:avLst>
            </a:prstGeom>
            <a:solidFill>
              <a:schemeClr val="accent4">
                <a:lumMod val="60000"/>
                <a:lumOff val="40000"/>
              </a:schemeClr>
            </a:solidFill>
            <a:ln w="1270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grpSp>
      <p:grpSp>
        <p:nvGrpSpPr>
          <p:cNvPr id="61" name="Groupe 60">
            <a:extLst>
              <a:ext uri="{FF2B5EF4-FFF2-40B4-BE49-F238E27FC236}">
                <a16:creationId xmlns:a16="http://schemas.microsoft.com/office/drawing/2014/main" id="{3C20A2F1-78C1-E57F-A3CF-14D251CEABD1}"/>
              </a:ext>
            </a:extLst>
          </p:cNvPr>
          <p:cNvGrpSpPr/>
          <p:nvPr/>
        </p:nvGrpSpPr>
        <p:grpSpPr>
          <a:xfrm>
            <a:off x="229420" y="5640519"/>
            <a:ext cx="3179953" cy="468000"/>
            <a:chOff x="207137" y="5402139"/>
            <a:chExt cx="3179953" cy="468000"/>
          </a:xfrm>
        </p:grpSpPr>
        <p:sp>
          <p:nvSpPr>
            <p:cNvPr id="52" name="Round Same Side Corner Rectangle 11">
              <a:extLst>
                <a:ext uri="{FF2B5EF4-FFF2-40B4-BE49-F238E27FC236}">
                  <a16:creationId xmlns:a16="http://schemas.microsoft.com/office/drawing/2014/main" id="{F761A324-D824-A7F0-279D-66596D30F363}"/>
                </a:ext>
              </a:extLst>
            </p:cNvPr>
            <p:cNvSpPr/>
            <p:nvPr/>
          </p:nvSpPr>
          <p:spPr>
            <a:xfrm rot="16200000">
              <a:off x="1563114" y="4046162"/>
              <a:ext cx="468000" cy="3179953"/>
            </a:xfrm>
            <a:prstGeom prst="round2SameRect">
              <a:avLst>
                <a:gd name="adj1" fmla="val 50000"/>
                <a:gd name="adj2" fmla="val 0"/>
              </a:avLst>
            </a:prstGeom>
            <a:solidFill>
              <a:srgbClr val="FFFFFF">
                <a:lumMod val="95000"/>
              </a:srgbClr>
            </a:solidFill>
            <a:ln w="1270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2" name="Round Same Side Corner Rectangle 16">
              <a:extLst>
                <a:ext uri="{FF2B5EF4-FFF2-40B4-BE49-F238E27FC236}">
                  <a16:creationId xmlns:a16="http://schemas.microsoft.com/office/drawing/2014/main" id="{B426F978-E0DD-D1B0-5A30-AF700B8AD274}"/>
                </a:ext>
              </a:extLst>
            </p:cNvPr>
            <p:cNvSpPr/>
            <p:nvPr/>
          </p:nvSpPr>
          <p:spPr>
            <a:xfrm rot="16200000">
              <a:off x="2866706" y="5349755"/>
              <a:ext cx="468000" cy="572768"/>
            </a:xfrm>
            <a:prstGeom prst="round2SameRect">
              <a:avLst>
                <a:gd name="adj1" fmla="val 48220"/>
                <a:gd name="adj2" fmla="val 0"/>
              </a:avLst>
            </a:prstGeom>
            <a:solidFill>
              <a:schemeClr val="accent4">
                <a:lumMod val="60000"/>
                <a:lumOff val="40000"/>
              </a:schemeClr>
            </a:solidFill>
            <a:ln w="1270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grpSp>
      <p:grpSp>
        <p:nvGrpSpPr>
          <p:cNvPr id="62" name="Groupe 61">
            <a:extLst>
              <a:ext uri="{FF2B5EF4-FFF2-40B4-BE49-F238E27FC236}">
                <a16:creationId xmlns:a16="http://schemas.microsoft.com/office/drawing/2014/main" id="{FD54D490-41DE-1A4A-66C0-2B41496B63B5}"/>
              </a:ext>
            </a:extLst>
          </p:cNvPr>
          <p:cNvGrpSpPr/>
          <p:nvPr/>
        </p:nvGrpSpPr>
        <p:grpSpPr>
          <a:xfrm>
            <a:off x="7718029" y="2806559"/>
            <a:ext cx="3179953" cy="468000"/>
            <a:chOff x="7695746" y="3038616"/>
            <a:chExt cx="3179953" cy="468000"/>
          </a:xfrm>
        </p:grpSpPr>
        <p:sp>
          <p:nvSpPr>
            <p:cNvPr id="43" name="Round Same Side Corner Rectangle 11">
              <a:extLst>
                <a:ext uri="{FF2B5EF4-FFF2-40B4-BE49-F238E27FC236}">
                  <a16:creationId xmlns:a16="http://schemas.microsoft.com/office/drawing/2014/main" id="{1641561F-E18C-F1C1-D93E-098A6639C30E}"/>
                </a:ext>
              </a:extLst>
            </p:cNvPr>
            <p:cNvSpPr/>
            <p:nvPr/>
          </p:nvSpPr>
          <p:spPr>
            <a:xfrm rot="5400000">
              <a:off x="9051723" y="1682639"/>
              <a:ext cx="468000" cy="3179953"/>
            </a:xfrm>
            <a:prstGeom prst="round2SameRect">
              <a:avLst>
                <a:gd name="adj1" fmla="val 50000"/>
                <a:gd name="adj2" fmla="val 0"/>
              </a:avLst>
            </a:prstGeom>
            <a:solidFill>
              <a:srgbClr val="FFFFFF">
                <a:lumMod val="95000"/>
              </a:srgbClr>
            </a:solidFill>
            <a:ln w="1270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4" name="Round Same Side Corner Rectangle 16">
              <a:extLst>
                <a:ext uri="{FF2B5EF4-FFF2-40B4-BE49-F238E27FC236}">
                  <a16:creationId xmlns:a16="http://schemas.microsoft.com/office/drawing/2014/main" id="{D333E336-0458-5A35-4A0D-4179067FEC7F}"/>
                </a:ext>
              </a:extLst>
            </p:cNvPr>
            <p:cNvSpPr/>
            <p:nvPr/>
          </p:nvSpPr>
          <p:spPr>
            <a:xfrm rot="5400000">
              <a:off x="8744675" y="1989692"/>
              <a:ext cx="468000" cy="2565847"/>
            </a:xfrm>
            <a:prstGeom prst="round2SameRect">
              <a:avLst>
                <a:gd name="adj1" fmla="val 50000"/>
                <a:gd name="adj2" fmla="val 0"/>
              </a:avLst>
            </a:prstGeom>
            <a:solidFill>
              <a:schemeClr val="bg2"/>
            </a:solidFill>
            <a:ln w="1270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grpSp>
      <p:grpSp>
        <p:nvGrpSpPr>
          <p:cNvPr id="63" name="Groupe 62">
            <a:extLst>
              <a:ext uri="{FF2B5EF4-FFF2-40B4-BE49-F238E27FC236}">
                <a16:creationId xmlns:a16="http://schemas.microsoft.com/office/drawing/2014/main" id="{E3BA9F20-74F3-5D4E-3E83-F701F2186AB0}"/>
              </a:ext>
            </a:extLst>
          </p:cNvPr>
          <p:cNvGrpSpPr/>
          <p:nvPr/>
        </p:nvGrpSpPr>
        <p:grpSpPr>
          <a:xfrm>
            <a:off x="7718030" y="3515048"/>
            <a:ext cx="3179953" cy="468001"/>
            <a:chOff x="7695747" y="3559119"/>
            <a:chExt cx="3179953" cy="468001"/>
          </a:xfrm>
        </p:grpSpPr>
        <p:sp>
          <p:nvSpPr>
            <p:cNvPr id="56" name="Round Same Side Corner Rectangle 11">
              <a:extLst>
                <a:ext uri="{FF2B5EF4-FFF2-40B4-BE49-F238E27FC236}">
                  <a16:creationId xmlns:a16="http://schemas.microsoft.com/office/drawing/2014/main" id="{D3D4E1D8-981B-97E6-7CFB-FAF190FE44A8}"/>
                </a:ext>
              </a:extLst>
            </p:cNvPr>
            <p:cNvSpPr/>
            <p:nvPr/>
          </p:nvSpPr>
          <p:spPr>
            <a:xfrm rot="5400000">
              <a:off x="9051724" y="2203143"/>
              <a:ext cx="468000" cy="3179953"/>
            </a:xfrm>
            <a:prstGeom prst="round2SameRect">
              <a:avLst>
                <a:gd name="adj1" fmla="val 50000"/>
                <a:gd name="adj2" fmla="val 0"/>
              </a:avLst>
            </a:prstGeom>
            <a:solidFill>
              <a:srgbClr val="FFFFFF">
                <a:lumMod val="95000"/>
              </a:srgbClr>
            </a:solidFill>
            <a:ln w="1270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5" name="Round Same Side Corner Rectangle 16">
              <a:extLst>
                <a:ext uri="{FF2B5EF4-FFF2-40B4-BE49-F238E27FC236}">
                  <a16:creationId xmlns:a16="http://schemas.microsoft.com/office/drawing/2014/main" id="{24BCF1D8-8D58-1BD1-9115-2C9C981AD3DD}"/>
                </a:ext>
              </a:extLst>
            </p:cNvPr>
            <p:cNvSpPr/>
            <p:nvPr/>
          </p:nvSpPr>
          <p:spPr>
            <a:xfrm rot="5400000">
              <a:off x="8302714" y="2952156"/>
              <a:ext cx="468000" cy="1681926"/>
            </a:xfrm>
            <a:prstGeom prst="round2SameRect">
              <a:avLst>
                <a:gd name="adj1" fmla="val 50000"/>
                <a:gd name="adj2" fmla="val 0"/>
              </a:avLst>
            </a:prstGeom>
            <a:solidFill>
              <a:schemeClr val="bg2"/>
            </a:solidFill>
            <a:ln w="1270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grpSp>
      <p:grpSp>
        <p:nvGrpSpPr>
          <p:cNvPr id="64" name="Groupe 63">
            <a:extLst>
              <a:ext uri="{FF2B5EF4-FFF2-40B4-BE49-F238E27FC236}">
                <a16:creationId xmlns:a16="http://schemas.microsoft.com/office/drawing/2014/main" id="{1161BD8E-59F3-20A0-50D4-DB345E1B508B}"/>
              </a:ext>
            </a:extLst>
          </p:cNvPr>
          <p:cNvGrpSpPr/>
          <p:nvPr/>
        </p:nvGrpSpPr>
        <p:grpSpPr>
          <a:xfrm>
            <a:off x="7718031" y="4223538"/>
            <a:ext cx="3179953" cy="468001"/>
            <a:chOff x="7695748" y="4110765"/>
            <a:chExt cx="3179953" cy="468001"/>
          </a:xfrm>
        </p:grpSpPr>
        <p:sp>
          <p:nvSpPr>
            <p:cNvPr id="55" name="Round Same Side Corner Rectangle 11">
              <a:extLst>
                <a:ext uri="{FF2B5EF4-FFF2-40B4-BE49-F238E27FC236}">
                  <a16:creationId xmlns:a16="http://schemas.microsoft.com/office/drawing/2014/main" id="{2DBCC18B-0375-CADF-1B2A-DC391BD3A78F}"/>
                </a:ext>
              </a:extLst>
            </p:cNvPr>
            <p:cNvSpPr/>
            <p:nvPr/>
          </p:nvSpPr>
          <p:spPr>
            <a:xfrm rot="5400000">
              <a:off x="9051725" y="2754789"/>
              <a:ext cx="468000" cy="3179953"/>
            </a:xfrm>
            <a:prstGeom prst="round2SameRect">
              <a:avLst>
                <a:gd name="adj1" fmla="val 50000"/>
                <a:gd name="adj2" fmla="val 0"/>
              </a:avLst>
            </a:prstGeom>
            <a:solidFill>
              <a:srgbClr val="FFFFFF">
                <a:lumMod val="95000"/>
              </a:srgbClr>
            </a:solidFill>
            <a:ln w="1270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6" name="Round Same Side Corner Rectangle 16">
              <a:extLst>
                <a:ext uri="{FF2B5EF4-FFF2-40B4-BE49-F238E27FC236}">
                  <a16:creationId xmlns:a16="http://schemas.microsoft.com/office/drawing/2014/main" id="{4AB05301-A247-896A-945A-3313969FA043}"/>
                </a:ext>
              </a:extLst>
            </p:cNvPr>
            <p:cNvSpPr/>
            <p:nvPr/>
          </p:nvSpPr>
          <p:spPr>
            <a:xfrm rot="5400000">
              <a:off x="7713436" y="4093081"/>
              <a:ext cx="468000" cy="503368"/>
            </a:xfrm>
            <a:prstGeom prst="round2SameRect">
              <a:avLst>
                <a:gd name="adj1" fmla="val 50000"/>
                <a:gd name="adj2" fmla="val 0"/>
              </a:avLst>
            </a:prstGeom>
            <a:solidFill>
              <a:schemeClr val="bg2"/>
            </a:solidFill>
            <a:ln w="1270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grpSp>
      <p:grpSp>
        <p:nvGrpSpPr>
          <p:cNvPr id="65" name="Groupe 64">
            <a:extLst>
              <a:ext uri="{FF2B5EF4-FFF2-40B4-BE49-F238E27FC236}">
                <a16:creationId xmlns:a16="http://schemas.microsoft.com/office/drawing/2014/main" id="{F74EB78D-1814-E6FE-B078-90ABB8E3D944}"/>
              </a:ext>
            </a:extLst>
          </p:cNvPr>
          <p:cNvGrpSpPr/>
          <p:nvPr/>
        </p:nvGrpSpPr>
        <p:grpSpPr>
          <a:xfrm>
            <a:off x="7718031" y="4932028"/>
            <a:ext cx="3179953" cy="468000"/>
            <a:chOff x="7695748" y="4622503"/>
            <a:chExt cx="3179953" cy="468000"/>
          </a:xfrm>
        </p:grpSpPr>
        <p:sp>
          <p:nvSpPr>
            <p:cNvPr id="54" name="Round Same Side Corner Rectangle 11">
              <a:extLst>
                <a:ext uri="{FF2B5EF4-FFF2-40B4-BE49-F238E27FC236}">
                  <a16:creationId xmlns:a16="http://schemas.microsoft.com/office/drawing/2014/main" id="{6F3C312E-FA54-BB3C-FFE4-5F363C3D1615}"/>
                </a:ext>
              </a:extLst>
            </p:cNvPr>
            <p:cNvSpPr/>
            <p:nvPr/>
          </p:nvSpPr>
          <p:spPr>
            <a:xfrm rot="5400000">
              <a:off x="9051725" y="3266526"/>
              <a:ext cx="468000" cy="3179953"/>
            </a:xfrm>
            <a:prstGeom prst="round2SameRect">
              <a:avLst>
                <a:gd name="adj1" fmla="val 50000"/>
                <a:gd name="adj2" fmla="val 0"/>
              </a:avLst>
            </a:prstGeom>
            <a:solidFill>
              <a:srgbClr val="FFFFFF">
                <a:lumMod val="95000"/>
              </a:srgbClr>
            </a:solidFill>
            <a:ln w="1270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7" name="Round Same Side Corner Rectangle 16">
              <a:extLst>
                <a:ext uri="{FF2B5EF4-FFF2-40B4-BE49-F238E27FC236}">
                  <a16:creationId xmlns:a16="http://schemas.microsoft.com/office/drawing/2014/main" id="{95CCF9D6-196B-60FB-A24D-BF41155F8E5A}"/>
                </a:ext>
              </a:extLst>
            </p:cNvPr>
            <p:cNvSpPr/>
            <p:nvPr/>
          </p:nvSpPr>
          <p:spPr>
            <a:xfrm rot="5400000">
              <a:off x="7735343" y="4582911"/>
              <a:ext cx="468000" cy="547183"/>
            </a:xfrm>
            <a:prstGeom prst="round2SameRect">
              <a:avLst>
                <a:gd name="adj1" fmla="val 50000"/>
                <a:gd name="adj2" fmla="val 0"/>
              </a:avLst>
            </a:prstGeom>
            <a:solidFill>
              <a:schemeClr val="bg2"/>
            </a:solidFill>
            <a:ln w="1270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grpSp>
      <p:grpSp>
        <p:nvGrpSpPr>
          <p:cNvPr id="66" name="Groupe 65">
            <a:extLst>
              <a:ext uri="{FF2B5EF4-FFF2-40B4-BE49-F238E27FC236}">
                <a16:creationId xmlns:a16="http://schemas.microsoft.com/office/drawing/2014/main" id="{9E1ED7B1-1A4A-494E-F66F-AA6B74590E72}"/>
              </a:ext>
            </a:extLst>
          </p:cNvPr>
          <p:cNvGrpSpPr/>
          <p:nvPr/>
        </p:nvGrpSpPr>
        <p:grpSpPr>
          <a:xfrm>
            <a:off x="7718031" y="5640518"/>
            <a:ext cx="3179953" cy="468001"/>
            <a:chOff x="7695748" y="5175261"/>
            <a:chExt cx="3179953" cy="468001"/>
          </a:xfrm>
        </p:grpSpPr>
        <p:sp>
          <p:nvSpPr>
            <p:cNvPr id="53" name="Round Same Side Corner Rectangle 11">
              <a:extLst>
                <a:ext uri="{FF2B5EF4-FFF2-40B4-BE49-F238E27FC236}">
                  <a16:creationId xmlns:a16="http://schemas.microsoft.com/office/drawing/2014/main" id="{1715224C-C4C1-F4EF-97CB-97FAAD08CEB7}"/>
                </a:ext>
              </a:extLst>
            </p:cNvPr>
            <p:cNvSpPr/>
            <p:nvPr/>
          </p:nvSpPr>
          <p:spPr>
            <a:xfrm rot="5400000">
              <a:off x="9051725" y="3819285"/>
              <a:ext cx="468000" cy="3179953"/>
            </a:xfrm>
            <a:prstGeom prst="round2SameRect">
              <a:avLst>
                <a:gd name="adj1" fmla="val 50000"/>
                <a:gd name="adj2" fmla="val 0"/>
              </a:avLst>
            </a:prstGeom>
            <a:solidFill>
              <a:srgbClr val="FFFFFF">
                <a:lumMod val="95000"/>
              </a:srgbClr>
            </a:solidFill>
            <a:ln w="1270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8" name="Round Same Side Corner Rectangle 16">
              <a:extLst>
                <a:ext uri="{FF2B5EF4-FFF2-40B4-BE49-F238E27FC236}">
                  <a16:creationId xmlns:a16="http://schemas.microsoft.com/office/drawing/2014/main" id="{7D4744C9-B097-C7C8-C565-8F43700A5359}"/>
                </a:ext>
              </a:extLst>
            </p:cNvPr>
            <p:cNvSpPr/>
            <p:nvPr/>
          </p:nvSpPr>
          <p:spPr>
            <a:xfrm rot="5400000">
              <a:off x="7818209" y="5052802"/>
              <a:ext cx="468000" cy="712918"/>
            </a:xfrm>
            <a:prstGeom prst="round2SameRect">
              <a:avLst>
                <a:gd name="adj1" fmla="val 50000"/>
                <a:gd name="adj2" fmla="val 0"/>
              </a:avLst>
            </a:prstGeom>
            <a:solidFill>
              <a:schemeClr val="bg2"/>
            </a:solidFill>
            <a:ln w="1270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grpSp>
      <p:sp>
        <p:nvSpPr>
          <p:cNvPr id="68" name="ZoneTexte 67">
            <a:extLst>
              <a:ext uri="{FF2B5EF4-FFF2-40B4-BE49-F238E27FC236}">
                <a16:creationId xmlns:a16="http://schemas.microsoft.com/office/drawing/2014/main" id="{B97FAE11-D88A-041E-532F-C4B9CCA8D25E}"/>
              </a:ext>
            </a:extLst>
          </p:cNvPr>
          <p:cNvSpPr txBox="1"/>
          <p:nvPr/>
        </p:nvSpPr>
        <p:spPr>
          <a:xfrm>
            <a:off x="229420" y="2360187"/>
            <a:ext cx="3647440" cy="307777"/>
          </a:xfrm>
          <a:prstGeom prst="rect">
            <a:avLst/>
          </a:prstGeom>
          <a:noFill/>
        </p:spPr>
        <p:txBody>
          <a:bodyPr wrap="square" rtlCol="0">
            <a:spAutoFit/>
          </a:bodyPr>
          <a:lstStyle/>
          <a:p>
            <a:pPr algn="ctr"/>
            <a:r>
              <a:rPr lang="fr-FR" sz="1400" b="1" dirty="0">
                <a:solidFill>
                  <a:schemeClr val="accent4">
                    <a:lumMod val="75000"/>
                  </a:schemeClr>
                </a:solidFill>
                <a:latin typeface="Lato" panose="020F0502020204030203" pitchFamily="34" charset="0"/>
                <a:ea typeface="Lato" panose="020F0502020204030203" pitchFamily="34" charset="0"/>
                <a:cs typeface="Lato" panose="020F0502020204030203" pitchFamily="34" charset="0"/>
              </a:rPr>
              <a:t>Parmi les non-consommateurs</a:t>
            </a:r>
          </a:p>
        </p:txBody>
      </p:sp>
      <p:sp>
        <p:nvSpPr>
          <p:cNvPr id="69" name="ZoneTexte 68">
            <a:extLst>
              <a:ext uri="{FF2B5EF4-FFF2-40B4-BE49-F238E27FC236}">
                <a16:creationId xmlns:a16="http://schemas.microsoft.com/office/drawing/2014/main" id="{B961A13A-836F-51D2-6835-E1CE086EDCE4}"/>
              </a:ext>
            </a:extLst>
          </p:cNvPr>
          <p:cNvSpPr txBox="1"/>
          <p:nvPr/>
        </p:nvSpPr>
        <p:spPr>
          <a:xfrm>
            <a:off x="7372463" y="2360187"/>
            <a:ext cx="3647440" cy="307777"/>
          </a:xfrm>
          <a:prstGeom prst="rect">
            <a:avLst/>
          </a:prstGeom>
          <a:noFill/>
        </p:spPr>
        <p:txBody>
          <a:bodyPr wrap="square" rtlCol="0">
            <a:spAutoFit/>
          </a:bodyPr>
          <a:lstStyle/>
          <a:p>
            <a:pPr algn="ctr"/>
            <a:r>
              <a:rPr lang="fr-FR" sz="1400" b="1" dirty="0">
                <a:solidFill>
                  <a:schemeClr val="bg2"/>
                </a:solidFill>
                <a:latin typeface="Lato" panose="020F0502020204030203" pitchFamily="34" charset="0"/>
                <a:ea typeface="Lato" panose="020F0502020204030203" pitchFamily="34" charset="0"/>
                <a:cs typeface="Lato" panose="020F0502020204030203" pitchFamily="34" charset="0"/>
              </a:rPr>
              <a:t>Parmi les consommateurs occasionnels</a:t>
            </a:r>
          </a:p>
        </p:txBody>
      </p:sp>
      <p:sp>
        <p:nvSpPr>
          <p:cNvPr id="70" name="ZoneTexte 69">
            <a:extLst>
              <a:ext uri="{FF2B5EF4-FFF2-40B4-BE49-F238E27FC236}">
                <a16:creationId xmlns:a16="http://schemas.microsoft.com/office/drawing/2014/main" id="{043559E6-36E5-B03F-4C72-75E484FBB5A1}"/>
              </a:ext>
            </a:extLst>
          </p:cNvPr>
          <p:cNvSpPr txBox="1"/>
          <p:nvPr/>
        </p:nvSpPr>
        <p:spPr>
          <a:xfrm>
            <a:off x="2826445" y="2851872"/>
            <a:ext cx="730191" cy="377372"/>
          </a:xfrm>
          <a:prstGeom prst="rect">
            <a:avLst/>
          </a:prstGeom>
          <a:noFill/>
        </p:spPr>
        <p:txBody>
          <a:bodyPr wrap="square" rtlCol="0">
            <a:spAutoFit/>
          </a:bodyPr>
          <a:lstStyle/>
          <a:p>
            <a:r>
              <a:rPr lang="fr-FR" dirty="0">
                <a:solidFill>
                  <a:schemeClr val="tx1">
                    <a:lumMod val="65000"/>
                    <a:lumOff val="35000"/>
                  </a:schemeClr>
                </a:solidFill>
                <a:latin typeface="Lato Medium" panose="020F0502020204030204" pitchFamily="34" charset="0"/>
                <a:ea typeface="Lato Medium" panose="020F0502020204030204" pitchFamily="34" charset="0"/>
                <a:cs typeface="Lato Medium" panose="020F0502020204030204" pitchFamily="34" charset="0"/>
              </a:rPr>
              <a:t>76%</a:t>
            </a:r>
          </a:p>
        </p:txBody>
      </p:sp>
      <p:sp>
        <p:nvSpPr>
          <p:cNvPr id="71" name="ZoneTexte 70">
            <a:extLst>
              <a:ext uri="{FF2B5EF4-FFF2-40B4-BE49-F238E27FC236}">
                <a16:creationId xmlns:a16="http://schemas.microsoft.com/office/drawing/2014/main" id="{007CF570-BE6B-EAB1-448B-44F622B4FB96}"/>
              </a:ext>
            </a:extLst>
          </p:cNvPr>
          <p:cNvSpPr txBox="1"/>
          <p:nvPr/>
        </p:nvSpPr>
        <p:spPr>
          <a:xfrm>
            <a:off x="2826445" y="3579512"/>
            <a:ext cx="730191" cy="377372"/>
          </a:xfrm>
          <a:prstGeom prst="rect">
            <a:avLst/>
          </a:prstGeom>
          <a:noFill/>
        </p:spPr>
        <p:txBody>
          <a:bodyPr wrap="square" rtlCol="0">
            <a:spAutoFit/>
          </a:bodyPr>
          <a:lstStyle/>
          <a:p>
            <a:r>
              <a:rPr lang="fr-FR" dirty="0">
                <a:solidFill>
                  <a:schemeClr val="tx1">
                    <a:lumMod val="65000"/>
                    <a:lumOff val="35000"/>
                  </a:schemeClr>
                </a:solidFill>
                <a:latin typeface="Lato Medium" panose="020F0502020204030204" pitchFamily="34" charset="0"/>
                <a:ea typeface="Lato Medium" panose="020F0502020204030204" pitchFamily="34" charset="0"/>
                <a:cs typeface="Lato Medium" panose="020F0502020204030204" pitchFamily="34" charset="0"/>
              </a:rPr>
              <a:t>53%</a:t>
            </a:r>
          </a:p>
        </p:txBody>
      </p:sp>
      <p:sp>
        <p:nvSpPr>
          <p:cNvPr id="72" name="ZoneTexte 71">
            <a:extLst>
              <a:ext uri="{FF2B5EF4-FFF2-40B4-BE49-F238E27FC236}">
                <a16:creationId xmlns:a16="http://schemas.microsoft.com/office/drawing/2014/main" id="{64E3546A-8912-EAB0-D8D4-1ACEE3712B4A}"/>
              </a:ext>
            </a:extLst>
          </p:cNvPr>
          <p:cNvSpPr txBox="1"/>
          <p:nvPr/>
        </p:nvSpPr>
        <p:spPr>
          <a:xfrm>
            <a:off x="2826445" y="4269683"/>
            <a:ext cx="730191" cy="377372"/>
          </a:xfrm>
          <a:prstGeom prst="rect">
            <a:avLst/>
          </a:prstGeom>
          <a:noFill/>
        </p:spPr>
        <p:txBody>
          <a:bodyPr wrap="square" rtlCol="0">
            <a:spAutoFit/>
          </a:bodyPr>
          <a:lstStyle/>
          <a:p>
            <a:r>
              <a:rPr lang="fr-FR" dirty="0">
                <a:solidFill>
                  <a:schemeClr val="tx1">
                    <a:lumMod val="65000"/>
                    <a:lumOff val="35000"/>
                  </a:schemeClr>
                </a:solidFill>
                <a:latin typeface="Lato Medium" panose="020F0502020204030204" pitchFamily="34" charset="0"/>
                <a:ea typeface="Lato Medium" panose="020F0502020204030204" pitchFamily="34" charset="0"/>
                <a:cs typeface="Lato Medium" panose="020F0502020204030204" pitchFamily="34" charset="0"/>
              </a:rPr>
              <a:t>47%</a:t>
            </a:r>
          </a:p>
        </p:txBody>
      </p:sp>
      <p:sp>
        <p:nvSpPr>
          <p:cNvPr id="73" name="ZoneTexte 72">
            <a:extLst>
              <a:ext uri="{FF2B5EF4-FFF2-40B4-BE49-F238E27FC236}">
                <a16:creationId xmlns:a16="http://schemas.microsoft.com/office/drawing/2014/main" id="{C9246861-7156-27A5-F586-30624ADD6E39}"/>
              </a:ext>
            </a:extLst>
          </p:cNvPr>
          <p:cNvSpPr txBox="1"/>
          <p:nvPr/>
        </p:nvSpPr>
        <p:spPr>
          <a:xfrm>
            <a:off x="2826445" y="4977757"/>
            <a:ext cx="730191" cy="377372"/>
          </a:xfrm>
          <a:prstGeom prst="rect">
            <a:avLst/>
          </a:prstGeom>
          <a:noFill/>
        </p:spPr>
        <p:txBody>
          <a:bodyPr wrap="square" rtlCol="0">
            <a:spAutoFit/>
          </a:bodyPr>
          <a:lstStyle/>
          <a:p>
            <a:r>
              <a:rPr lang="fr-FR" dirty="0">
                <a:solidFill>
                  <a:schemeClr val="tx1">
                    <a:lumMod val="65000"/>
                    <a:lumOff val="35000"/>
                  </a:schemeClr>
                </a:solidFill>
                <a:latin typeface="Lato Medium" panose="020F0502020204030204" pitchFamily="34" charset="0"/>
                <a:ea typeface="Lato Medium" panose="020F0502020204030204" pitchFamily="34" charset="0"/>
                <a:cs typeface="Lato Medium" panose="020F0502020204030204" pitchFamily="34" charset="0"/>
              </a:rPr>
              <a:t>20%</a:t>
            </a:r>
          </a:p>
        </p:txBody>
      </p:sp>
      <p:sp>
        <p:nvSpPr>
          <p:cNvPr id="74" name="ZoneTexte 73">
            <a:extLst>
              <a:ext uri="{FF2B5EF4-FFF2-40B4-BE49-F238E27FC236}">
                <a16:creationId xmlns:a16="http://schemas.microsoft.com/office/drawing/2014/main" id="{91581961-D2A0-014D-CDF6-2349A0CBDE44}"/>
              </a:ext>
            </a:extLst>
          </p:cNvPr>
          <p:cNvSpPr txBox="1"/>
          <p:nvPr/>
        </p:nvSpPr>
        <p:spPr>
          <a:xfrm>
            <a:off x="2826445" y="5694724"/>
            <a:ext cx="730191" cy="377372"/>
          </a:xfrm>
          <a:prstGeom prst="rect">
            <a:avLst/>
          </a:prstGeom>
          <a:noFill/>
        </p:spPr>
        <p:txBody>
          <a:bodyPr wrap="square" rtlCol="0">
            <a:spAutoFit/>
          </a:bodyPr>
          <a:lstStyle/>
          <a:p>
            <a:r>
              <a:rPr lang="fr-FR" dirty="0">
                <a:solidFill>
                  <a:schemeClr val="tx1">
                    <a:lumMod val="65000"/>
                    <a:lumOff val="35000"/>
                  </a:schemeClr>
                </a:solidFill>
                <a:latin typeface="Lato Medium" panose="020F0502020204030204" pitchFamily="34" charset="0"/>
                <a:ea typeface="Lato Medium" panose="020F0502020204030204" pitchFamily="34" charset="0"/>
                <a:cs typeface="Lato Medium" panose="020F0502020204030204" pitchFamily="34" charset="0"/>
              </a:rPr>
              <a:t>18%</a:t>
            </a:r>
          </a:p>
        </p:txBody>
      </p:sp>
      <p:sp>
        <p:nvSpPr>
          <p:cNvPr id="75" name="ZoneTexte 74">
            <a:extLst>
              <a:ext uri="{FF2B5EF4-FFF2-40B4-BE49-F238E27FC236}">
                <a16:creationId xmlns:a16="http://schemas.microsoft.com/office/drawing/2014/main" id="{7E1EC544-B3C5-0C66-FA48-FD0D0B284EB9}"/>
              </a:ext>
            </a:extLst>
          </p:cNvPr>
          <p:cNvSpPr txBox="1"/>
          <p:nvPr/>
        </p:nvSpPr>
        <p:spPr>
          <a:xfrm>
            <a:off x="7668988" y="2864788"/>
            <a:ext cx="730191" cy="377372"/>
          </a:xfrm>
          <a:prstGeom prst="rect">
            <a:avLst/>
          </a:prstGeom>
          <a:noFill/>
        </p:spPr>
        <p:txBody>
          <a:bodyPr wrap="square" rtlCol="0">
            <a:spAutoFit/>
          </a:bodyPr>
          <a:lstStyle/>
          <a:p>
            <a:r>
              <a:rPr lang="fr-FR" dirty="0">
                <a:solidFill>
                  <a:schemeClr val="tx1">
                    <a:lumMod val="65000"/>
                    <a:lumOff val="35000"/>
                  </a:schemeClr>
                </a:solidFill>
                <a:latin typeface="Lato Medium" panose="020F0502020204030204" pitchFamily="34" charset="0"/>
                <a:ea typeface="Lato Medium" panose="020F0502020204030204" pitchFamily="34" charset="0"/>
                <a:cs typeface="Lato Medium" panose="020F0502020204030204" pitchFamily="34" charset="0"/>
              </a:rPr>
              <a:t>81%</a:t>
            </a:r>
          </a:p>
        </p:txBody>
      </p:sp>
      <p:sp>
        <p:nvSpPr>
          <p:cNvPr id="76" name="ZoneTexte 75">
            <a:extLst>
              <a:ext uri="{FF2B5EF4-FFF2-40B4-BE49-F238E27FC236}">
                <a16:creationId xmlns:a16="http://schemas.microsoft.com/office/drawing/2014/main" id="{91FEA11B-2C5D-44B3-A174-7DA4195D3C78}"/>
              </a:ext>
            </a:extLst>
          </p:cNvPr>
          <p:cNvSpPr txBox="1"/>
          <p:nvPr/>
        </p:nvSpPr>
        <p:spPr>
          <a:xfrm>
            <a:off x="7668988" y="3556947"/>
            <a:ext cx="730191" cy="377372"/>
          </a:xfrm>
          <a:prstGeom prst="rect">
            <a:avLst/>
          </a:prstGeom>
          <a:noFill/>
        </p:spPr>
        <p:txBody>
          <a:bodyPr wrap="square" rtlCol="0">
            <a:spAutoFit/>
          </a:bodyPr>
          <a:lstStyle/>
          <a:p>
            <a:r>
              <a:rPr lang="fr-FR" dirty="0">
                <a:solidFill>
                  <a:schemeClr val="tx1">
                    <a:lumMod val="65000"/>
                    <a:lumOff val="35000"/>
                  </a:schemeClr>
                </a:solidFill>
                <a:latin typeface="Lato Medium" panose="020F0502020204030204" pitchFamily="34" charset="0"/>
                <a:ea typeface="Lato Medium" panose="020F0502020204030204" pitchFamily="34" charset="0"/>
                <a:cs typeface="Lato Medium" panose="020F0502020204030204" pitchFamily="34" charset="0"/>
              </a:rPr>
              <a:t>53%</a:t>
            </a:r>
          </a:p>
        </p:txBody>
      </p:sp>
      <p:sp>
        <p:nvSpPr>
          <p:cNvPr id="77" name="ZoneTexte 76">
            <a:extLst>
              <a:ext uri="{FF2B5EF4-FFF2-40B4-BE49-F238E27FC236}">
                <a16:creationId xmlns:a16="http://schemas.microsoft.com/office/drawing/2014/main" id="{AF694A44-979C-161A-6B04-D05BF5C01D7D}"/>
              </a:ext>
            </a:extLst>
          </p:cNvPr>
          <p:cNvSpPr txBox="1"/>
          <p:nvPr/>
        </p:nvSpPr>
        <p:spPr>
          <a:xfrm>
            <a:off x="7668988" y="4288001"/>
            <a:ext cx="730191" cy="377372"/>
          </a:xfrm>
          <a:prstGeom prst="rect">
            <a:avLst/>
          </a:prstGeom>
          <a:noFill/>
        </p:spPr>
        <p:txBody>
          <a:bodyPr wrap="square" rtlCol="0">
            <a:spAutoFit/>
          </a:bodyPr>
          <a:lstStyle/>
          <a:p>
            <a:r>
              <a:rPr lang="fr-FR" dirty="0">
                <a:solidFill>
                  <a:schemeClr val="tx1">
                    <a:lumMod val="65000"/>
                    <a:lumOff val="35000"/>
                  </a:schemeClr>
                </a:solidFill>
                <a:latin typeface="Lato Medium" panose="020F0502020204030204" pitchFamily="34" charset="0"/>
                <a:ea typeface="Lato Medium" panose="020F0502020204030204" pitchFamily="34" charset="0"/>
                <a:cs typeface="Lato Medium" panose="020F0502020204030204" pitchFamily="34" charset="0"/>
              </a:rPr>
              <a:t>16%</a:t>
            </a:r>
          </a:p>
        </p:txBody>
      </p:sp>
      <p:sp>
        <p:nvSpPr>
          <p:cNvPr id="78" name="ZoneTexte 77">
            <a:extLst>
              <a:ext uri="{FF2B5EF4-FFF2-40B4-BE49-F238E27FC236}">
                <a16:creationId xmlns:a16="http://schemas.microsoft.com/office/drawing/2014/main" id="{93BC0780-46CF-A7A8-E4BF-74E858E99EA0}"/>
              </a:ext>
            </a:extLst>
          </p:cNvPr>
          <p:cNvSpPr txBox="1"/>
          <p:nvPr/>
        </p:nvSpPr>
        <p:spPr>
          <a:xfrm>
            <a:off x="7668988" y="4970326"/>
            <a:ext cx="730191" cy="377372"/>
          </a:xfrm>
          <a:prstGeom prst="rect">
            <a:avLst/>
          </a:prstGeom>
          <a:noFill/>
        </p:spPr>
        <p:txBody>
          <a:bodyPr wrap="square" rtlCol="0">
            <a:spAutoFit/>
          </a:bodyPr>
          <a:lstStyle/>
          <a:p>
            <a:r>
              <a:rPr lang="fr-FR" dirty="0">
                <a:solidFill>
                  <a:schemeClr val="tx1">
                    <a:lumMod val="65000"/>
                    <a:lumOff val="35000"/>
                  </a:schemeClr>
                </a:solidFill>
                <a:latin typeface="Lato Medium" panose="020F0502020204030204" pitchFamily="34" charset="0"/>
                <a:ea typeface="Lato Medium" panose="020F0502020204030204" pitchFamily="34" charset="0"/>
                <a:cs typeface="Lato Medium" panose="020F0502020204030204" pitchFamily="34" charset="0"/>
              </a:rPr>
              <a:t>17%</a:t>
            </a:r>
          </a:p>
        </p:txBody>
      </p:sp>
      <p:sp>
        <p:nvSpPr>
          <p:cNvPr id="79" name="ZoneTexte 78">
            <a:extLst>
              <a:ext uri="{FF2B5EF4-FFF2-40B4-BE49-F238E27FC236}">
                <a16:creationId xmlns:a16="http://schemas.microsoft.com/office/drawing/2014/main" id="{A1B8EA58-13DB-216F-D6F8-704F1C516634}"/>
              </a:ext>
            </a:extLst>
          </p:cNvPr>
          <p:cNvSpPr txBox="1"/>
          <p:nvPr/>
        </p:nvSpPr>
        <p:spPr>
          <a:xfrm>
            <a:off x="7668988" y="5691945"/>
            <a:ext cx="730191" cy="377372"/>
          </a:xfrm>
          <a:prstGeom prst="rect">
            <a:avLst/>
          </a:prstGeom>
          <a:noFill/>
        </p:spPr>
        <p:txBody>
          <a:bodyPr wrap="square" rtlCol="0">
            <a:spAutoFit/>
          </a:bodyPr>
          <a:lstStyle/>
          <a:p>
            <a:r>
              <a:rPr lang="fr-FR" dirty="0">
                <a:solidFill>
                  <a:schemeClr val="tx1">
                    <a:lumMod val="65000"/>
                    <a:lumOff val="35000"/>
                  </a:schemeClr>
                </a:solidFill>
                <a:latin typeface="Lato Medium" panose="020F0502020204030204" pitchFamily="34" charset="0"/>
                <a:ea typeface="Lato Medium" panose="020F0502020204030204" pitchFamily="34" charset="0"/>
                <a:cs typeface="Lato Medium" panose="020F0502020204030204" pitchFamily="34" charset="0"/>
              </a:rPr>
              <a:t>23%</a:t>
            </a:r>
          </a:p>
        </p:txBody>
      </p:sp>
      <p:sp>
        <p:nvSpPr>
          <p:cNvPr id="80" name="Freeform 10">
            <a:extLst>
              <a:ext uri="{FF2B5EF4-FFF2-40B4-BE49-F238E27FC236}">
                <a16:creationId xmlns:a16="http://schemas.microsoft.com/office/drawing/2014/main" id="{3210B64C-9570-0191-7044-FF0A1E335FE0}"/>
              </a:ext>
            </a:extLst>
          </p:cNvPr>
          <p:cNvSpPr>
            <a:spLocks/>
          </p:cNvSpPr>
          <p:nvPr/>
        </p:nvSpPr>
        <p:spPr bwMode="auto">
          <a:xfrm>
            <a:off x="38923" y="3975371"/>
            <a:ext cx="3647440" cy="920650"/>
          </a:xfrm>
          <a:custGeom>
            <a:avLst/>
            <a:gdLst>
              <a:gd name="T0" fmla="*/ 297 w 3884"/>
              <a:gd name="T1" fmla="*/ 1346 h 1600"/>
              <a:gd name="T2" fmla="*/ 2310 w 3884"/>
              <a:gd name="T3" fmla="*/ 1448 h 1600"/>
              <a:gd name="T4" fmla="*/ 3810 w 3884"/>
              <a:gd name="T5" fmla="*/ 884 h 1600"/>
              <a:gd name="T6" fmla="*/ 1945 w 3884"/>
              <a:gd name="T7" fmla="*/ 137 h 1600"/>
              <a:gd name="T8" fmla="*/ 74 w 3884"/>
              <a:gd name="T9" fmla="*/ 724 h 1600"/>
              <a:gd name="T10" fmla="*/ 781 w 3884"/>
              <a:gd name="T11" fmla="*/ 1072 h 1600"/>
              <a:gd name="T12" fmla="*/ 0 w 3884"/>
              <a:gd name="T13" fmla="*/ 724 h 1600"/>
              <a:gd name="T14" fmla="*/ 1951 w 3884"/>
              <a:gd name="T15" fmla="*/ 68 h 1600"/>
              <a:gd name="T16" fmla="*/ 3878 w 3884"/>
              <a:gd name="T17" fmla="*/ 884 h 1600"/>
              <a:gd name="T18" fmla="*/ 2276 w 3884"/>
              <a:gd name="T19" fmla="*/ 1523 h 1600"/>
              <a:gd name="T20" fmla="*/ 297 w 3884"/>
              <a:gd name="T21" fmla="*/ 1346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C00000"/>
          </a:solidFill>
          <a:ln w="19050" cmpd="sng">
            <a:solidFill>
              <a:srgbClr val="C00000"/>
            </a:solidFill>
            <a:round/>
            <a:headEnd/>
            <a:tailEnd/>
          </a:ln>
        </p:spPr>
        <p:txBody>
          <a:bodyPr tIns="68580" bIns="6858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825" b="0" i="0" u="none" strike="noStrike" kern="1200" cap="none" spc="0" normalizeH="0" baseline="0" noProof="0" dirty="0">
              <a:ln>
                <a:noFill/>
              </a:ln>
              <a:solidFill>
                <a:srgbClr val="616365"/>
              </a:solidFill>
              <a:effectLst/>
              <a:uLnTx/>
              <a:uFillTx/>
              <a:latin typeface="Futura PT Book" panose="020B0502020204020303" pitchFamily="34" charset="0"/>
              <a:ea typeface="+mn-ea"/>
              <a:cs typeface="+mn-cs"/>
            </a:endParaRPr>
          </a:p>
        </p:txBody>
      </p:sp>
      <p:sp>
        <p:nvSpPr>
          <p:cNvPr id="82" name="Freeform 10">
            <a:extLst>
              <a:ext uri="{FF2B5EF4-FFF2-40B4-BE49-F238E27FC236}">
                <a16:creationId xmlns:a16="http://schemas.microsoft.com/office/drawing/2014/main" id="{8339BDD7-81A1-8943-426F-962DCEE0BBCC}"/>
              </a:ext>
            </a:extLst>
          </p:cNvPr>
          <p:cNvSpPr>
            <a:spLocks/>
          </p:cNvSpPr>
          <p:nvPr/>
        </p:nvSpPr>
        <p:spPr bwMode="auto">
          <a:xfrm>
            <a:off x="7597234" y="5562612"/>
            <a:ext cx="1427522" cy="682430"/>
          </a:xfrm>
          <a:custGeom>
            <a:avLst/>
            <a:gdLst>
              <a:gd name="T0" fmla="*/ 297 w 3884"/>
              <a:gd name="T1" fmla="*/ 1346 h 1600"/>
              <a:gd name="T2" fmla="*/ 2310 w 3884"/>
              <a:gd name="T3" fmla="*/ 1448 h 1600"/>
              <a:gd name="T4" fmla="*/ 3810 w 3884"/>
              <a:gd name="T5" fmla="*/ 884 h 1600"/>
              <a:gd name="T6" fmla="*/ 1945 w 3884"/>
              <a:gd name="T7" fmla="*/ 137 h 1600"/>
              <a:gd name="T8" fmla="*/ 74 w 3884"/>
              <a:gd name="T9" fmla="*/ 724 h 1600"/>
              <a:gd name="T10" fmla="*/ 781 w 3884"/>
              <a:gd name="T11" fmla="*/ 1072 h 1600"/>
              <a:gd name="T12" fmla="*/ 0 w 3884"/>
              <a:gd name="T13" fmla="*/ 724 h 1600"/>
              <a:gd name="T14" fmla="*/ 1951 w 3884"/>
              <a:gd name="T15" fmla="*/ 68 h 1600"/>
              <a:gd name="T16" fmla="*/ 3878 w 3884"/>
              <a:gd name="T17" fmla="*/ 884 h 1600"/>
              <a:gd name="T18" fmla="*/ 2276 w 3884"/>
              <a:gd name="T19" fmla="*/ 1523 h 1600"/>
              <a:gd name="T20" fmla="*/ 297 w 3884"/>
              <a:gd name="T21" fmla="*/ 1346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C00000"/>
          </a:solidFill>
          <a:ln w="19050" cmpd="sng">
            <a:solidFill>
              <a:srgbClr val="C00000"/>
            </a:solidFill>
            <a:round/>
            <a:headEnd/>
            <a:tailEnd/>
          </a:ln>
        </p:spPr>
        <p:txBody>
          <a:bodyPr tIns="68580" bIns="6858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825" b="0" i="0" u="none" strike="noStrike" kern="1200" cap="none" spc="0" normalizeH="0" baseline="0" noProof="0" dirty="0">
              <a:ln>
                <a:noFill/>
              </a:ln>
              <a:solidFill>
                <a:srgbClr val="616365"/>
              </a:solidFill>
              <a:effectLst/>
              <a:uLnTx/>
              <a:uFillTx/>
              <a:latin typeface="Futura PT Book" panose="020B0502020204020303" pitchFamily="34" charset="0"/>
              <a:ea typeface="+mn-ea"/>
              <a:cs typeface="+mn-cs"/>
            </a:endParaRPr>
          </a:p>
        </p:txBody>
      </p:sp>
      <p:sp>
        <p:nvSpPr>
          <p:cNvPr id="5" name="ZoneTexte 30">
            <a:extLst>
              <a:ext uri="{FF2B5EF4-FFF2-40B4-BE49-F238E27FC236}">
                <a16:creationId xmlns:a16="http://schemas.microsoft.com/office/drawing/2014/main" id="{42F6D95C-021B-CBC7-0ADC-94E8BA4F1C09}"/>
              </a:ext>
            </a:extLst>
          </p:cNvPr>
          <p:cNvSpPr txBox="1"/>
          <p:nvPr/>
        </p:nvSpPr>
        <p:spPr>
          <a:xfrm>
            <a:off x="633844" y="2914974"/>
            <a:ext cx="523716" cy="276999"/>
          </a:xfrm>
          <a:prstGeom prst="rect">
            <a:avLst/>
          </a:prstGeom>
          <a:noFill/>
        </p:spPr>
        <p:txBody>
          <a:bodyPr wrap="square" lIns="0" tIns="0" rIns="0" bIns="0">
            <a:spAutoFit/>
          </a:bodyPr>
          <a:lstStyle/>
          <a:p>
            <a:r>
              <a:rPr lang="en-CA" b="1" dirty="0">
                <a:solidFill>
                  <a:srgbClr val="EBC0B6"/>
                </a:solidFill>
                <a:latin typeface="Calibri" panose="020F0502020204030204" pitchFamily="34" charset="0"/>
                <a:cs typeface="Calibri" panose="020F0502020204030204" pitchFamily="34" charset="0"/>
              </a:rPr>
              <a:t>+1</a:t>
            </a:r>
            <a:endParaRPr lang="fr-FR" dirty="0">
              <a:solidFill>
                <a:srgbClr val="EBC0B6"/>
              </a:solidFill>
              <a:latin typeface="Lato" panose="020F0502020204030203" pitchFamily="34" charset="0"/>
            </a:endParaRPr>
          </a:p>
        </p:txBody>
      </p:sp>
      <p:sp>
        <p:nvSpPr>
          <p:cNvPr id="6" name="ZoneTexte 30">
            <a:extLst>
              <a:ext uri="{FF2B5EF4-FFF2-40B4-BE49-F238E27FC236}">
                <a16:creationId xmlns:a16="http://schemas.microsoft.com/office/drawing/2014/main" id="{CAF5E885-EA0B-F692-7BA6-C123E8541B0C}"/>
              </a:ext>
            </a:extLst>
          </p:cNvPr>
          <p:cNvSpPr txBox="1"/>
          <p:nvPr/>
        </p:nvSpPr>
        <p:spPr>
          <a:xfrm>
            <a:off x="684289" y="4338187"/>
            <a:ext cx="523716" cy="276999"/>
          </a:xfrm>
          <a:prstGeom prst="rect">
            <a:avLst/>
          </a:prstGeom>
          <a:noFill/>
        </p:spPr>
        <p:txBody>
          <a:bodyPr wrap="square" lIns="0" tIns="0" rIns="0" bIns="0">
            <a:spAutoFit/>
          </a:bodyPr>
          <a:lstStyle/>
          <a:p>
            <a:r>
              <a:rPr lang="en-CA" b="1" dirty="0">
                <a:solidFill>
                  <a:srgbClr val="C00000"/>
                </a:solidFill>
                <a:latin typeface="Calibri" panose="020F0502020204030204" pitchFamily="34" charset="0"/>
                <a:cs typeface="Calibri" panose="020F0502020204030204" pitchFamily="34" charset="0"/>
              </a:rPr>
              <a:t>+6</a:t>
            </a:r>
            <a:endParaRPr lang="fr-FR" dirty="0">
              <a:solidFill>
                <a:srgbClr val="C00000"/>
              </a:solidFill>
              <a:latin typeface="Lato" panose="020F0502020204030203" pitchFamily="34" charset="0"/>
            </a:endParaRPr>
          </a:p>
        </p:txBody>
      </p:sp>
      <p:sp>
        <p:nvSpPr>
          <p:cNvPr id="7" name="ZoneTexte 30">
            <a:extLst>
              <a:ext uri="{FF2B5EF4-FFF2-40B4-BE49-F238E27FC236}">
                <a16:creationId xmlns:a16="http://schemas.microsoft.com/office/drawing/2014/main" id="{268D9723-0373-EF88-FE9F-4FE50C2C33F8}"/>
              </a:ext>
            </a:extLst>
          </p:cNvPr>
          <p:cNvSpPr txBox="1"/>
          <p:nvPr/>
        </p:nvSpPr>
        <p:spPr>
          <a:xfrm>
            <a:off x="642426" y="3629698"/>
            <a:ext cx="523716" cy="276999"/>
          </a:xfrm>
          <a:prstGeom prst="rect">
            <a:avLst/>
          </a:prstGeom>
          <a:noFill/>
        </p:spPr>
        <p:txBody>
          <a:bodyPr wrap="square" lIns="0" tIns="0" rIns="0" bIns="0">
            <a:spAutoFit/>
          </a:bodyPr>
          <a:lstStyle/>
          <a:p>
            <a:r>
              <a:rPr lang="en-CA" b="1" dirty="0">
                <a:solidFill>
                  <a:srgbClr val="EBC0B6"/>
                </a:solidFill>
                <a:latin typeface="Calibri" panose="020F0502020204030204" pitchFamily="34" charset="0"/>
                <a:cs typeface="Calibri" panose="020F0502020204030204" pitchFamily="34" charset="0"/>
              </a:rPr>
              <a:t>-1</a:t>
            </a:r>
            <a:endParaRPr lang="fr-FR" dirty="0">
              <a:solidFill>
                <a:srgbClr val="EBC0B6"/>
              </a:solidFill>
              <a:latin typeface="Lato" panose="020F0502020204030203" pitchFamily="34" charset="0"/>
            </a:endParaRPr>
          </a:p>
        </p:txBody>
      </p:sp>
      <p:sp>
        <p:nvSpPr>
          <p:cNvPr id="8" name="ZoneTexte 30">
            <a:extLst>
              <a:ext uri="{FF2B5EF4-FFF2-40B4-BE49-F238E27FC236}">
                <a16:creationId xmlns:a16="http://schemas.microsoft.com/office/drawing/2014/main" id="{20514072-0E65-E882-6461-0468B8EA11DE}"/>
              </a:ext>
            </a:extLst>
          </p:cNvPr>
          <p:cNvSpPr txBox="1"/>
          <p:nvPr/>
        </p:nvSpPr>
        <p:spPr>
          <a:xfrm>
            <a:off x="642426" y="5025189"/>
            <a:ext cx="523716" cy="276999"/>
          </a:xfrm>
          <a:prstGeom prst="rect">
            <a:avLst/>
          </a:prstGeom>
          <a:noFill/>
        </p:spPr>
        <p:txBody>
          <a:bodyPr wrap="square" lIns="0" tIns="0" rIns="0" bIns="0">
            <a:spAutoFit/>
          </a:bodyPr>
          <a:lstStyle/>
          <a:p>
            <a:r>
              <a:rPr lang="en-CA" b="1" dirty="0">
                <a:solidFill>
                  <a:schemeClr val="bg1">
                    <a:lumMod val="75000"/>
                  </a:schemeClr>
                </a:solidFill>
                <a:latin typeface="Calibri" panose="020F0502020204030204" pitchFamily="34" charset="0"/>
                <a:cs typeface="Calibri" panose="020F0502020204030204" pitchFamily="34" charset="0"/>
              </a:rPr>
              <a:t>=</a:t>
            </a:r>
            <a:endParaRPr lang="fr-FR" dirty="0">
              <a:solidFill>
                <a:schemeClr val="bg1">
                  <a:lumMod val="75000"/>
                </a:schemeClr>
              </a:solidFill>
              <a:latin typeface="Lato" panose="020F0502020204030203" pitchFamily="34" charset="0"/>
            </a:endParaRPr>
          </a:p>
        </p:txBody>
      </p:sp>
      <p:sp>
        <p:nvSpPr>
          <p:cNvPr id="9" name="ZoneTexte 30">
            <a:extLst>
              <a:ext uri="{FF2B5EF4-FFF2-40B4-BE49-F238E27FC236}">
                <a16:creationId xmlns:a16="http://schemas.microsoft.com/office/drawing/2014/main" id="{A4B74521-3E76-86FF-6FC1-F13A223E8F2E}"/>
              </a:ext>
            </a:extLst>
          </p:cNvPr>
          <p:cNvSpPr txBox="1"/>
          <p:nvPr/>
        </p:nvSpPr>
        <p:spPr>
          <a:xfrm>
            <a:off x="605751" y="5745733"/>
            <a:ext cx="523716" cy="276999"/>
          </a:xfrm>
          <a:prstGeom prst="rect">
            <a:avLst/>
          </a:prstGeom>
          <a:noFill/>
        </p:spPr>
        <p:txBody>
          <a:bodyPr wrap="square" lIns="0" tIns="0" rIns="0" bIns="0">
            <a:spAutoFit/>
          </a:bodyPr>
          <a:lstStyle/>
          <a:p>
            <a:r>
              <a:rPr lang="en-CA" b="1" dirty="0">
                <a:solidFill>
                  <a:srgbClr val="EBC0B6"/>
                </a:solidFill>
                <a:latin typeface="Calibri" panose="020F0502020204030204" pitchFamily="34" charset="0"/>
                <a:cs typeface="Calibri" panose="020F0502020204030204" pitchFamily="34" charset="0"/>
              </a:rPr>
              <a:t>-1</a:t>
            </a:r>
            <a:endParaRPr lang="fr-FR" dirty="0">
              <a:solidFill>
                <a:srgbClr val="EBC0B6"/>
              </a:solidFill>
              <a:latin typeface="Lato" panose="020F0502020204030203" pitchFamily="34" charset="0"/>
            </a:endParaRPr>
          </a:p>
        </p:txBody>
      </p:sp>
      <p:sp>
        <p:nvSpPr>
          <p:cNvPr id="11" name="ZoneTexte 30">
            <a:extLst>
              <a:ext uri="{FF2B5EF4-FFF2-40B4-BE49-F238E27FC236}">
                <a16:creationId xmlns:a16="http://schemas.microsoft.com/office/drawing/2014/main" id="{846CA945-13A6-88F6-63DB-50FEB4D43771}"/>
              </a:ext>
            </a:extLst>
          </p:cNvPr>
          <p:cNvSpPr txBox="1"/>
          <p:nvPr/>
        </p:nvSpPr>
        <p:spPr>
          <a:xfrm>
            <a:off x="10419459" y="2886069"/>
            <a:ext cx="523716" cy="276999"/>
          </a:xfrm>
          <a:prstGeom prst="rect">
            <a:avLst/>
          </a:prstGeom>
          <a:noFill/>
        </p:spPr>
        <p:txBody>
          <a:bodyPr wrap="square" lIns="0" tIns="0" rIns="0" bIns="0">
            <a:spAutoFit/>
          </a:bodyPr>
          <a:lstStyle/>
          <a:p>
            <a:r>
              <a:rPr lang="en-CA" b="1" dirty="0">
                <a:solidFill>
                  <a:schemeClr val="bg2"/>
                </a:solidFill>
                <a:latin typeface="Calibri" panose="020F0502020204030204" pitchFamily="34" charset="0"/>
                <a:cs typeface="Calibri" panose="020F0502020204030204" pitchFamily="34" charset="0"/>
              </a:rPr>
              <a:t>+1</a:t>
            </a:r>
            <a:endParaRPr lang="fr-FR" dirty="0">
              <a:solidFill>
                <a:schemeClr val="bg2"/>
              </a:solidFill>
              <a:latin typeface="Lato" panose="020F0502020204030203" pitchFamily="34" charset="0"/>
            </a:endParaRPr>
          </a:p>
        </p:txBody>
      </p:sp>
      <p:sp>
        <p:nvSpPr>
          <p:cNvPr id="12" name="ZoneTexte 30">
            <a:extLst>
              <a:ext uri="{FF2B5EF4-FFF2-40B4-BE49-F238E27FC236}">
                <a16:creationId xmlns:a16="http://schemas.microsoft.com/office/drawing/2014/main" id="{8CD2FBAC-9DA0-95ED-3EE1-05E974221755}"/>
              </a:ext>
            </a:extLst>
          </p:cNvPr>
          <p:cNvSpPr txBox="1"/>
          <p:nvPr/>
        </p:nvSpPr>
        <p:spPr>
          <a:xfrm>
            <a:off x="10355821" y="3648843"/>
            <a:ext cx="523716" cy="276999"/>
          </a:xfrm>
          <a:prstGeom prst="rect">
            <a:avLst/>
          </a:prstGeom>
          <a:noFill/>
        </p:spPr>
        <p:txBody>
          <a:bodyPr wrap="square" lIns="0" tIns="0" rIns="0" bIns="0">
            <a:spAutoFit/>
          </a:bodyPr>
          <a:lstStyle/>
          <a:p>
            <a:pPr algn="ctr"/>
            <a:r>
              <a:rPr lang="en-CA" b="1" dirty="0">
                <a:solidFill>
                  <a:schemeClr val="bg2"/>
                </a:solidFill>
                <a:latin typeface="Calibri" panose="020F0502020204030204" pitchFamily="34" charset="0"/>
                <a:cs typeface="Calibri" panose="020F0502020204030204" pitchFamily="34" charset="0"/>
              </a:rPr>
              <a:t>=</a:t>
            </a:r>
            <a:endParaRPr lang="fr-FR" dirty="0">
              <a:solidFill>
                <a:schemeClr val="bg2"/>
              </a:solidFill>
              <a:latin typeface="Lato" panose="020F0502020204030203" pitchFamily="34" charset="0"/>
            </a:endParaRPr>
          </a:p>
        </p:txBody>
      </p:sp>
      <p:sp>
        <p:nvSpPr>
          <p:cNvPr id="13" name="ZoneTexte 30">
            <a:extLst>
              <a:ext uri="{FF2B5EF4-FFF2-40B4-BE49-F238E27FC236}">
                <a16:creationId xmlns:a16="http://schemas.microsoft.com/office/drawing/2014/main" id="{0DD5561C-EE34-607A-0872-0D7DF2D62159}"/>
              </a:ext>
            </a:extLst>
          </p:cNvPr>
          <p:cNvSpPr txBox="1"/>
          <p:nvPr/>
        </p:nvSpPr>
        <p:spPr>
          <a:xfrm>
            <a:off x="10360026" y="4319038"/>
            <a:ext cx="523716" cy="276999"/>
          </a:xfrm>
          <a:prstGeom prst="rect">
            <a:avLst/>
          </a:prstGeom>
          <a:noFill/>
        </p:spPr>
        <p:txBody>
          <a:bodyPr wrap="square" lIns="0" tIns="0" rIns="0" bIns="0">
            <a:spAutoFit/>
          </a:bodyPr>
          <a:lstStyle/>
          <a:p>
            <a:pPr algn="ctr"/>
            <a:r>
              <a:rPr lang="en-CA" b="1" dirty="0">
                <a:solidFill>
                  <a:schemeClr val="bg2"/>
                </a:solidFill>
                <a:latin typeface="Calibri" panose="020F0502020204030204" pitchFamily="34" charset="0"/>
                <a:cs typeface="Calibri" panose="020F0502020204030204" pitchFamily="34" charset="0"/>
              </a:rPr>
              <a:t>=</a:t>
            </a:r>
            <a:endParaRPr lang="fr-FR" dirty="0">
              <a:solidFill>
                <a:schemeClr val="bg2"/>
              </a:solidFill>
              <a:latin typeface="Lato" panose="020F0502020204030203" pitchFamily="34" charset="0"/>
            </a:endParaRPr>
          </a:p>
        </p:txBody>
      </p:sp>
      <p:sp>
        <p:nvSpPr>
          <p:cNvPr id="14" name="ZoneTexte 30">
            <a:extLst>
              <a:ext uri="{FF2B5EF4-FFF2-40B4-BE49-F238E27FC236}">
                <a16:creationId xmlns:a16="http://schemas.microsoft.com/office/drawing/2014/main" id="{A20D39F8-AED1-4A84-2819-FAA50E799061}"/>
              </a:ext>
            </a:extLst>
          </p:cNvPr>
          <p:cNvSpPr txBox="1"/>
          <p:nvPr/>
        </p:nvSpPr>
        <p:spPr>
          <a:xfrm>
            <a:off x="10333814" y="5040493"/>
            <a:ext cx="523716" cy="276999"/>
          </a:xfrm>
          <a:prstGeom prst="rect">
            <a:avLst/>
          </a:prstGeom>
          <a:noFill/>
        </p:spPr>
        <p:txBody>
          <a:bodyPr wrap="square" lIns="0" tIns="0" rIns="0" bIns="0">
            <a:spAutoFit/>
          </a:bodyPr>
          <a:lstStyle/>
          <a:p>
            <a:pPr algn="ctr"/>
            <a:r>
              <a:rPr lang="en-CA" b="1" dirty="0">
                <a:solidFill>
                  <a:schemeClr val="bg2"/>
                </a:solidFill>
                <a:latin typeface="Calibri" panose="020F0502020204030204" pitchFamily="34" charset="0"/>
                <a:cs typeface="Calibri" panose="020F0502020204030204" pitchFamily="34" charset="0"/>
              </a:rPr>
              <a:t>+1</a:t>
            </a:r>
            <a:endParaRPr lang="fr-FR" dirty="0">
              <a:solidFill>
                <a:schemeClr val="bg2"/>
              </a:solidFill>
              <a:latin typeface="Lato" panose="020F0502020204030203" pitchFamily="34" charset="0"/>
            </a:endParaRPr>
          </a:p>
        </p:txBody>
      </p:sp>
      <p:sp>
        <p:nvSpPr>
          <p:cNvPr id="15" name="ZoneTexte 30">
            <a:extLst>
              <a:ext uri="{FF2B5EF4-FFF2-40B4-BE49-F238E27FC236}">
                <a16:creationId xmlns:a16="http://schemas.microsoft.com/office/drawing/2014/main" id="{FF0D24EF-4D04-9ED3-FFCD-ECAEF3F77DA2}"/>
              </a:ext>
            </a:extLst>
          </p:cNvPr>
          <p:cNvSpPr txBox="1"/>
          <p:nvPr/>
        </p:nvSpPr>
        <p:spPr>
          <a:xfrm>
            <a:off x="10355821" y="5761282"/>
            <a:ext cx="523716" cy="276999"/>
          </a:xfrm>
          <a:prstGeom prst="rect">
            <a:avLst/>
          </a:prstGeom>
          <a:noFill/>
        </p:spPr>
        <p:txBody>
          <a:bodyPr wrap="square" lIns="0" tIns="0" rIns="0" bIns="0">
            <a:spAutoFit/>
          </a:bodyPr>
          <a:lstStyle/>
          <a:p>
            <a:pPr algn="ctr"/>
            <a:r>
              <a:rPr lang="en-CA" b="1" dirty="0">
                <a:solidFill>
                  <a:schemeClr val="bg2"/>
                </a:solidFill>
                <a:latin typeface="Calibri" panose="020F0502020204030204" pitchFamily="34" charset="0"/>
                <a:cs typeface="Calibri" panose="020F0502020204030204" pitchFamily="34" charset="0"/>
              </a:rPr>
              <a:t>=</a:t>
            </a:r>
            <a:endParaRPr lang="fr-FR" dirty="0">
              <a:solidFill>
                <a:schemeClr val="bg2"/>
              </a:solidFill>
              <a:latin typeface="Lato" panose="020F0502020204030203" pitchFamily="34" charset="0"/>
            </a:endParaRPr>
          </a:p>
        </p:txBody>
      </p:sp>
    </p:spTree>
    <p:extLst>
      <p:ext uri="{BB962C8B-B14F-4D97-AF65-F5344CB8AC3E}">
        <p14:creationId xmlns:p14="http://schemas.microsoft.com/office/powerpoint/2010/main" val="680936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16693-4865-C5D4-D560-FED92AC7785E}"/>
            </a:ext>
          </a:extLst>
        </p:cNvPr>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BAAB615C-C76B-49DD-FC75-9E82E5E01ADE}"/>
              </a:ext>
            </a:extLst>
          </p:cNvPr>
          <p:cNvSpPr>
            <a:spLocks noGrp="1"/>
          </p:cNvSpPr>
          <p:nvPr>
            <p:ph type="body" sz="quarter" idx="17"/>
          </p:nvPr>
        </p:nvSpPr>
        <p:spPr/>
        <p:txBody>
          <a:bodyPr/>
          <a:lstStyle/>
          <a:p>
            <a:r>
              <a:rPr lang="fr-FR"/>
              <a:t>Pour chacune des phrases suivantes, vous me direz dans quelle mesure êtes-vous tout à fait, plutôt, plutôt pas ou pas du tout d’accord avec les affirmations listées ci-dessous ?</a:t>
            </a:r>
          </a:p>
        </p:txBody>
      </p:sp>
      <p:sp>
        <p:nvSpPr>
          <p:cNvPr id="8" name="Espace réservé du texte 7">
            <a:extLst>
              <a:ext uri="{FF2B5EF4-FFF2-40B4-BE49-F238E27FC236}">
                <a16:creationId xmlns:a16="http://schemas.microsoft.com/office/drawing/2014/main" id="{A6FD1513-5361-9722-1195-03E2957A8E39}"/>
              </a:ext>
            </a:extLst>
          </p:cNvPr>
          <p:cNvSpPr>
            <a:spLocks noGrp="1"/>
          </p:cNvSpPr>
          <p:nvPr>
            <p:ph type="body" sz="quarter" idx="21"/>
          </p:nvPr>
        </p:nvSpPr>
        <p:spPr/>
        <p:txBody>
          <a:bodyPr/>
          <a:lstStyle/>
          <a:p>
            <a:r>
              <a:rPr lang="fr-FR"/>
              <a:t>Base totale, n=4006</a:t>
            </a:r>
          </a:p>
        </p:txBody>
      </p:sp>
      <p:sp>
        <p:nvSpPr>
          <p:cNvPr id="6" name="Titre 5">
            <a:extLst>
              <a:ext uri="{FF2B5EF4-FFF2-40B4-BE49-F238E27FC236}">
                <a16:creationId xmlns:a16="http://schemas.microsoft.com/office/drawing/2014/main" id="{5B452240-E696-F9ED-6FA8-BD8376E48485}"/>
              </a:ext>
            </a:extLst>
          </p:cNvPr>
          <p:cNvSpPr>
            <a:spLocks noGrp="1"/>
          </p:cNvSpPr>
          <p:nvPr>
            <p:ph type="title"/>
          </p:nvPr>
        </p:nvSpPr>
        <p:spPr>
          <a:xfrm>
            <a:off x="2303137" y="349908"/>
            <a:ext cx="8879525" cy="870857"/>
          </a:xfrm>
        </p:spPr>
        <p:txBody>
          <a:bodyPr/>
          <a:lstStyle/>
          <a:p>
            <a:r>
              <a:rPr lang="fr-FR" dirty="0"/>
              <a:t>…Et qui contribuent à une perception erronée de la réalité du bio</a:t>
            </a:r>
          </a:p>
        </p:txBody>
      </p:sp>
      <p:graphicFrame>
        <p:nvGraphicFramePr>
          <p:cNvPr id="11" name="Google Shape;695;p8">
            <a:extLst>
              <a:ext uri="{FF2B5EF4-FFF2-40B4-BE49-F238E27FC236}">
                <a16:creationId xmlns:a16="http://schemas.microsoft.com/office/drawing/2014/main" id="{52813B99-323C-5146-47BD-C4D248DE25F2}"/>
              </a:ext>
            </a:extLst>
          </p:cNvPr>
          <p:cNvGraphicFramePr/>
          <p:nvPr/>
        </p:nvGraphicFramePr>
        <p:xfrm>
          <a:off x="1455175" y="2856584"/>
          <a:ext cx="4777576" cy="3422380"/>
        </p:xfrm>
        <a:graphic>
          <a:graphicData uri="http://schemas.openxmlformats.org/drawingml/2006/chart">
            <c:chart xmlns:c="http://schemas.openxmlformats.org/drawingml/2006/chart" xmlns:r="http://schemas.openxmlformats.org/officeDocument/2006/relationships" r:id="rId3"/>
          </a:graphicData>
        </a:graphic>
      </p:graphicFrame>
      <p:sp>
        <p:nvSpPr>
          <p:cNvPr id="13" name="ZoneTexte 12">
            <a:extLst>
              <a:ext uri="{FF2B5EF4-FFF2-40B4-BE49-F238E27FC236}">
                <a16:creationId xmlns:a16="http://schemas.microsoft.com/office/drawing/2014/main" id="{0A2F8AE7-EB4C-4C7B-5250-57E032FC4F65}"/>
              </a:ext>
            </a:extLst>
          </p:cNvPr>
          <p:cNvSpPr txBox="1"/>
          <p:nvPr/>
        </p:nvSpPr>
        <p:spPr>
          <a:xfrm>
            <a:off x="176980" y="2371725"/>
            <a:ext cx="5514668" cy="523220"/>
          </a:xfrm>
          <a:prstGeom prst="rect">
            <a:avLst/>
          </a:prstGeom>
          <a:noFill/>
        </p:spPr>
        <p:txBody>
          <a:bodyPr wrap="square" rtlCol="0">
            <a:spAutoFit/>
          </a:bodyPr>
          <a:lstStyle/>
          <a:p>
            <a:pPr algn="ctr"/>
            <a:r>
              <a:rPr lang="fr-FR" sz="1400" b="1">
                <a:latin typeface="Lato" panose="020F0502020204030203" pitchFamily="34" charset="0"/>
                <a:ea typeface="Lato" panose="020F0502020204030203" pitchFamily="34" charset="0"/>
                <a:cs typeface="Lato" panose="020F0502020204030203" pitchFamily="34" charset="0"/>
              </a:rPr>
              <a:t>« La plupart des produits bio vendus en France sont produits en France »</a:t>
            </a:r>
          </a:p>
        </p:txBody>
      </p:sp>
      <p:sp>
        <p:nvSpPr>
          <p:cNvPr id="14" name="Rectangle : coins arrondis 13">
            <a:extLst>
              <a:ext uri="{FF2B5EF4-FFF2-40B4-BE49-F238E27FC236}">
                <a16:creationId xmlns:a16="http://schemas.microsoft.com/office/drawing/2014/main" id="{9220BFD0-DF70-5C3A-E09C-4462A341A4DD}"/>
              </a:ext>
            </a:extLst>
          </p:cNvPr>
          <p:cNvSpPr/>
          <p:nvPr/>
        </p:nvSpPr>
        <p:spPr>
          <a:xfrm>
            <a:off x="38172" y="2912067"/>
            <a:ext cx="1564486" cy="301240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fr-FR" sz="3200" b="1">
                <a:solidFill>
                  <a:schemeClr val="accent4"/>
                </a:solidFill>
                <a:latin typeface="Lato" panose="020F0502020204030203" pitchFamily="34" charset="0"/>
              </a:rPr>
              <a:t>53% </a:t>
            </a:r>
          </a:p>
          <a:p>
            <a:pPr algn="ctr" defTabSz="1219170">
              <a:defRPr/>
            </a:pPr>
            <a:r>
              <a:rPr lang="fr-FR" sz="1400">
                <a:solidFill>
                  <a:schemeClr val="accent4"/>
                </a:solidFill>
                <a:latin typeface="Lato" panose="020F0502020204030203" pitchFamily="34" charset="0"/>
              </a:rPr>
              <a:t>estiment que la plupart des produits bio vendus en France ne sont pas produits en France</a:t>
            </a:r>
          </a:p>
          <a:p>
            <a:pPr algn="ctr" defTabSz="1219170">
              <a:defRPr/>
            </a:pPr>
            <a:r>
              <a:rPr lang="fr-FR" sz="1050">
                <a:solidFill>
                  <a:schemeClr val="accent4"/>
                </a:solidFill>
                <a:latin typeface="Lato" panose="020F0502020204030203" pitchFamily="34" charset="0"/>
              </a:rPr>
              <a:t>(-1 pt / 2023)</a:t>
            </a:r>
            <a:endParaRPr lang="fr-FR" sz="900">
              <a:solidFill>
                <a:schemeClr val="accent4"/>
              </a:solidFill>
              <a:latin typeface="Lato" panose="020F0502020204030203" pitchFamily="34" charset="0"/>
            </a:endParaRPr>
          </a:p>
        </p:txBody>
      </p:sp>
      <p:sp>
        <p:nvSpPr>
          <p:cNvPr id="15" name="Demi-cadre 14">
            <a:extLst>
              <a:ext uri="{FF2B5EF4-FFF2-40B4-BE49-F238E27FC236}">
                <a16:creationId xmlns:a16="http://schemas.microsoft.com/office/drawing/2014/main" id="{E62E7A82-88B9-C8AF-6BDA-E6341F070998}"/>
              </a:ext>
            </a:extLst>
          </p:cNvPr>
          <p:cNvSpPr/>
          <p:nvPr/>
        </p:nvSpPr>
        <p:spPr>
          <a:xfrm>
            <a:off x="1589096" y="2839461"/>
            <a:ext cx="241629" cy="3439503"/>
          </a:xfrm>
          <a:prstGeom prst="halfFram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solidFill>
                <a:schemeClr val="tx1"/>
              </a:solidFill>
              <a:latin typeface="Lato" panose="020F0502020204030203" pitchFamily="34" charset="0"/>
            </a:endParaRPr>
          </a:p>
        </p:txBody>
      </p:sp>
      <p:graphicFrame>
        <p:nvGraphicFramePr>
          <p:cNvPr id="2" name="Google Shape;695;p8">
            <a:extLst>
              <a:ext uri="{FF2B5EF4-FFF2-40B4-BE49-F238E27FC236}">
                <a16:creationId xmlns:a16="http://schemas.microsoft.com/office/drawing/2014/main" id="{DE495F22-F4BD-F4B8-5AB4-25829C58E136}"/>
              </a:ext>
            </a:extLst>
          </p:cNvPr>
          <p:cNvGraphicFramePr/>
          <p:nvPr/>
        </p:nvGraphicFramePr>
        <p:xfrm>
          <a:off x="5541381" y="2881748"/>
          <a:ext cx="5514668" cy="3422380"/>
        </p:xfrm>
        <a:graphic>
          <a:graphicData uri="http://schemas.openxmlformats.org/drawingml/2006/chart">
            <c:chart xmlns:c="http://schemas.openxmlformats.org/drawingml/2006/chart" xmlns:r="http://schemas.openxmlformats.org/officeDocument/2006/relationships" r:id="rId4"/>
          </a:graphicData>
        </a:graphic>
      </p:graphicFrame>
      <p:sp>
        <p:nvSpPr>
          <p:cNvPr id="3" name="ZoneTexte 2">
            <a:extLst>
              <a:ext uri="{FF2B5EF4-FFF2-40B4-BE49-F238E27FC236}">
                <a16:creationId xmlns:a16="http://schemas.microsoft.com/office/drawing/2014/main" id="{0CC501DE-0B40-71BB-E1A5-5EDDC344D349}"/>
              </a:ext>
            </a:extLst>
          </p:cNvPr>
          <p:cNvSpPr txBox="1"/>
          <p:nvPr/>
        </p:nvSpPr>
        <p:spPr>
          <a:xfrm>
            <a:off x="6136229" y="2354602"/>
            <a:ext cx="5514668" cy="523220"/>
          </a:xfrm>
          <a:prstGeom prst="rect">
            <a:avLst/>
          </a:prstGeom>
          <a:noFill/>
        </p:spPr>
        <p:txBody>
          <a:bodyPr wrap="square" rtlCol="0">
            <a:spAutoFit/>
          </a:bodyPr>
          <a:lstStyle/>
          <a:p>
            <a:pPr algn="ctr"/>
            <a:r>
              <a:rPr lang="fr-FR" sz="1400" b="1">
                <a:latin typeface="Lato" panose="020F0502020204030203" pitchFamily="34" charset="0"/>
                <a:ea typeface="Lato" panose="020F0502020204030203" pitchFamily="34" charset="0"/>
                <a:cs typeface="Lato" panose="020F0502020204030203" pitchFamily="34" charset="0"/>
              </a:rPr>
              <a:t>« Les produits bio Français sont mieux contrôlés que les produits bio importés »</a:t>
            </a:r>
          </a:p>
        </p:txBody>
      </p:sp>
      <p:sp>
        <p:nvSpPr>
          <p:cNvPr id="4" name="Rectangle : coins arrondis 3">
            <a:extLst>
              <a:ext uri="{FF2B5EF4-FFF2-40B4-BE49-F238E27FC236}">
                <a16:creationId xmlns:a16="http://schemas.microsoft.com/office/drawing/2014/main" id="{5BF35C80-7D51-98B4-5BE5-A63F415A28B8}"/>
              </a:ext>
            </a:extLst>
          </p:cNvPr>
          <p:cNvSpPr/>
          <p:nvPr/>
        </p:nvSpPr>
        <p:spPr>
          <a:xfrm>
            <a:off x="10530992" y="2873219"/>
            <a:ext cx="1564486" cy="301240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fr-FR" sz="3200" b="1">
                <a:solidFill>
                  <a:schemeClr val="bg2"/>
                </a:solidFill>
                <a:latin typeface="Lato" panose="020F0502020204030203" pitchFamily="34" charset="0"/>
              </a:rPr>
              <a:t>73% </a:t>
            </a:r>
          </a:p>
          <a:p>
            <a:pPr algn="ctr" defTabSz="1219170">
              <a:defRPr/>
            </a:pPr>
            <a:r>
              <a:rPr lang="fr-FR" sz="1400">
                <a:solidFill>
                  <a:schemeClr val="bg2"/>
                </a:solidFill>
                <a:latin typeface="Lato" panose="020F0502020204030203" pitchFamily="34" charset="0"/>
              </a:rPr>
              <a:t>estiment les produits bio étrangers sont moins bien contrôlés que les produits français</a:t>
            </a:r>
          </a:p>
          <a:p>
            <a:pPr algn="ctr" defTabSz="1219170">
              <a:defRPr/>
            </a:pPr>
            <a:r>
              <a:rPr lang="fr-FR" sz="1050">
                <a:solidFill>
                  <a:schemeClr val="bg2"/>
                </a:solidFill>
                <a:latin typeface="Lato" panose="020F0502020204030203" pitchFamily="34" charset="0"/>
              </a:rPr>
              <a:t>(+4 pts / 2023)</a:t>
            </a:r>
            <a:endParaRPr lang="fr-FR" sz="900">
              <a:solidFill>
                <a:schemeClr val="bg2"/>
              </a:solidFill>
              <a:latin typeface="Lato" panose="020F0502020204030203" pitchFamily="34" charset="0"/>
            </a:endParaRPr>
          </a:p>
        </p:txBody>
      </p:sp>
      <p:sp>
        <p:nvSpPr>
          <p:cNvPr id="5" name="Demi-cadre 4">
            <a:extLst>
              <a:ext uri="{FF2B5EF4-FFF2-40B4-BE49-F238E27FC236}">
                <a16:creationId xmlns:a16="http://schemas.microsoft.com/office/drawing/2014/main" id="{ED92E57A-3286-1BFA-1EBB-8D3DFC7CE677}"/>
              </a:ext>
            </a:extLst>
          </p:cNvPr>
          <p:cNvSpPr/>
          <p:nvPr/>
        </p:nvSpPr>
        <p:spPr>
          <a:xfrm flipH="1">
            <a:off x="10318957" y="2832851"/>
            <a:ext cx="237228" cy="3439503"/>
          </a:xfrm>
          <a:prstGeom prst="halfFram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solidFill>
                <a:schemeClr val="tx1"/>
              </a:solidFill>
              <a:latin typeface="Lato" panose="020F0502020204030203" pitchFamily="34" charset="0"/>
            </a:endParaRPr>
          </a:p>
        </p:txBody>
      </p:sp>
    </p:spTree>
    <p:extLst>
      <p:ext uri="{BB962C8B-B14F-4D97-AF65-F5344CB8AC3E}">
        <p14:creationId xmlns:p14="http://schemas.microsoft.com/office/powerpoint/2010/main" val="2757535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D4427-1738-3C1A-3E76-ADABCE9776BE}"/>
            </a:ext>
          </a:extLst>
        </p:cNvPr>
        <p:cNvGrpSpPr/>
        <p:nvPr/>
      </p:nvGrpSpPr>
      <p:grpSpPr>
        <a:xfrm>
          <a:off x="0" y="0"/>
          <a:ext cx="0" cy="0"/>
          <a:chOff x="0" y="0"/>
          <a:chExt cx="0" cy="0"/>
        </a:xfrm>
      </p:grpSpPr>
      <p:sp>
        <p:nvSpPr>
          <p:cNvPr id="4" name="Titre 1">
            <a:extLst>
              <a:ext uri="{FF2B5EF4-FFF2-40B4-BE49-F238E27FC236}">
                <a16:creationId xmlns:a16="http://schemas.microsoft.com/office/drawing/2014/main" id="{6D328AB6-DD1D-F690-4248-EEF9846275E4}"/>
              </a:ext>
            </a:extLst>
          </p:cNvPr>
          <p:cNvSpPr txBox="1">
            <a:spLocks/>
          </p:cNvSpPr>
          <p:nvPr/>
        </p:nvSpPr>
        <p:spPr>
          <a:xfrm>
            <a:off x="2234390" y="386235"/>
            <a:ext cx="9819588" cy="741532"/>
          </a:xfrm>
          <a:prstGeom prst="rect">
            <a:avLst/>
          </a:prstGeom>
        </p:spPr>
        <p:txBody>
          <a:bodyPr vert="horz" lIns="0" tIns="0" rIns="0" bIns="0" rtlCol="0" anchor="b" anchorCtr="0">
            <a:normAutofit fontScale="77500" lnSpcReduction="20000"/>
          </a:bodyPr>
          <a:lstStyle>
            <a:lvl1pPr algn="l" defTabSz="914377" rtl="0" eaLnBrk="1" latinLnBrk="0" hangingPunct="1">
              <a:lnSpc>
                <a:spcPct val="90000"/>
              </a:lnSpc>
              <a:spcBef>
                <a:spcPct val="0"/>
              </a:spcBef>
              <a:buNone/>
              <a:defRPr sz="5067" b="1" kern="1200">
                <a:solidFill>
                  <a:schemeClr val="bg2"/>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fr-FR" sz="4267" b="1" i="0" u="none" strike="noStrike" kern="1200" cap="none" spc="0" normalizeH="0" baseline="0" noProof="0">
                <a:ln>
                  <a:noFill/>
                </a:ln>
                <a:solidFill>
                  <a:srgbClr val="99C221"/>
                </a:solidFill>
                <a:effectLst/>
                <a:uLnTx/>
                <a:uFillTx/>
                <a:latin typeface="Arial" panose="020B0604020202020204"/>
                <a:ea typeface="+mj-ea"/>
                <a:cs typeface="+mj-cs"/>
              </a:rPr>
              <a:t>Le bio reste attractif pour les agriculteurs (installés ou à venir)</a:t>
            </a:r>
          </a:p>
        </p:txBody>
      </p:sp>
      <p:sp>
        <p:nvSpPr>
          <p:cNvPr id="5" name="Espace réservé du texte 5">
            <a:extLst>
              <a:ext uri="{FF2B5EF4-FFF2-40B4-BE49-F238E27FC236}">
                <a16:creationId xmlns:a16="http://schemas.microsoft.com/office/drawing/2014/main" id="{FD707CD4-8B43-4E4E-D1F3-E98F5897F101}"/>
              </a:ext>
            </a:extLst>
          </p:cNvPr>
          <p:cNvSpPr txBox="1">
            <a:spLocks/>
          </p:cNvSpPr>
          <p:nvPr/>
        </p:nvSpPr>
        <p:spPr>
          <a:xfrm>
            <a:off x="244433" y="1337496"/>
            <a:ext cx="11809545" cy="1307733"/>
          </a:xfrm>
          <a:prstGeom prst="rect">
            <a:avLst/>
          </a:prstGeom>
        </p:spPr>
        <p:txBody>
          <a:bodyPr vert="horz" lIns="0" tIns="0" rIns="0" bIns="0" rtlCol="0">
            <a:noAutofit/>
          </a:bodyPr>
          <a:lstStyle>
            <a:lvl1pPr marL="0" indent="0" algn="l" defTabSz="914377" rtl="0" eaLnBrk="1" latinLnBrk="0" hangingPunct="1">
              <a:lnSpc>
                <a:spcPct val="90000"/>
              </a:lnSpc>
              <a:spcBef>
                <a:spcPts val="1000"/>
              </a:spcBef>
              <a:buFont typeface="Arial" panose="020B0604020202020204" pitchFamily="34" charset="0"/>
              <a:buNone/>
              <a:defRPr sz="2667" kern="1200">
                <a:solidFill>
                  <a:schemeClr val="tx2"/>
                </a:solidFill>
                <a:latin typeface="+mn-lt"/>
                <a:ea typeface="+mn-ea"/>
                <a:cs typeface="+mn-cs"/>
              </a:defRPr>
            </a:lvl1pPr>
            <a:lvl2pPr marL="302676" indent="-287859" algn="l" defTabSz="914377" rtl="0" eaLnBrk="1" latinLnBrk="0" hangingPunct="1">
              <a:lnSpc>
                <a:spcPct val="90000"/>
              </a:lnSpc>
              <a:spcBef>
                <a:spcPts val="1067"/>
              </a:spcBef>
              <a:buSzPct val="120000"/>
              <a:buFontTx/>
              <a:buBlip>
                <a:blip r:embed="rId3"/>
              </a:buBlip>
              <a:tabLst/>
              <a:defRPr sz="1600" b="1" kern="1200">
                <a:solidFill>
                  <a:schemeClr val="tx1"/>
                </a:solidFill>
                <a:latin typeface="+mn-lt"/>
                <a:ea typeface="+mn-ea"/>
                <a:cs typeface="+mn-cs"/>
              </a:defRPr>
            </a:lvl2pPr>
            <a:lvl3pPr marL="6351" indent="0" algn="l" defTabSz="914377" rtl="0" eaLnBrk="1" latinLnBrk="0" hangingPunct="1">
              <a:lnSpc>
                <a:spcPct val="90000"/>
              </a:lnSpc>
              <a:spcBef>
                <a:spcPts val="533"/>
              </a:spcBef>
              <a:buFont typeface="Arial" panose="020B0604020202020204" pitchFamily="34" charset="0"/>
              <a:buNone/>
              <a:tabLst/>
              <a:defRPr sz="1600" kern="1200">
                <a:solidFill>
                  <a:schemeClr val="tx1"/>
                </a:solidFill>
                <a:latin typeface="+mn-lt"/>
                <a:ea typeface="+mn-ea"/>
                <a:cs typeface="+mn-cs"/>
              </a:defRPr>
            </a:lvl3pPr>
            <a:lvl4pPr marL="654034" indent="-103715" algn="l" defTabSz="914377" rtl="0" eaLnBrk="1" latinLnBrk="0" hangingPunct="1">
              <a:lnSpc>
                <a:spcPct val="90000"/>
              </a:lnSpc>
              <a:spcBef>
                <a:spcPts val="500"/>
              </a:spcBef>
              <a:buClr>
                <a:schemeClr val="bg2"/>
              </a:buClr>
              <a:buFont typeface="Arial" panose="020B0604020202020204" pitchFamily="34" charset="0"/>
              <a:buChar char="•"/>
              <a:tabLst/>
              <a:defRPr sz="1333" kern="1200">
                <a:solidFill>
                  <a:schemeClr val="tx1"/>
                </a:solidFill>
                <a:latin typeface="+mn-lt"/>
                <a:ea typeface="+mn-ea"/>
                <a:cs typeface="+mn-cs"/>
              </a:defRPr>
            </a:lvl4pPr>
            <a:lvl5pPr marL="829713" indent="-112181" algn="l" defTabSz="914377"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1600" b="0" i="0" u="none" strike="noStrike" kern="1200" cap="none" spc="0" normalizeH="0" baseline="0" noProof="0">
              <a:ln>
                <a:noFill/>
              </a:ln>
              <a:solidFill>
                <a:srgbClr val="000000"/>
              </a:solidFill>
              <a:effectLst/>
              <a:uLnTx/>
              <a:uFillTx/>
              <a:latin typeface="Arial" panose="020B0604020202020204"/>
              <a:ea typeface="+mn-ea"/>
              <a:cs typeface="+mn-cs"/>
              <a:sym typeface="Wingdings" pitchFamily="2" charset="2"/>
            </a:endParaRPr>
          </a:p>
          <a:p>
            <a:pPr marR="0" lvl="0" algn="l" defTabSz="914377" rtl="0" eaLnBrk="1" fontAlgn="auto" latinLnBrk="0" hangingPunct="1">
              <a:lnSpc>
                <a:spcPct val="90000"/>
              </a:lnSpc>
              <a:spcBef>
                <a:spcPts val="1000"/>
              </a:spcBef>
              <a:spcAft>
                <a:spcPts val="0"/>
              </a:spcAft>
              <a:buClrTx/>
              <a:buSzTx/>
              <a:tabLst/>
              <a:defRPr/>
            </a:pPr>
            <a:r>
              <a:rPr lang="fr-FR" sz="2400" b="1">
                <a:solidFill>
                  <a:srgbClr val="000000"/>
                </a:solidFill>
                <a:latin typeface="Arial" panose="020B0604020202020204"/>
                <a:sym typeface="Wingdings" pitchFamily="2" charset="2"/>
              </a:rPr>
              <a:t>En 2024, 87199 opérateurs bio  pour alimenter les  consommateurs :</a:t>
            </a:r>
          </a:p>
          <a:p>
            <a:pPr marL="285750" marR="0" lvl="0" indent="-285750" algn="l" defTabSz="914377" rtl="0" eaLnBrk="1" fontAlgn="auto" latinLnBrk="0" hangingPunct="1">
              <a:lnSpc>
                <a:spcPct val="90000"/>
              </a:lnSpc>
              <a:spcBef>
                <a:spcPts val="1000"/>
              </a:spcBef>
              <a:spcAft>
                <a:spcPts val="0"/>
              </a:spcAft>
              <a:buClrTx/>
              <a:buSzTx/>
              <a:buFontTx/>
              <a:buChar char="-"/>
              <a:tabLst/>
              <a:defRPr/>
            </a:pPr>
            <a:r>
              <a:rPr lang="fr-FR" sz="1600">
                <a:solidFill>
                  <a:srgbClr val="000000"/>
                </a:solidFill>
                <a:latin typeface="Arial" panose="020B0604020202020204"/>
                <a:sym typeface="Wingdings" pitchFamily="2" charset="2"/>
              </a:rPr>
              <a:t>61669 producteurs sur l’ensemble du territoire français</a:t>
            </a:r>
          </a:p>
          <a:p>
            <a:pPr marL="285750" marR="0" lvl="0" indent="-285750" algn="l" defTabSz="914377" rtl="0" eaLnBrk="1" fontAlgn="auto" latinLnBrk="0" hangingPunct="1">
              <a:lnSpc>
                <a:spcPct val="90000"/>
              </a:lnSpc>
              <a:spcBef>
                <a:spcPts val="1000"/>
              </a:spcBef>
              <a:spcAft>
                <a:spcPts val="0"/>
              </a:spcAft>
              <a:buClrTx/>
              <a:buSzTx/>
              <a:buFontTx/>
              <a:buChar char="-"/>
              <a:tabLst/>
              <a:defRPr/>
            </a:pPr>
            <a:r>
              <a:rPr lang="fr-FR" sz="1600">
                <a:solidFill>
                  <a:srgbClr val="000000"/>
                </a:solidFill>
                <a:latin typeface="Arial" panose="020B0604020202020204"/>
                <a:sym typeface="Wingdings" pitchFamily="2" charset="2"/>
              </a:rPr>
              <a:t>25530 opérateurs de l’aval (transformateurs, distributeurs, stockeurs ….)</a:t>
            </a:r>
          </a:p>
          <a:p>
            <a:pPr marL="285750" marR="0" lvl="0" indent="-285750"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1600" b="0" i="0" u="none" strike="noStrike" kern="1200" cap="none" spc="0" normalizeH="0" baseline="0" noProof="0">
              <a:ln>
                <a:noFill/>
              </a:ln>
              <a:solidFill>
                <a:srgbClr val="000000"/>
              </a:solidFill>
              <a:effectLst/>
              <a:uLnTx/>
              <a:uFillTx/>
              <a:latin typeface="Arial" panose="020B0604020202020204"/>
              <a:ea typeface="+mn-ea"/>
              <a:cs typeface="+mn-cs"/>
              <a:sym typeface="Wingdings" pitchFamily="2" charset="2"/>
            </a:endParaRPr>
          </a:p>
          <a:p>
            <a:pPr marR="0" lvl="0" algn="l" defTabSz="914377" rtl="0" eaLnBrk="1" fontAlgn="auto" latinLnBrk="0" hangingPunct="1">
              <a:lnSpc>
                <a:spcPct val="90000"/>
              </a:lnSpc>
              <a:spcBef>
                <a:spcPts val="1000"/>
              </a:spcBef>
              <a:spcAft>
                <a:spcPts val="0"/>
              </a:spcAft>
              <a:buClrTx/>
              <a:buSzTx/>
              <a:tabLst/>
              <a:defRPr/>
            </a:pPr>
            <a:endParaRPr kumimoji="0" lang="fr-FR" sz="1600" b="0" i="0" u="none" strike="noStrike" kern="1200" cap="none" spc="0" normalizeH="0" baseline="0" noProof="0">
              <a:ln>
                <a:noFill/>
              </a:ln>
              <a:solidFill>
                <a:srgbClr val="000000"/>
              </a:solidFill>
              <a:effectLst/>
              <a:uLnTx/>
              <a:uFillTx/>
              <a:latin typeface="Arial" panose="020B0604020202020204"/>
              <a:ea typeface="+mn-ea"/>
              <a:cs typeface="+mn-cs"/>
            </a:endParaRPr>
          </a:p>
          <a:p>
            <a:pPr marR="0" lvl="0" algn="l" defTabSz="914377" rtl="0" eaLnBrk="1" fontAlgn="auto" latinLnBrk="0" hangingPunct="1">
              <a:lnSpc>
                <a:spcPct val="90000"/>
              </a:lnSpc>
              <a:spcBef>
                <a:spcPts val="1000"/>
              </a:spcBef>
              <a:spcAft>
                <a:spcPts val="0"/>
              </a:spcAft>
              <a:buClrTx/>
              <a:buSzTx/>
              <a:tabLst/>
              <a:defRPr/>
            </a:pPr>
            <a:endParaRPr kumimoji="0" lang="fr-FR" sz="1600" b="0" i="0" u="none" strike="noStrike" kern="1200" cap="none" spc="0" normalizeH="0" baseline="0" noProof="0">
              <a:ln>
                <a:noFill/>
              </a:ln>
              <a:solidFill>
                <a:srgbClr val="000000"/>
              </a:solidFill>
              <a:effectLst/>
              <a:uLnTx/>
              <a:uFillTx/>
              <a:latin typeface="Arial" panose="020B0604020202020204"/>
              <a:ea typeface="+mn-ea"/>
              <a:cs typeface="+mn-cs"/>
            </a:endParaRPr>
          </a:p>
          <a:p>
            <a:pPr marL="285750" marR="0" lvl="0" indent="-285750"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1600" b="0" i="0" u="none" strike="noStrike" kern="1200" cap="none" spc="0" normalizeH="0" baseline="0" noProof="0">
              <a:ln>
                <a:noFill/>
              </a:ln>
              <a:solidFill>
                <a:srgbClr val="000000"/>
              </a:solidFill>
              <a:effectLst/>
              <a:uLnTx/>
              <a:uFillTx/>
              <a:latin typeface="Arial" panose="020B0604020202020204"/>
              <a:ea typeface="+mn-ea"/>
              <a:cs typeface="+mn-cs"/>
            </a:endParaRPr>
          </a:p>
          <a:p>
            <a:pPr marL="285750" marR="0" lvl="0" indent="-285750" algn="l" defTabSz="914377"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fr-FR" sz="16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fr-FR" sz="16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sp>
        <p:nvSpPr>
          <p:cNvPr id="8" name="Rectangle 7">
            <a:extLst>
              <a:ext uri="{FF2B5EF4-FFF2-40B4-BE49-F238E27FC236}">
                <a16:creationId xmlns:a16="http://schemas.microsoft.com/office/drawing/2014/main" id="{6D4F8620-E954-8942-EDDB-7E47836085BF}"/>
              </a:ext>
            </a:extLst>
          </p:cNvPr>
          <p:cNvSpPr/>
          <p:nvPr/>
        </p:nvSpPr>
        <p:spPr>
          <a:xfrm>
            <a:off x="127659" y="2854958"/>
            <a:ext cx="6556170" cy="687247"/>
          </a:xfrm>
          <a:prstGeom prst="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rgbClr val="FFFFFF"/>
                </a:solidFill>
                <a:effectLst/>
                <a:uLnTx/>
                <a:uFillTx/>
                <a:latin typeface="Arial" panose="020B0604020202020204"/>
                <a:ea typeface="+mn-ea"/>
                <a:cs typeface="+mn-cs"/>
              </a:rPr>
              <a:t>2024 : Plus de producteurs, moins de transformateurs</a:t>
            </a:r>
          </a:p>
        </p:txBody>
      </p:sp>
      <p:graphicFrame>
        <p:nvGraphicFramePr>
          <p:cNvPr id="15" name="Graphique 14">
            <a:extLst>
              <a:ext uri="{FF2B5EF4-FFF2-40B4-BE49-F238E27FC236}">
                <a16:creationId xmlns:a16="http://schemas.microsoft.com/office/drawing/2014/main" id="{0596C26D-7B92-5596-0B52-FBCD182130E1}"/>
              </a:ext>
            </a:extLst>
          </p:cNvPr>
          <p:cNvGraphicFramePr>
            <a:graphicFrameLocks/>
          </p:cNvGraphicFramePr>
          <p:nvPr/>
        </p:nvGraphicFramePr>
        <p:xfrm>
          <a:off x="6683829" y="2754086"/>
          <a:ext cx="5263738" cy="3291653"/>
        </p:xfrm>
        <a:graphic>
          <a:graphicData uri="http://schemas.openxmlformats.org/drawingml/2006/chart">
            <c:chart xmlns:c="http://schemas.openxmlformats.org/drawingml/2006/chart" xmlns:r="http://schemas.openxmlformats.org/officeDocument/2006/relationships" r:id="rId4"/>
          </a:graphicData>
        </a:graphic>
      </p:graphicFrame>
      <p:sp>
        <p:nvSpPr>
          <p:cNvPr id="2" name="Espace réservé du texte 5">
            <a:extLst>
              <a:ext uri="{FF2B5EF4-FFF2-40B4-BE49-F238E27FC236}">
                <a16:creationId xmlns:a16="http://schemas.microsoft.com/office/drawing/2014/main" id="{3C14DE9A-1AAD-3568-2B80-16C5B454A201}"/>
              </a:ext>
            </a:extLst>
          </p:cNvPr>
          <p:cNvSpPr txBox="1">
            <a:spLocks/>
          </p:cNvSpPr>
          <p:nvPr/>
        </p:nvSpPr>
        <p:spPr>
          <a:xfrm>
            <a:off x="729343" y="3897086"/>
            <a:ext cx="4452257" cy="2057400"/>
          </a:xfrm>
          <a:prstGeom prst="rect">
            <a:avLst/>
          </a:prstGeom>
        </p:spPr>
        <p:txBody>
          <a:bodyPr vert="horz" lIns="0" tIns="0" rIns="0" bIns="0" rtlCol="0">
            <a:noAutofit/>
          </a:bodyPr>
          <a:lstStyle>
            <a:lvl1pPr marL="0" indent="0" algn="l" defTabSz="914377" rtl="0" eaLnBrk="1" latinLnBrk="0" hangingPunct="1">
              <a:lnSpc>
                <a:spcPct val="90000"/>
              </a:lnSpc>
              <a:spcBef>
                <a:spcPts val="1000"/>
              </a:spcBef>
              <a:buFont typeface="Arial" panose="020B0604020202020204" pitchFamily="34" charset="0"/>
              <a:buNone/>
              <a:defRPr sz="2667" kern="1200">
                <a:solidFill>
                  <a:schemeClr val="tx2"/>
                </a:solidFill>
                <a:latin typeface="+mn-lt"/>
                <a:ea typeface="+mn-ea"/>
                <a:cs typeface="+mn-cs"/>
              </a:defRPr>
            </a:lvl1pPr>
            <a:lvl2pPr marL="302676" indent="-287859" algn="l" defTabSz="914377" rtl="0" eaLnBrk="1" latinLnBrk="0" hangingPunct="1">
              <a:lnSpc>
                <a:spcPct val="90000"/>
              </a:lnSpc>
              <a:spcBef>
                <a:spcPts val="1067"/>
              </a:spcBef>
              <a:buSzPct val="120000"/>
              <a:buFontTx/>
              <a:buBlip>
                <a:blip r:embed="rId3"/>
              </a:buBlip>
              <a:tabLst/>
              <a:defRPr sz="1600" b="1" kern="1200">
                <a:solidFill>
                  <a:schemeClr val="tx1"/>
                </a:solidFill>
                <a:latin typeface="+mn-lt"/>
                <a:ea typeface="+mn-ea"/>
                <a:cs typeface="+mn-cs"/>
              </a:defRPr>
            </a:lvl2pPr>
            <a:lvl3pPr marL="6351" indent="0" algn="l" defTabSz="914377" rtl="0" eaLnBrk="1" latinLnBrk="0" hangingPunct="1">
              <a:lnSpc>
                <a:spcPct val="90000"/>
              </a:lnSpc>
              <a:spcBef>
                <a:spcPts val="533"/>
              </a:spcBef>
              <a:buFont typeface="Arial" panose="020B0604020202020204" pitchFamily="34" charset="0"/>
              <a:buNone/>
              <a:tabLst/>
              <a:defRPr sz="1600" kern="1200">
                <a:solidFill>
                  <a:schemeClr val="tx1"/>
                </a:solidFill>
                <a:latin typeface="+mn-lt"/>
                <a:ea typeface="+mn-ea"/>
                <a:cs typeface="+mn-cs"/>
              </a:defRPr>
            </a:lvl3pPr>
            <a:lvl4pPr marL="654034" indent="-103715" algn="l" defTabSz="914377" rtl="0" eaLnBrk="1" latinLnBrk="0" hangingPunct="1">
              <a:lnSpc>
                <a:spcPct val="90000"/>
              </a:lnSpc>
              <a:spcBef>
                <a:spcPts val="500"/>
              </a:spcBef>
              <a:buClr>
                <a:schemeClr val="bg2"/>
              </a:buClr>
              <a:buFont typeface="Arial" panose="020B0604020202020204" pitchFamily="34" charset="0"/>
              <a:buChar char="•"/>
              <a:tabLst/>
              <a:defRPr sz="1333" kern="1200">
                <a:solidFill>
                  <a:schemeClr val="tx1"/>
                </a:solidFill>
                <a:latin typeface="+mn-lt"/>
                <a:ea typeface="+mn-ea"/>
                <a:cs typeface="+mn-cs"/>
              </a:defRPr>
            </a:lvl4pPr>
            <a:lvl5pPr marL="829713" indent="-112181" algn="l" defTabSz="914377"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1600" b="0" i="0" u="none" strike="noStrike" kern="1200" cap="none" spc="0" normalizeH="0" baseline="0" noProof="0">
                <a:ln>
                  <a:noFill/>
                </a:ln>
                <a:solidFill>
                  <a:srgbClr val="000000"/>
                </a:solidFill>
                <a:effectLst/>
                <a:uLnTx/>
                <a:uFillTx/>
                <a:latin typeface="Arial" panose="020B0604020202020204"/>
                <a:ea typeface="+mn-ea"/>
                <a:cs typeface="+mn-cs"/>
                <a:sym typeface="Wingdings" pitchFamily="2" charset="2"/>
              </a:rPr>
              <a:t>En amont : un solde </a:t>
            </a:r>
            <a:r>
              <a:rPr kumimoji="0" lang="fr-FR" sz="1600" b="0" i="0" u="none" strike="noStrike" kern="1200" cap="none" spc="0" normalizeH="0" baseline="0" noProof="0">
                <a:ln>
                  <a:noFill/>
                </a:ln>
                <a:solidFill>
                  <a:srgbClr val="79B0E8"/>
                </a:solidFill>
                <a:effectLst/>
                <a:uLnTx/>
                <a:uFillTx/>
                <a:latin typeface="Arial" panose="020B0604020202020204"/>
                <a:ea typeface="+mn-ea"/>
                <a:cs typeface="+mn-cs"/>
                <a:sym typeface="Wingdings" pitchFamily="2" charset="2"/>
              </a:rPr>
              <a:t>positif </a:t>
            </a:r>
            <a:r>
              <a:rPr kumimoji="0" lang="fr-FR" sz="1600" b="0" i="0" u="none" strike="noStrike" kern="1200" cap="none" spc="0" normalizeH="0" baseline="0" noProof="0">
                <a:ln>
                  <a:noFill/>
                </a:ln>
                <a:solidFill>
                  <a:srgbClr val="000000"/>
                </a:solidFill>
                <a:effectLst/>
                <a:uLnTx/>
                <a:uFillTx/>
                <a:latin typeface="Arial" panose="020B0604020202020204"/>
                <a:ea typeface="+mn-ea"/>
                <a:cs typeface="+mn-cs"/>
                <a:sym typeface="Wingdings" pitchFamily="2" charset="2"/>
              </a:rPr>
              <a:t>de 712 producteurs engagés en bio (+0,8%) pour 3054 arrêts versus 4337 nouveaux</a:t>
            </a:r>
          </a:p>
          <a:p>
            <a:pPr marL="285750" marR="0" lvl="0" indent="-285750"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1600" b="0" i="0" u="none" strike="noStrike" kern="1200" cap="none" spc="0" normalizeH="0" baseline="0" noProof="0">
                <a:ln>
                  <a:noFill/>
                </a:ln>
                <a:solidFill>
                  <a:srgbClr val="000000"/>
                </a:solidFill>
                <a:effectLst/>
                <a:uLnTx/>
                <a:uFillTx/>
                <a:latin typeface="Arial" panose="020B0604020202020204"/>
                <a:ea typeface="+mn-ea"/>
                <a:cs typeface="+mn-cs"/>
                <a:sym typeface="Wingdings" pitchFamily="2" charset="2"/>
              </a:rPr>
              <a:t>En aval : un solde </a:t>
            </a:r>
            <a:r>
              <a:rPr kumimoji="0" lang="fr-FR" sz="1600" b="0" i="0" u="none" strike="noStrike" kern="1200" cap="none" spc="0" normalizeH="0" baseline="0" noProof="0">
                <a:ln>
                  <a:noFill/>
                </a:ln>
                <a:solidFill>
                  <a:srgbClr val="FF0000"/>
                </a:solidFill>
                <a:effectLst/>
                <a:uLnTx/>
                <a:uFillTx/>
                <a:latin typeface="Arial" panose="020B0604020202020204"/>
                <a:ea typeface="+mn-ea"/>
                <a:cs typeface="+mn-cs"/>
                <a:sym typeface="Wingdings" pitchFamily="2" charset="2"/>
              </a:rPr>
              <a:t>négatif</a:t>
            </a:r>
            <a:r>
              <a:rPr kumimoji="0" lang="fr-FR" sz="1600" b="0" i="0" u="none" strike="noStrike" kern="1200" cap="none" spc="0" normalizeH="0" baseline="0" noProof="0">
                <a:ln>
                  <a:noFill/>
                </a:ln>
                <a:solidFill>
                  <a:srgbClr val="000000"/>
                </a:solidFill>
                <a:effectLst/>
                <a:uLnTx/>
                <a:uFillTx/>
                <a:latin typeface="Arial" panose="020B0604020202020204"/>
                <a:ea typeface="+mn-ea"/>
                <a:cs typeface="+mn-cs"/>
                <a:sym typeface="Wingdings" pitchFamily="2" charset="2"/>
              </a:rPr>
              <a:t> plus nettement qu’en 2023 de 941 opérateurs (-2,8%) avec </a:t>
            </a:r>
            <a:r>
              <a:rPr kumimoji="0" lang="fr-FR" sz="1600" b="0" i="0" u="none" strike="noStrike" kern="100" cap="none" spc="0" normalizeH="0" baseline="0" noProof="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2 396 arrêts versus 1 455 nouveaux en 2024</a:t>
            </a:r>
            <a:endParaRPr kumimoji="0" lang="fr-FR" sz="16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fr-FR" sz="16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spTree>
    <p:extLst>
      <p:ext uri="{BB962C8B-B14F-4D97-AF65-F5344CB8AC3E}">
        <p14:creationId xmlns:p14="http://schemas.microsoft.com/office/powerpoint/2010/main" val="1315560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90FCE-1DA6-F9E6-3C5E-1928D0EF5F0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8C3AB6D-BA42-E62F-325C-AF1937FD89B4}"/>
              </a:ext>
            </a:extLst>
          </p:cNvPr>
          <p:cNvSpPr>
            <a:spLocks noGrp="1"/>
          </p:cNvSpPr>
          <p:nvPr>
            <p:ph type="title"/>
          </p:nvPr>
        </p:nvSpPr>
        <p:spPr/>
        <p:txBody>
          <a:bodyPr/>
          <a:lstStyle/>
          <a:p>
            <a:r>
              <a:rPr lang="fr-FR"/>
              <a:t>Annexe</a:t>
            </a:r>
          </a:p>
        </p:txBody>
      </p:sp>
    </p:spTree>
    <p:extLst>
      <p:ext uri="{BB962C8B-B14F-4D97-AF65-F5344CB8AC3E}">
        <p14:creationId xmlns:p14="http://schemas.microsoft.com/office/powerpoint/2010/main" val="615692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26">
            <a:extLst>
              <a:ext uri="{FF2B5EF4-FFF2-40B4-BE49-F238E27FC236}">
                <a16:creationId xmlns:a16="http://schemas.microsoft.com/office/drawing/2014/main" id="{F58B95BE-49D6-51F9-82FB-60F24340E3E3}"/>
              </a:ext>
            </a:extLst>
          </p:cNvPr>
          <p:cNvSpPr txBox="1">
            <a:spLocks/>
          </p:cNvSpPr>
          <p:nvPr/>
        </p:nvSpPr>
        <p:spPr>
          <a:xfrm>
            <a:off x="2381796" y="393286"/>
            <a:ext cx="8595051" cy="870857"/>
          </a:xfrm>
          <a:prstGeom prst="rect">
            <a:avLst/>
          </a:prstGeom>
        </p:spPr>
        <p:txBody>
          <a:bodyPr anchor="ctr"/>
          <a:lstStyle>
            <a:defPPr>
              <a:defRPr lang="en-US"/>
            </a:defPPr>
            <a:lvl1pPr defTabSz="685800">
              <a:lnSpc>
                <a:spcPct val="90000"/>
              </a:lnSpc>
              <a:spcBef>
                <a:spcPct val="0"/>
              </a:spcBef>
              <a:buNone/>
              <a:defRPr b="1">
                <a:solidFill>
                  <a:schemeClr val="bg2"/>
                </a:solidFill>
                <a:latin typeface="+mj-lt"/>
                <a:ea typeface="+mj-ea"/>
                <a:cs typeface="+mj-cs"/>
              </a:defRPr>
            </a:lvl1pPr>
          </a:lstStyle>
          <a:p>
            <a:r>
              <a:rPr lang="fr-FR" sz="2400">
                <a:latin typeface="Lato" panose="020F0502020204030203" pitchFamily="34" charset="0"/>
                <a:ea typeface="Lato" panose="020F0502020204030203" pitchFamily="34" charset="0"/>
                <a:cs typeface="Lato" panose="020F0502020204030203" pitchFamily="34" charset="0"/>
              </a:rPr>
              <a:t>5 profils de Français selon leur rapport au bio</a:t>
            </a:r>
          </a:p>
        </p:txBody>
      </p:sp>
      <p:cxnSp>
        <p:nvCxnSpPr>
          <p:cNvPr id="3" name="Connecteur droit avec flèche 2">
            <a:extLst>
              <a:ext uri="{FF2B5EF4-FFF2-40B4-BE49-F238E27FC236}">
                <a16:creationId xmlns:a16="http://schemas.microsoft.com/office/drawing/2014/main" id="{E04FAFB1-1D7A-2134-90A8-154E91B44FF7}"/>
              </a:ext>
            </a:extLst>
          </p:cNvPr>
          <p:cNvCxnSpPr>
            <a:cxnSpLocks/>
          </p:cNvCxnSpPr>
          <p:nvPr/>
        </p:nvCxnSpPr>
        <p:spPr>
          <a:xfrm>
            <a:off x="321841" y="3724863"/>
            <a:ext cx="10638504" cy="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 name="Connecteur droit avec flèche 3">
            <a:extLst>
              <a:ext uri="{FF2B5EF4-FFF2-40B4-BE49-F238E27FC236}">
                <a16:creationId xmlns:a16="http://schemas.microsoft.com/office/drawing/2014/main" id="{76831337-C868-F2B7-F213-68BA628FF838}"/>
              </a:ext>
            </a:extLst>
          </p:cNvPr>
          <p:cNvCxnSpPr>
            <a:cxnSpLocks/>
          </p:cNvCxnSpPr>
          <p:nvPr/>
        </p:nvCxnSpPr>
        <p:spPr>
          <a:xfrm flipV="1">
            <a:off x="5645021" y="1158895"/>
            <a:ext cx="0" cy="4866968"/>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 name="ZoneTexte 4">
            <a:extLst>
              <a:ext uri="{FF2B5EF4-FFF2-40B4-BE49-F238E27FC236}">
                <a16:creationId xmlns:a16="http://schemas.microsoft.com/office/drawing/2014/main" id="{BEA95FA0-B955-8EAD-18BA-8433203529D4}"/>
              </a:ext>
            </a:extLst>
          </p:cNvPr>
          <p:cNvSpPr txBox="1"/>
          <p:nvPr/>
        </p:nvSpPr>
        <p:spPr>
          <a:xfrm>
            <a:off x="5641093" y="1117965"/>
            <a:ext cx="1629983" cy="584775"/>
          </a:xfrm>
          <a:prstGeom prst="rect">
            <a:avLst/>
          </a:prstGeom>
          <a:noFill/>
        </p:spPr>
        <p:txBody>
          <a:bodyPr wrap="square" rtlCol="0">
            <a:spAutoFit/>
          </a:bodyPr>
          <a:lstStyle/>
          <a:p>
            <a:r>
              <a:rPr lang="fr-FR" sz="1600" b="1">
                <a:latin typeface="Lato" panose="020F0502020204030203" pitchFamily="34" charset="0"/>
                <a:ea typeface="Lato" panose="020F0502020204030203" pitchFamily="34" charset="0"/>
                <a:cs typeface="Lato" panose="020F0502020204030203" pitchFamily="34" charset="0"/>
              </a:rPr>
              <a:t>Perception du bio</a:t>
            </a:r>
          </a:p>
        </p:txBody>
      </p:sp>
      <p:sp>
        <p:nvSpPr>
          <p:cNvPr id="6" name="ZoneTexte 5">
            <a:extLst>
              <a:ext uri="{FF2B5EF4-FFF2-40B4-BE49-F238E27FC236}">
                <a16:creationId xmlns:a16="http://schemas.microsoft.com/office/drawing/2014/main" id="{60C3B1C8-C0B1-D4B3-3E17-8944B99E24B1}"/>
              </a:ext>
            </a:extLst>
          </p:cNvPr>
          <p:cNvSpPr txBox="1"/>
          <p:nvPr/>
        </p:nvSpPr>
        <p:spPr>
          <a:xfrm>
            <a:off x="9003428" y="4261877"/>
            <a:ext cx="1991377" cy="584775"/>
          </a:xfrm>
          <a:prstGeom prst="rect">
            <a:avLst/>
          </a:prstGeom>
          <a:noFill/>
        </p:spPr>
        <p:txBody>
          <a:bodyPr wrap="square" rtlCol="0">
            <a:spAutoFit/>
          </a:bodyPr>
          <a:lstStyle/>
          <a:p>
            <a:pPr algn="r"/>
            <a:r>
              <a:rPr lang="fr-FR" sz="1600" b="1">
                <a:latin typeface="Lato" panose="020F0502020204030203" pitchFamily="34" charset="0"/>
                <a:ea typeface="Lato" panose="020F0502020204030203" pitchFamily="34" charset="0"/>
                <a:cs typeface="Lato" panose="020F0502020204030203" pitchFamily="34" charset="0"/>
              </a:rPr>
              <a:t>Fréquence de consommation bio</a:t>
            </a:r>
          </a:p>
        </p:txBody>
      </p:sp>
      <p:sp>
        <p:nvSpPr>
          <p:cNvPr id="12" name="ZoneTexte 11">
            <a:extLst>
              <a:ext uri="{FF2B5EF4-FFF2-40B4-BE49-F238E27FC236}">
                <a16:creationId xmlns:a16="http://schemas.microsoft.com/office/drawing/2014/main" id="{E344F46A-A928-7292-AD1D-5B0E654780C3}"/>
              </a:ext>
            </a:extLst>
          </p:cNvPr>
          <p:cNvSpPr txBox="1"/>
          <p:nvPr/>
        </p:nvSpPr>
        <p:spPr>
          <a:xfrm>
            <a:off x="744905" y="5611022"/>
            <a:ext cx="863600" cy="461665"/>
          </a:xfrm>
          <a:prstGeom prst="rect">
            <a:avLst/>
          </a:prstGeom>
          <a:noFill/>
        </p:spPr>
        <p:txBody>
          <a:bodyPr wrap="square" rtlCol="0">
            <a:spAutoFit/>
          </a:bodyPr>
          <a:lstStyle/>
          <a:p>
            <a:pPr algn="ctr"/>
            <a:r>
              <a:rPr lang="fr-FR" sz="2400" b="1">
                <a:solidFill>
                  <a:schemeClr val="bg1"/>
                </a:solidFill>
                <a:latin typeface="Lato" panose="020F0502020204030203" pitchFamily="34" charset="0"/>
                <a:ea typeface="Lato" panose="020F0502020204030203" pitchFamily="34" charset="0"/>
                <a:cs typeface="Lato" panose="020F0502020204030203" pitchFamily="34" charset="0"/>
              </a:rPr>
              <a:t>21%</a:t>
            </a:r>
          </a:p>
        </p:txBody>
      </p:sp>
      <p:sp>
        <p:nvSpPr>
          <p:cNvPr id="13" name="ZoneTexte 12">
            <a:extLst>
              <a:ext uri="{FF2B5EF4-FFF2-40B4-BE49-F238E27FC236}">
                <a16:creationId xmlns:a16="http://schemas.microsoft.com/office/drawing/2014/main" id="{35ABB37F-18F1-D8C9-8055-F88B92537C00}"/>
              </a:ext>
            </a:extLst>
          </p:cNvPr>
          <p:cNvSpPr txBox="1"/>
          <p:nvPr/>
        </p:nvSpPr>
        <p:spPr>
          <a:xfrm>
            <a:off x="10245327" y="1968149"/>
            <a:ext cx="863600" cy="461665"/>
          </a:xfrm>
          <a:prstGeom prst="rect">
            <a:avLst/>
          </a:prstGeom>
          <a:noFill/>
        </p:spPr>
        <p:txBody>
          <a:bodyPr wrap="square" rtlCol="0">
            <a:spAutoFit/>
          </a:bodyPr>
          <a:lstStyle/>
          <a:p>
            <a:pPr algn="ctr"/>
            <a:r>
              <a:rPr lang="fr-FR" sz="2400" b="1">
                <a:solidFill>
                  <a:schemeClr val="bg1"/>
                </a:solidFill>
                <a:latin typeface="Lato" panose="020F0502020204030203" pitchFamily="34" charset="0"/>
                <a:ea typeface="Lato" panose="020F0502020204030203" pitchFamily="34" charset="0"/>
                <a:cs typeface="Lato" panose="020F0502020204030203" pitchFamily="34" charset="0"/>
              </a:rPr>
              <a:t>26%</a:t>
            </a:r>
          </a:p>
        </p:txBody>
      </p:sp>
      <p:sp>
        <p:nvSpPr>
          <p:cNvPr id="19" name="ZoneTexte 18">
            <a:extLst>
              <a:ext uri="{FF2B5EF4-FFF2-40B4-BE49-F238E27FC236}">
                <a16:creationId xmlns:a16="http://schemas.microsoft.com/office/drawing/2014/main" id="{00CCB63D-46C9-F242-E6E0-49926DC9A7C0}"/>
              </a:ext>
            </a:extLst>
          </p:cNvPr>
          <p:cNvSpPr txBox="1"/>
          <p:nvPr/>
        </p:nvSpPr>
        <p:spPr>
          <a:xfrm>
            <a:off x="10599456" y="3847749"/>
            <a:ext cx="509472" cy="461665"/>
          </a:xfrm>
          <a:prstGeom prst="rect">
            <a:avLst/>
          </a:prstGeom>
          <a:noFill/>
        </p:spPr>
        <p:txBody>
          <a:bodyPr wrap="square" rtlCol="0">
            <a:spAutoFit/>
          </a:bodyPr>
          <a:lstStyle/>
          <a:p>
            <a:r>
              <a:rPr lang="fr-FR" sz="2400" b="1">
                <a:solidFill>
                  <a:schemeClr val="tx2"/>
                </a:solidFill>
                <a:latin typeface="Lato" panose="020F0502020204030203" pitchFamily="34" charset="0"/>
                <a:ea typeface="Lato" panose="020F0502020204030203" pitchFamily="34" charset="0"/>
                <a:cs typeface="Lato" panose="020F0502020204030203" pitchFamily="34" charset="0"/>
              </a:rPr>
              <a:t>+</a:t>
            </a:r>
          </a:p>
        </p:txBody>
      </p:sp>
      <p:sp>
        <p:nvSpPr>
          <p:cNvPr id="20" name="ZoneTexte 19">
            <a:extLst>
              <a:ext uri="{FF2B5EF4-FFF2-40B4-BE49-F238E27FC236}">
                <a16:creationId xmlns:a16="http://schemas.microsoft.com/office/drawing/2014/main" id="{DA5BED16-0683-0C2D-F507-004DE1961A62}"/>
              </a:ext>
            </a:extLst>
          </p:cNvPr>
          <p:cNvSpPr txBox="1"/>
          <p:nvPr/>
        </p:nvSpPr>
        <p:spPr>
          <a:xfrm>
            <a:off x="5112973" y="1017922"/>
            <a:ext cx="509472" cy="461665"/>
          </a:xfrm>
          <a:prstGeom prst="rect">
            <a:avLst/>
          </a:prstGeom>
          <a:noFill/>
        </p:spPr>
        <p:txBody>
          <a:bodyPr wrap="square" rtlCol="0">
            <a:spAutoFit/>
          </a:bodyPr>
          <a:lstStyle/>
          <a:p>
            <a:r>
              <a:rPr lang="fr-FR" sz="2400" b="1">
                <a:solidFill>
                  <a:schemeClr val="tx2"/>
                </a:solidFill>
                <a:latin typeface="Lato" panose="020F0502020204030203" pitchFamily="34" charset="0"/>
                <a:ea typeface="Lato" panose="020F0502020204030203" pitchFamily="34" charset="0"/>
                <a:cs typeface="Lato" panose="020F0502020204030203" pitchFamily="34" charset="0"/>
              </a:rPr>
              <a:t>+</a:t>
            </a:r>
          </a:p>
        </p:txBody>
      </p:sp>
      <p:sp>
        <p:nvSpPr>
          <p:cNvPr id="21" name="ZoneTexte 20">
            <a:extLst>
              <a:ext uri="{FF2B5EF4-FFF2-40B4-BE49-F238E27FC236}">
                <a16:creationId xmlns:a16="http://schemas.microsoft.com/office/drawing/2014/main" id="{2B49A5A9-8A33-C9EE-0A46-AF91C4F89D1A}"/>
              </a:ext>
            </a:extLst>
          </p:cNvPr>
          <p:cNvSpPr txBox="1"/>
          <p:nvPr/>
        </p:nvSpPr>
        <p:spPr>
          <a:xfrm>
            <a:off x="203009" y="3781145"/>
            <a:ext cx="509472" cy="461665"/>
          </a:xfrm>
          <a:prstGeom prst="rect">
            <a:avLst/>
          </a:prstGeom>
          <a:noFill/>
        </p:spPr>
        <p:txBody>
          <a:bodyPr wrap="square" rtlCol="0">
            <a:spAutoFit/>
          </a:bodyPr>
          <a:lstStyle/>
          <a:p>
            <a:r>
              <a:rPr lang="fr-FR" sz="2400" b="1">
                <a:solidFill>
                  <a:schemeClr val="tx2"/>
                </a:solidFill>
                <a:latin typeface="Lato" panose="020F0502020204030203" pitchFamily="34" charset="0"/>
                <a:ea typeface="Lato" panose="020F0502020204030203" pitchFamily="34" charset="0"/>
                <a:cs typeface="Lato" panose="020F0502020204030203" pitchFamily="34" charset="0"/>
              </a:rPr>
              <a:t>-</a:t>
            </a:r>
          </a:p>
        </p:txBody>
      </p:sp>
      <p:sp>
        <p:nvSpPr>
          <p:cNvPr id="22" name="ZoneTexte 21">
            <a:extLst>
              <a:ext uri="{FF2B5EF4-FFF2-40B4-BE49-F238E27FC236}">
                <a16:creationId xmlns:a16="http://schemas.microsoft.com/office/drawing/2014/main" id="{CB035068-1333-0AEA-32DB-F15FD6CDD34F}"/>
              </a:ext>
            </a:extLst>
          </p:cNvPr>
          <p:cNvSpPr txBox="1"/>
          <p:nvPr/>
        </p:nvSpPr>
        <p:spPr>
          <a:xfrm>
            <a:off x="5232400" y="5720526"/>
            <a:ext cx="509472" cy="461665"/>
          </a:xfrm>
          <a:prstGeom prst="rect">
            <a:avLst/>
          </a:prstGeom>
          <a:noFill/>
        </p:spPr>
        <p:txBody>
          <a:bodyPr wrap="square" rtlCol="0">
            <a:spAutoFit/>
          </a:bodyPr>
          <a:lstStyle/>
          <a:p>
            <a:r>
              <a:rPr lang="fr-FR" sz="2400" b="1">
                <a:solidFill>
                  <a:schemeClr val="tx2"/>
                </a:solidFill>
                <a:latin typeface="Lato" panose="020F0502020204030203" pitchFamily="34" charset="0"/>
                <a:ea typeface="Lato" panose="020F0502020204030203" pitchFamily="34" charset="0"/>
                <a:cs typeface="Lato" panose="020F0502020204030203" pitchFamily="34" charset="0"/>
              </a:rPr>
              <a:t>-</a:t>
            </a:r>
          </a:p>
        </p:txBody>
      </p:sp>
      <p:sp>
        <p:nvSpPr>
          <p:cNvPr id="25" name="ZoneTexte 24">
            <a:extLst>
              <a:ext uri="{FF2B5EF4-FFF2-40B4-BE49-F238E27FC236}">
                <a16:creationId xmlns:a16="http://schemas.microsoft.com/office/drawing/2014/main" id="{22C41B30-3A78-2FCD-478E-091BC1FE3124}"/>
              </a:ext>
            </a:extLst>
          </p:cNvPr>
          <p:cNvSpPr txBox="1"/>
          <p:nvPr/>
        </p:nvSpPr>
        <p:spPr>
          <a:xfrm>
            <a:off x="5768618" y="4390925"/>
            <a:ext cx="1851215" cy="338554"/>
          </a:xfrm>
          <a:prstGeom prst="rect">
            <a:avLst/>
          </a:prstGeom>
          <a:noFill/>
        </p:spPr>
        <p:txBody>
          <a:bodyPr wrap="square" rtlCol="0">
            <a:spAutoFit/>
          </a:bodyPr>
          <a:lstStyle/>
          <a:p>
            <a:r>
              <a:rPr lang="fr-FR" sz="1600" b="1">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Les occasionnels</a:t>
            </a:r>
          </a:p>
        </p:txBody>
      </p:sp>
      <p:sp>
        <p:nvSpPr>
          <p:cNvPr id="26" name="ZoneTexte 25">
            <a:extLst>
              <a:ext uri="{FF2B5EF4-FFF2-40B4-BE49-F238E27FC236}">
                <a16:creationId xmlns:a16="http://schemas.microsoft.com/office/drawing/2014/main" id="{238A0960-CFED-3732-4B5C-F21891BB57DB}"/>
              </a:ext>
            </a:extLst>
          </p:cNvPr>
          <p:cNvSpPr txBox="1"/>
          <p:nvPr/>
        </p:nvSpPr>
        <p:spPr>
          <a:xfrm>
            <a:off x="8152412" y="2629573"/>
            <a:ext cx="1851215" cy="338554"/>
          </a:xfrm>
          <a:prstGeom prst="rect">
            <a:avLst/>
          </a:prstGeom>
          <a:noFill/>
        </p:spPr>
        <p:txBody>
          <a:bodyPr wrap="square" rtlCol="0">
            <a:spAutoFit/>
          </a:bodyPr>
          <a:lstStyle/>
          <a:p>
            <a:r>
              <a:rPr lang="fr-FR" sz="1600" b="1">
                <a:solidFill>
                  <a:schemeClr val="bg2"/>
                </a:solidFill>
                <a:latin typeface="Lato" panose="020F0502020204030203" pitchFamily="34" charset="0"/>
                <a:ea typeface="Lato" panose="020F0502020204030203" pitchFamily="34" charset="0"/>
                <a:cs typeface="Lato" panose="020F0502020204030203" pitchFamily="34" charset="0"/>
              </a:rPr>
              <a:t>Les bio-santé</a:t>
            </a:r>
          </a:p>
        </p:txBody>
      </p:sp>
      <p:sp>
        <p:nvSpPr>
          <p:cNvPr id="27" name="ZoneTexte 26">
            <a:extLst>
              <a:ext uri="{FF2B5EF4-FFF2-40B4-BE49-F238E27FC236}">
                <a16:creationId xmlns:a16="http://schemas.microsoft.com/office/drawing/2014/main" id="{843FD50A-E02A-5F91-395E-3F0B782453A9}"/>
              </a:ext>
            </a:extLst>
          </p:cNvPr>
          <p:cNvSpPr txBox="1"/>
          <p:nvPr/>
        </p:nvSpPr>
        <p:spPr>
          <a:xfrm>
            <a:off x="10052006" y="2004893"/>
            <a:ext cx="1851215" cy="338554"/>
          </a:xfrm>
          <a:prstGeom prst="rect">
            <a:avLst/>
          </a:prstGeom>
          <a:noFill/>
        </p:spPr>
        <p:txBody>
          <a:bodyPr wrap="square" rtlCol="0">
            <a:spAutoFit/>
          </a:bodyPr>
          <a:lstStyle/>
          <a:p>
            <a:r>
              <a:rPr lang="fr-FR" sz="1600" b="1">
                <a:solidFill>
                  <a:schemeClr val="tx2"/>
                </a:solidFill>
                <a:latin typeface="Lato" panose="020F0502020204030203" pitchFamily="34" charset="0"/>
                <a:ea typeface="Lato" panose="020F0502020204030203" pitchFamily="34" charset="0"/>
                <a:cs typeface="Lato" panose="020F0502020204030203" pitchFamily="34" charset="0"/>
              </a:rPr>
              <a:t>Les bio-écolo</a:t>
            </a:r>
          </a:p>
        </p:txBody>
      </p:sp>
      <p:sp>
        <p:nvSpPr>
          <p:cNvPr id="17" name="Ellipse 16">
            <a:extLst>
              <a:ext uri="{FF2B5EF4-FFF2-40B4-BE49-F238E27FC236}">
                <a16:creationId xmlns:a16="http://schemas.microsoft.com/office/drawing/2014/main" id="{ED5AFDDA-1040-C3B6-9810-72C23926FCCB}"/>
              </a:ext>
            </a:extLst>
          </p:cNvPr>
          <p:cNvSpPr/>
          <p:nvPr/>
        </p:nvSpPr>
        <p:spPr>
          <a:xfrm>
            <a:off x="10148570" y="601551"/>
            <a:ext cx="1404000" cy="140400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a:latin typeface="Lato" panose="020F0502020204030203" pitchFamily="34" charset="0"/>
                <a:ea typeface="Lato" panose="020F0502020204030203" pitchFamily="34" charset="0"/>
                <a:cs typeface="Lato" panose="020F0502020204030203" pitchFamily="34" charset="0"/>
              </a:rPr>
              <a:t>26%</a:t>
            </a:r>
          </a:p>
        </p:txBody>
      </p:sp>
      <p:sp>
        <p:nvSpPr>
          <p:cNvPr id="18" name="Ellipse 17">
            <a:extLst>
              <a:ext uri="{FF2B5EF4-FFF2-40B4-BE49-F238E27FC236}">
                <a16:creationId xmlns:a16="http://schemas.microsoft.com/office/drawing/2014/main" id="{DA2179BA-191E-4D7D-D61C-3904C68D9591}"/>
              </a:ext>
            </a:extLst>
          </p:cNvPr>
          <p:cNvSpPr>
            <a:spLocks noChangeAspect="1"/>
          </p:cNvSpPr>
          <p:nvPr/>
        </p:nvSpPr>
        <p:spPr>
          <a:xfrm>
            <a:off x="8234994" y="1380522"/>
            <a:ext cx="1260000" cy="1260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a:latin typeface="Lato" panose="020F0502020204030203" pitchFamily="34" charset="0"/>
                <a:ea typeface="Lato" panose="020F0502020204030203" pitchFamily="34" charset="0"/>
                <a:cs typeface="Lato" panose="020F0502020204030203" pitchFamily="34" charset="0"/>
              </a:rPr>
              <a:t>20%</a:t>
            </a:r>
          </a:p>
        </p:txBody>
      </p:sp>
      <p:sp>
        <p:nvSpPr>
          <p:cNvPr id="28" name="Ellipse 27">
            <a:extLst>
              <a:ext uri="{FF2B5EF4-FFF2-40B4-BE49-F238E27FC236}">
                <a16:creationId xmlns:a16="http://schemas.microsoft.com/office/drawing/2014/main" id="{D170443A-BE65-AFAE-2A52-FE77379A7930}"/>
              </a:ext>
            </a:extLst>
          </p:cNvPr>
          <p:cNvSpPr>
            <a:spLocks noChangeAspect="1"/>
          </p:cNvSpPr>
          <p:nvPr/>
        </p:nvSpPr>
        <p:spPr>
          <a:xfrm>
            <a:off x="5309021" y="3798995"/>
            <a:ext cx="672000" cy="672000"/>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333">
              <a:latin typeface="Lato" panose="020F0502020204030203" pitchFamily="34" charset="0"/>
              <a:ea typeface="Lato" panose="020F0502020204030203" pitchFamily="34" charset="0"/>
              <a:cs typeface="Lato" panose="020F0502020204030203" pitchFamily="34" charset="0"/>
            </a:endParaRPr>
          </a:p>
        </p:txBody>
      </p:sp>
      <p:sp>
        <p:nvSpPr>
          <p:cNvPr id="29" name="ZoneTexte 28">
            <a:extLst>
              <a:ext uri="{FF2B5EF4-FFF2-40B4-BE49-F238E27FC236}">
                <a16:creationId xmlns:a16="http://schemas.microsoft.com/office/drawing/2014/main" id="{107B85B2-C782-0612-ED1B-8B9F10EB544D}"/>
              </a:ext>
            </a:extLst>
          </p:cNvPr>
          <p:cNvSpPr txBox="1"/>
          <p:nvPr/>
        </p:nvSpPr>
        <p:spPr>
          <a:xfrm>
            <a:off x="5330916" y="3898482"/>
            <a:ext cx="786979" cy="461665"/>
          </a:xfrm>
          <a:prstGeom prst="rect">
            <a:avLst/>
          </a:prstGeom>
          <a:noFill/>
        </p:spPr>
        <p:txBody>
          <a:bodyPr wrap="square" rtlCol="0">
            <a:spAutoFit/>
          </a:bodyPr>
          <a:lstStyle/>
          <a:p>
            <a:r>
              <a:rPr lang="fr-FR" sz="2400">
                <a:solidFill>
                  <a:schemeClr val="bg1"/>
                </a:solidFill>
                <a:latin typeface="Lato" panose="020F0502020204030203" pitchFamily="34" charset="0"/>
                <a:ea typeface="Lato" panose="020F0502020204030203" pitchFamily="34" charset="0"/>
                <a:cs typeface="Lato" panose="020F0502020204030203" pitchFamily="34" charset="0"/>
              </a:rPr>
              <a:t>2%</a:t>
            </a:r>
          </a:p>
        </p:txBody>
      </p:sp>
      <p:sp>
        <p:nvSpPr>
          <p:cNvPr id="30" name="Ellipse 29">
            <a:extLst>
              <a:ext uri="{FF2B5EF4-FFF2-40B4-BE49-F238E27FC236}">
                <a16:creationId xmlns:a16="http://schemas.microsoft.com/office/drawing/2014/main" id="{02C0E612-3886-A99A-C739-4198760D2930}"/>
              </a:ext>
            </a:extLst>
          </p:cNvPr>
          <p:cNvSpPr>
            <a:spLocks noChangeAspect="1"/>
          </p:cNvSpPr>
          <p:nvPr/>
        </p:nvSpPr>
        <p:spPr>
          <a:xfrm>
            <a:off x="2578969" y="1782812"/>
            <a:ext cx="1836000" cy="183600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a:latin typeface="Lato" panose="020F0502020204030203" pitchFamily="34" charset="0"/>
                <a:ea typeface="Lato" panose="020F0502020204030203" pitchFamily="34" charset="0"/>
                <a:cs typeface="Lato" panose="020F0502020204030203" pitchFamily="34" charset="0"/>
              </a:rPr>
              <a:t>29%</a:t>
            </a:r>
          </a:p>
        </p:txBody>
      </p:sp>
      <p:sp>
        <p:nvSpPr>
          <p:cNvPr id="31" name="ZoneTexte 30">
            <a:extLst>
              <a:ext uri="{FF2B5EF4-FFF2-40B4-BE49-F238E27FC236}">
                <a16:creationId xmlns:a16="http://schemas.microsoft.com/office/drawing/2014/main" id="{9D89DF63-E561-D1D2-43F4-D59173E1DC1E}"/>
              </a:ext>
            </a:extLst>
          </p:cNvPr>
          <p:cNvSpPr txBox="1"/>
          <p:nvPr/>
        </p:nvSpPr>
        <p:spPr>
          <a:xfrm>
            <a:off x="1348917" y="2091260"/>
            <a:ext cx="1851215" cy="338554"/>
          </a:xfrm>
          <a:prstGeom prst="rect">
            <a:avLst/>
          </a:prstGeom>
          <a:noFill/>
        </p:spPr>
        <p:txBody>
          <a:bodyPr wrap="square" rtlCol="0">
            <a:spAutoFit/>
          </a:bodyPr>
          <a:lstStyle/>
          <a:p>
            <a:r>
              <a:rPr lang="fr-FR" sz="1600" b="1">
                <a:solidFill>
                  <a:schemeClr val="accent4"/>
                </a:solidFill>
                <a:latin typeface="Lato" panose="020F0502020204030203" pitchFamily="34" charset="0"/>
                <a:ea typeface="Lato" panose="020F0502020204030203" pitchFamily="34" charset="0"/>
                <a:cs typeface="Lato" panose="020F0502020204030203" pitchFamily="34" charset="0"/>
              </a:rPr>
              <a:t>Les distants</a:t>
            </a:r>
          </a:p>
        </p:txBody>
      </p:sp>
      <p:sp>
        <p:nvSpPr>
          <p:cNvPr id="32" name="Ellipse 31">
            <a:extLst>
              <a:ext uri="{FF2B5EF4-FFF2-40B4-BE49-F238E27FC236}">
                <a16:creationId xmlns:a16="http://schemas.microsoft.com/office/drawing/2014/main" id="{A8330113-385D-1172-0E89-33968A42B105}"/>
              </a:ext>
            </a:extLst>
          </p:cNvPr>
          <p:cNvSpPr>
            <a:spLocks noChangeAspect="1"/>
          </p:cNvSpPr>
          <p:nvPr/>
        </p:nvSpPr>
        <p:spPr>
          <a:xfrm>
            <a:off x="479107" y="4809190"/>
            <a:ext cx="1294274" cy="1294274"/>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400">
              <a:latin typeface="Lato" panose="020F0502020204030203" pitchFamily="34" charset="0"/>
              <a:ea typeface="Lato" panose="020F0502020204030203" pitchFamily="34" charset="0"/>
              <a:cs typeface="Lato" panose="020F0502020204030203" pitchFamily="34" charset="0"/>
            </a:endParaRPr>
          </a:p>
        </p:txBody>
      </p:sp>
      <p:sp>
        <p:nvSpPr>
          <p:cNvPr id="34" name="ZoneTexte 33">
            <a:extLst>
              <a:ext uri="{FF2B5EF4-FFF2-40B4-BE49-F238E27FC236}">
                <a16:creationId xmlns:a16="http://schemas.microsoft.com/office/drawing/2014/main" id="{6DD41AB8-9452-3388-4E61-CCA99F4C0D31}"/>
              </a:ext>
            </a:extLst>
          </p:cNvPr>
          <p:cNvSpPr txBox="1"/>
          <p:nvPr/>
        </p:nvSpPr>
        <p:spPr>
          <a:xfrm>
            <a:off x="744905" y="5225494"/>
            <a:ext cx="959800" cy="461665"/>
          </a:xfrm>
          <a:prstGeom prst="rect">
            <a:avLst/>
          </a:prstGeom>
          <a:noFill/>
        </p:spPr>
        <p:txBody>
          <a:bodyPr wrap="square" rtlCol="0">
            <a:spAutoFit/>
          </a:bodyPr>
          <a:lstStyle/>
          <a:p>
            <a:r>
              <a:rPr lang="fr-FR" sz="2400">
                <a:solidFill>
                  <a:schemeClr val="bg1"/>
                </a:solidFill>
                <a:latin typeface="Lato" panose="020F0502020204030203" pitchFamily="34" charset="0"/>
                <a:ea typeface="Lato" panose="020F0502020204030203" pitchFamily="34" charset="0"/>
                <a:cs typeface="Lato" panose="020F0502020204030203" pitchFamily="34" charset="0"/>
              </a:rPr>
              <a:t>22%</a:t>
            </a:r>
          </a:p>
        </p:txBody>
      </p:sp>
      <p:sp>
        <p:nvSpPr>
          <p:cNvPr id="35" name="ZoneTexte 34">
            <a:extLst>
              <a:ext uri="{FF2B5EF4-FFF2-40B4-BE49-F238E27FC236}">
                <a16:creationId xmlns:a16="http://schemas.microsoft.com/office/drawing/2014/main" id="{2EB1DB24-FA08-8FD5-C29A-CFBF1908D28C}"/>
              </a:ext>
            </a:extLst>
          </p:cNvPr>
          <p:cNvSpPr txBox="1"/>
          <p:nvPr/>
        </p:nvSpPr>
        <p:spPr>
          <a:xfrm>
            <a:off x="1823751" y="4945965"/>
            <a:ext cx="1851215" cy="338554"/>
          </a:xfrm>
          <a:prstGeom prst="rect">
            <a:avLst/>
          </a:prstGeom>
          <a:noFill/>
        </p:spPr>
        <p:txBody>
          <a:bodyPr wrap="square" rtlCol="0">
            <a:spAutoFit/>
          </a:bodyPr>
          <a:lstStyle/>
          <a:p>
            <a:r>
              <a:rPr lang="fr-FR" sz="1600" b="1">
                <a:solidFill>
                  <a:schemeClr val="accent4"/>
                </a:solidFill>
                <a:latin typeface="Lato" panose="020F0502020204030203" pitchFamily="34" charset="0"/>
                <a:ea typeface="Lato" panose="020F0502020204030203" pitchFamily="34" charset="0"/>
                <a:cs typeface="Lato" panose="020F0502020204030203" pitchFamily="34" charset="0"/>
              </a:rPr>
              <a:t>Les défiants</a:t>
            </a:r>
          </a:p>
        </p:txBody>
      </p:sp>
      <p:sp>
        <p:nvSpPr>
          <p:cNvPr id="8" name="ZoneTexte 7">
            <a:extLst>
              <a:ext uri="{FF2B5EF4-FFF2-40B4-BE49-F238E27FC236}">
                <a16:creationId xmlns:a16="http://schemas.microsoft.com/office/drawing/2014/main" id="{4DB954A6-C7A9-EE85-12B7-E8802B89FF7A}"/>
              </a:ext>
            </a:extLst>
          </p:cNvPr>
          <p:cNvSpPr txBox="1"/>
          <p:nvPr/>
        </p:nvSpPr>
        <p:spPr>
          <a:xfrm>
            <a:off x="10059558" y="2329891"/>
            <a:ext cx="1965726" cy="938719"/>
          </a:xfrm>
          <a:prstGeom prst="rect">
            <a:avLst/>
          </a:prstGeom>
          <a:noFill/>
        </p:spPr>
        <p:txBody>
          <a:bodyPr wrap="square" rtlCol="0">
            <a:spAutoFit/>
          </a:bodyPr>
          <a:lstStyle/>
          <a:p>
            <a:r>
              <a:rPr lang="fr-FR" sz="1100" b="1">
                <a:latin typeface="Lato" panose="020F0502020204030203" pitchFamily="34" charset="0"/>
                <a:ea typeface="Lato" panose="020F0502020204030203" pitchFamily="34" charset="0"/>
                <a:cs typeface="Lato" panose="020F0502020204030203" pitchFamily="34" charset="0"/>
              </a:rPr>
              <a:t>Gros consommateurs de bio, ils sont largement convaincus des bénéfices environnementaux et plus largement sociétaux du bio</a:t>
            </a:r>
          </a:p>
        </p:txBody>
      </p:sp>
      <p:sp>
        <p:nvSpPr>
          <p:cNvPr id="10" name="ZoneTexte 9">
            <a:extLst>
              <a:ext uri="{FF2B5EF4-FFF2-40B4-BE49-F238E27FC236}">
                <a16:creationId xmlns:a16="http://schemas.microsoft.com/office/drawing/2014/main" id="{C183D19E-6FFF-1D3A-9F98-AF5DDBC3B3D0}"/>
              </a:ext>
            </a:extLst>
          </p:cNvPr>
          <p:cNvSpPr txBox="1"/>
          <p:nvPr/>
        </p:nvSpPr>
        <p:spPr>
          <a:xfrm>
            <a:off x="7510333" y="2899141"/>
            <a:ext cx="2638344" cy="769441"/>
          </a:xfrm>
          <a:prstGeom prst="rect">
            <a:avLst/>
          </a:prstGeom>
          <a:noFill/>
        </p:spPr>
        <p:txBody>
          <a:bodyPr wrap="square" rtlCol="0">
            <a:spAutoFit/>
          </a:bodyPr>
          <a:lstStyle/>
          <a:p>
            <a:r>
              <a:rPr lang="fr-FR" sz="1100" b="1">
                <a:latin typeface="Lato" panose="020F0502020204030203" pitchFamily="34" charset="0"/>
                <a:ea typeface="Lato" panose="020F0502020204030203" pitchFamily="34" charset="0"/>
                <a:cs typeface="Lato" panose="020F0502020204030203" pitchFamily="34" charset="0"/>
              </a:rPr>
              <a:t>Consommateurs très réguliers de bio, ils sont très attentifs à la qualité des produits alimentaires et sensibles aux arguments santé du bio</a:t>
            </a:r>
          </a:p>
        </p:txBody>
      </p:sp>
      <p:sp>
        <p:nvSpPr>
          <p:cNvPr id="11" name="ZoneTexte 10">
            <a:extLst>
              <a:ext uri="{FF2B5EF4-FFF2-40B4-BE49-F238E27FC236}">
                <a16:creationId xmlns:a16="http://schemas.microsoft.com/office/drawing/2014/main" id="{CD0E37B9-17E6-FF00-769B-1B343323328B}"/>
              </a:ext>
            </a:extLst>
          </p:cNvPr>
          <p:cNvSpPr txBox="1"/>
          <p:nvPr/>
        </p:nvSpPr>
        <p:spPr>
          <a:xfrm>
            <a:off x="5768618" y="4641487"/>
            <a:ext cx="2158555" cy="1277273"/>
          </a:xfrm>
          <a:prstGeom prst="rect">
            <a:avLst/>
          </a:prstGeom>
          <a:noFill/>
        </p:spPr>
        <p:txBody>
          <a:bodyPr wrap="square" rtlCol="0">
            <a:spAutoFit/>
          </a:bodyPr>
          <a:lstStyle/>
          <a:p>
            <a:r>
              <a:rPr lang="fr-FR" sz="1100" b="1">
                <a:latin typeface="Lato" panose="020F0502020204030203" pitchFamily="34" charset="0"/>
                <a:ea typeface="Lato" panose="020F0502020204030203" pitchFamily="34" charset="0"/>
                <a:cs typeface="Lato" panose="020F0502020204030203" pitchFamily="34" charset="0"/>
              </a:rPr>
              <a:t>Consommateurs occasionnels, ils témoignent d’une moins bonne image du bio. Ils sont moins préoccupés par les enjeux environnementaux et inquiets des effets de l’alimentation sur leur santé.</a:t>
            </a:r>
          </a:p>
        </p:txBody>
      </p:sp>
      <p:sp>
        <p:nvSpPr>
          <p:cNvPr id="14" name="ZoneTexte 13">
            <a:extLst>
              <a:ext uri="{FF2B5EF4-FFF2-40B4-BE49-F238E27FC236}">
                <a16:creationId xmlns:a16="http://schemas.microsoft.com/office/drawing/2014/main" id="{3D8614EA-9760-3BA8-4B3D-D57963F0211F}"/>
              </a:ext>
            </a:extLst>
          </p:cNvPr>
          <p:cNvSpPr txBox="1"/>
          <p:nvPr/>
        </p:nvSpPr>
        <p:spPr>
          <a:xfrm>
            <a:off x="-49044" y="2434220"/>
            <a:ext cx="2638344" cy="769441"/>
          </a:xfrm>
          <a:prstGeom prst="rect">
            <a:avLst/>
          </a:prstGeom>
          <a:noFill/>
        </p:spPr>
        <p:txBody>
          <a:bodyPr wrap="square" rtlCol="0">
            <a:spAutoFit/>
          </a:bodyPr>
          <a:lstStyle/>
          <a:p>
            <a:pPr algn="r"/>
            <a:r>
              <a:rPr lang="fr-FR" sz="1100" b="1">
                <a:latin typeface="Lato" panose="020F0502020204030203" pitchFamily="34" charset="0"/>
                <a:ea typeface="Lato" panose="020F0502020204030203" pitchFamily="34" charset="0"/>
                <a:cs typeface="Lato" panose="020F0502020204030203" pitchFamily="34" charset="0"/>
              </a:rPr>
              <a:t>Très petits consommateurs de produits bio, Ils témoignent de plutôt bonnes représentations du bio mais s’estiment plus souvent mal informés. </a:t>
            </a:r>
          </a:p>
        </p:txBody>
      </p:sp>
      <p:sp>
        <p:nvSpPr>
          <p:cNvPr id="15" name="ZoneTexte 14">
            <a:extLst>
              <a:ext uri="{FF2B5EF4-FFF2-40B4-BE49-F238E27FC236}">
                <a16:creationId xmlns:a16="http://schemas.microsoft.com/office/drawing/2014/main" id="{95239346-5568-8174-DFF0-0BD7F27EDB73}"/>
              </a:ext>
            </a:extLst>
          </p:cNvPr>
          <p:cNvSpPr txBox="1"/>
          <p:nvPr/>
        </p:nvSpPr>
        <p:spPr>
          <a:xfrm>
            <a:off x="1834232" y="5256422"/>
            <a:ext cx="3062167" cy="1107996"/>
          </a:xfrm>
          <a:prstGeom prst="rect">
            <a:avLst/>
          </a:prstGeom>
          <a:noFill/>
        </p:spPr>
        <p:txBody>
          <a:bodyPr wrap="square" rtlCol="0">
            <a:spAutoFit/>
          </a:bodyPr>
          <a:lstStyle/>
          <a:p>
            <a:r>
              <a:rPr lang="fr-FR" sz="1100" b="1">
                <a:latin typeface="Lato" panose="020F0502020204030203" pitchFamily="34" charset="0"/>
                <a:ea typeface="Lato" panose="020F0502020204030203" pitchFamily="34" charset="0"/>
                <a:cs typeface="Lato" panose="020F0502020204030203" pitchFamily="34" charset="0"/>
              </a:rPr>
              <a:t>La moitié d’entre eux ne consomme jamais de bio. Le manque d’intérêt et les doutes sur les produits bio sont des freins nettement plus marqués chez ces consommateurs, par ailleurs très peu soucieux des enjeux environnementaux. </a:t>
            </a:r>
          </a:p>
        </p:txBody>
      </p:sp>
    </p:spTree>
    <p:extLst>
      <p:ext uri="{BB962C8B-B14F-4D97-AF65-F5344CB8AC3E}">
        <p14:creationId xmlns:p14="http://schemas.microsoft.com/office/powerpoint/2010/main" val="4094784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2C75EF-5A04-294C-88C2-6EB2A6569D15}"/>
              </a:ext>
            </a:extLst>
          </p:cNvPr>
          <p:cNvSpPr>
            <a:spLocks noGrp="1"/>
          </p:cNvSpPr>
          <p:nvPr>
            <p:ph type="title"/>
          </p:nvPr>
        </p:nvSpPr>
        <p:spPr/>
        <p:txBody>
          <a:bodyPr/>
          <a:lstStyle/>
          <a:p>
            <a:r>
              <a:rPr lang="fr-FR"/>
              <a:t>Méthodologie</a:t>
            </a:r>
          </a:p>
        </p:txBody>
      </p:sp>
      <p:pic>
        <p:nvPicPr>
          <p:cNvPr id="7" name="Graphique 6" descr="Porte-bloc avec un remplissage uni">
            <a:extLst>
              <a:ext uri="{FF2B5EF4-FFF2-40B4-BE49-F238E27FC236}">
                <a16:creationId xmlns:a16="http://schemas.microsoft.com/office/drawing/2014/main" id="{0A4AB716-8B0D-74CC-A26E-021F7EE2189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4811" y="3464072"/>
            <a:ext cx="941011" cy="941011"/>
          </a:xfrm>
          <a:prstGeom prst="rect">
            <a:avLst/>
          </a:prstGeom>
        </p:spPr>
      </p:pic>
      <p:sp>
        <p:nvSpPr>
          <p:cNvPr id="8" name="ZoneTexte 7">
            <a:extLst>
              <a:ext uri="{FF2B5EF4-FFF2-40B4-BE49-F238E27FC236}">
                <a16:creationId xmlns:a16="http://schemas.microsoft.com/office/drawing/2014/main" id="{BF72F391-E5C2-1D28-6435-8F20F32BD6E2}"/>
              </a:ext>
            </a:extLst>
          </p:cNvPr>
          <p:cNvSpPr txBox="1"/>
          <p:nvPr/>
        </p:nvSpPr>
        <p:spPr>
          <a:xfrm>
            <a:off x="1651288" y="2915569"/>
            <a:ext cx="9776293" cy="830997"/>
          </a:xfrm>
          <a:prstGeom prst="rect">
            <a:avLst/>
          </a:prstGeom>
          <a:noFill/>
        </p:spPr>
        <p:txBody>
          <a:bodyPr wrap="square" rtlCol="0">
            <a:spAutoFit/>
          </a:bodyPr>
          <a:lstStyle/>
          <a:p>
            <a:r>
              <a:rPr lang="fr-FR" sz="1600">
                <a:latin typeface="Lato" panose="020F0502020204030203" pitchFamily="34" charset="0"/>
              </a:rPr>
              <a:t>Enquête auto-administrée en ligne sur un échantillon de </a:t>
            </a:r>
            <a:r>
              <a:rPr lang="fr-FR" sz="1600" b="1">
                <a:solidFill>
                  <a:schemeClr val="bg2"/>
                </a:solidFill>
                <a:latin typeface="Lato" panose="020F0502020204030203" pitchFamily="34" charset="0"/>
              </a:rPr>
              <a:t>4 006 personnes</a:t>
            </a:r>
            <a:r>
              <a:rPr lang="fr-FR" sz="1600">
                <a:latin typeface="Lato" panose="020F0502020204030203" pitchFamily="34" charset="0"/>
              </a:rPr>
              <a:t>, représentatif de la population de France métropolitaine âgée de 18 à 75 ans (genre, âge, catégorie socioprofessionnelle, région et taille de l’agglomération de résidence, niveau du diplôme le plus élevé)</a:t>
            </a:r>
          </a:p>
        </p:txBody>
      </p:sp>
      <p:pic>
        <p:nvPicPr>
          <p:cNvPr id="10" name="Graphique 9" descr="Calendrier mensuel avec un remplissage uni">
            <a:extLst>
              <a:ext uri="{FF2B5EF4-FFF2-40B4-BE49-F238E27FC236}">
                <a16:creationId xmlns:a16="http://schemas.microsoft.com/office/drawing/2014/main" id="{183591A1-8EA1-4075-CE32-0D21BC2A33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4811" y="4999465"/>
            <a:ext cx="940800" cy="940800"/>
          </a:xfrm>
          <a:prstGeom prst="rect">
            <a:avLst/>
          </a:prstGeom>
        </p:spPr>
      </p:pic>
      <p:sp>
        <p:nvSpPr>
          <p:cNvPr id="13" name="ZoneTexte 12">
            <a:extLst>
              <a:ext uri="{FF2B5EF4-FFF2-40B4-BE49-F238E27FC236}">
                <a16:creationId xmlns:a16="http://schemas.microsoft.com/office/drawing/2014/main" id="{51F20645-4056-0705-7E05-5FF7A58FB28E}"/>
              </a:ext>
            </a:extLst>
          </p:cNvPr>
          <p:cNvSpPr txBox="1"/>
          <p:nvPr/>
        </p:nvSpPr>
        <p:spPr>
          <a:xfrm>
            <a:off x="1651288" y="5285199"/>
            <a:ext cx="9776293" cy="338554"/>
          </a:xfrm>
          <a:prstGeom prst="rect">
            <a:avLst/>
          </a:prstGeom>
          <a:noFill/>
        </p:spPr>
        <p:txBody>
          <a:bodyPr wrap="square" rtlCol="0">
            <a:spAutoFit/>
          </a:bodyPr>
          <a:lstStyle/>
          <a:p>
            <a:r>
              <a:rPr lang="fr-FR" sz="1600">
                <a:latin typeface="Lato" panose="020F0502020204030203" pitchFamily="34" charset="0"/>
              </a:rPr>
              <a:t>Terrain d’enquête du </a:t>
            </a:r>
            <a:r>
              <a:rPr lang="fr-FR" sz="1600" b="1">
                <a:solidFill>
                  <a:schemeClr val="bg2"/>
                </a:solidFill>
                <a:latin typeface="Lato" panose="020F0502020204030203" pitchFamily="34" charset="0"/>
              </a:rPr>
              <a:t>5 au 26 novembre 2024</a:t>
            </a:r>
          </a:p>
        </p:txBody>
      </p:sp>
      <p:sp>
        <p:nvSpPr>
          <p:cNvPr id="16" name="ZoneTexte 15">
            <a:extLst>
              <a:ext uri="{FF2B5EF4-FFF2-40B4-BE49-F238E27FC236}">
                <a16:creationId xmlns:a16="http://schemas.microsoft.com/office/drawing/2014/main" id="{30E2CBB3-CCB6-7775-7530-4BFF88D78833}"/>
              </a:ext>
            </a:extLst>
          </p:cNvPr>
          <p:cNvSpPr txBox="1"/>
          <p:nvPr/>
        </p:nvSpPr>
        <p:spPr>
          <a:xfrm>
            <a:off x="1651288" y="3967236"/>
            <a:ext cx="9776293" cy="830997"/>
          </a:xfrm>
          <a:prstGeom prst="rect">
            <a:avLst/>
          </a:prstGeom>
          <a:noFill/>
        </p:spPr>
        <p:txBody>
          <a:bodyPr wrap="square" rtlCol="0">
            <a:spAutoFit/>
          </a:bodyPr>
          <a:lstStyle/>
          <a:p>
            <a:r>
              <a:rPr lang="fr-FR" sz="1600">
                <a:latin typeface="Lato" panose="020F0502020204030203" pitchFamily="34" charset="0"/>
              </a:rPr>
              <a:t>Un questionnaire d’une vingtaine de minutes composé d’un tronc commun adressé à tous les répondants et d’un module dédié aux seuls </a:t>
            </a:r>
            <a:r>
              <a:rPr lang="fr-FR" sz="1600" b="1">
                <a:solidFill>
                  <a:schemeClr val="bg2"/>
                </a:solidFill>
                <a:latin typeface="Lato" panose="020F0502020204030203" pitchFamily="34" charset="0"/>
              </a:rPr>
              <a:t>consommateurs réguliers </a:t>
            </a:r>
            <a:r>
              <a:rPr lang="fr-FR" sz="1600">
                <a:latin typeface="Lato" panose="020F0502020204030203" pitchFamily="34" charset="0"/>
              </a:rPr>
              <a:t>(au moins une fois par mois) de produits bio (</a:t>
            </a:r>
            <a:r>
              <a:rPr lang="fr-FR" sz="1600" b="1">
                <a:solidFill>
                  <a:schemeClr val="bg2"/>
                </a:solidFill>
                <a:latin typeface="Lato" panose="020F0502020204030203" pitchFamily="34" charset="0"/>
              </a:rPr>
              <a:t>2164 personnes</a:t>
            </a:r>
            <a:r>
              <a:rPr lang="fr-FR" sz="1600">
                <a:latin typeface="Lato" panose="020F0502020204030203" pitchFamily="34" charset="0"/>
              </a:rPr>
              <a:t>)</a:t>
            </a:r>
          </a:p>
        </p:txBody>
      </p:sp>
    </p:spTree>
    <p:extLst>
      <p:ext uri="{BB962C8B-B14F-4D97-AF65-F5344CB8AC3E}">
        <p14:creationId xmlns:p14="http://schemas.microsoft.com/office/powerpoint/2010/main" val="394870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CD8AB2E-BBDA-EF65-761B-06A24F4BD09A}"/>
              </a:ext>
            </a:extLst>
          </p:cNvPr>
          <p:cNvSpPr>
            <a:spLocks noGrp="1"/>
          </p:cNvSpPr>
          <p:nvPr>
            <p:ph type="body" sz="quarter" idx="17"/>
          </p:nvPr>
        </p:nvSpPr>
        <p:spPr/>
        <p:txBody>
          <a:bodyPr/>
          <a:lstStyle/>
          <a:p>
            <a:r>
              <a:rPr lang="fr-FR"/>
              <a:t>Part de Français consommant des produits biologiques </a:t>
            </a:r>
            <a:r>
              <a:rPr lang="fr-FR" u="sng"/>
              <a:t>tous les jours</a:t>
            </a:r>
          </a:p>
        </p:txBody>
      </p:sp>
      <p:sp>
        <p:nvSpPr>
          <p:cNvPr id="3" name="Espace réservé du texte 2">
            <a:extLst>
              <a:ext uri="{FF2B5EF4-FFF2-40B4-BE49-F238E27FC236}">
                <a16:creationId xmlns:a16="http://schemas.microsoft.com/office/drawing/2014/main" id="{1024DBE0-49E6-21A8-5F8C-44D72176C1E4}"/>
              </a:ext>
            </a:extLst>
          </p:cNvPr>
          <p:cNvSpPr>
            <a:spLocks noGrp="1"/>
          </p:cNvSpPr>
          <p:nvPr>
            <p:ph type="body" sz="quarter" idx="21"/>
          </p:nvPr>
        </p:nvSpPr>
        <p:spPr/>
        <p:txBody>
          <a:bodyPr/>
          <a:lstStyle/>
          <a:p>
            <a:r>
              <a:rPr lang="fr-FR"/>
              <a:t>Base totale, n=4006</a:t>
            </a:r>
          </a:p>
        </p:txBody>
      </p:sp>
      <p:sp>
        <p:nvSpPr>
          <p:cNvPr id="5" name="Titre 4">
            <a:extLst>
              <a:ext uri="{FF2B5EF4-FFF2-40B4-BE49-F238E27FC236}">
                <a16:creationId xmlns:a16="http://schemas.microsoft.com/office/drawing/2014/main" id="{52183D1D-69A6-DD79-8C4F-EEEE344BCAD8}"/>
              </a:ext>
            </a:extLst>
          </p:cNvPr>
          <p:cNvSpPr>
            <a:spLocks noGrp="1"/>
          </p:cNvSpPr>
          <p:nvPr>
            <p:ph type="title"/>
          </p:nvPr>
        </p:nvSpPr>
        <p:spPr>
          <a:xfrm>
            <a:off x="2303137" y="349908"/>
            <a:ext cx="9350981" cy="870857"/>
          </a:xfrm>
        </p:spPr>
        <p:txBody>
          <a:bodyPr>
            <a:normAutofit/>
          </a:bodyPr>
          <a:lstStyle/>
          <a:p>
            <a:r>
              <a:rPr lang="fr-FR"/>
              <a:t>Les profils des consommateurs de bio : plus une affaire d’(in)formation que de pouvoir d’achat </a:t>
            </a:r>
          </a:p>
        </p:txBody>
      </p:sp>
      <p:sp>
        <p:nvSpPr>
          <p:cNvPr id="6" name="ZoneTexte 5">
            <a:extLst>
              <a:ext uri="{FF2B5EF4-FFF2-40B4-BE49-F238E27FC236}">
                <a16:creationId xmlns:a16="http://schemas.microsoft.com/office/drawing/2014/main" id="{1F81BE5C-6518-8AAA-56BB-6D59EBEDCC51}"/>
              </a:ext>
            </a:extLst>
          </p:cNvPr>
          <p:cNvSpPr txBox="1"/>
          <p:nvPr/>
        </p:nvSpPr>
        <p:spPr>
          <a:xfrm>
            <a:off x="193706" y="2297512"/>
            <a:ext cx="5628828" cy="297454"/>
          </a:xfrm>
          <a:prstGeom prst="rect">
            <a:avLst/>
          </a:prstGeom>
          <a:noFill/>
        </p:spPr>
        <p:txBody>
          <a:bodyPr wrap="square" rtlCol="0">
            <a:spAutoFit/>
          </a:bodyPr>
          <a:lstStyle/>
          <a:p>
            <a:pPr algn="ctr"/>
            <a:r>
              <a:rPr lang="fr-FR" sz="1333" b="1">
                <a:latin typeface="Lato" panose="020F0502020204030203" pitchFamily="34" charset="0"/>
              </a:rPr>
              <a:t>En fonction de l’âge</a:t>
            </a:r>
          </a:p>
        </p:txBody>
      </p:sp>
      <p:graphicFrame>
        <p:nvGraphicFramePr>
          <p:cNvPr id="10" name="Graphique 9">
            <a:extLst>
              <a:ext uri="{FF2B5EF4-FFF2-40B4-BE49-F238E27FC236}">
                <a16:creationId xmlns:a16="http://schemas.microsoft.com/office/drawing/2014/main" id="{A2EE4951-9FD1-139E-DC91-9A2D97E08CC6}"/>
              </a:ext>
            </a:extLst>
          </p:cNvPr>
          <p:cNvGraphicFramePr/>
          <p:nvPr>
            <p:extLst>
              <p:ext uri="{D42A27DB-BD31-4B8C-83A1-F6EECF244321}">
                <p14:modId xmlns:p14="http://schemas.microsoft.com/office/powerpoint/2010/main" val="1487997399"/>
              </p:ext>
            </p:extLst>
          </p:nvPr>
        </p:nvGraphicFramePr>
        <p:xfrm>
          <a:off x="-28480" y="2036508"/>
          <a:ext cx="6221335" cy="1892530"/>
        </p:xfrm>
        <a:graphic>
          <a:graphicData uri="http://schemas.openxmlformats.org/drawingml/2006/chart">
            <c:chart xmlns:c="http://schemas.openxmlformats.org/drawingml/2006/chart" xmlns:r="http://schemas.openxmlformats.org/officeDocument/2006/relationships" r:id="rId3"/>
          </a:graphicData>
        </a:graphic>
      </p:graphicFrame>
      <p:sp>
        <p:nvSpPr>
          <p:cNvPr id="11" name="ZoneTexte 10">
            <a:extLst>
              <a:ext uri="{FF2B5EF4-FFF2-40B4-BE49-F238E27FC236}">
                <a16:creationId xmlns:a16="http://schemas.microsoft.com/office/drawing/2014/main" id="{F8EDAC8B-65D5-1B16-A4F7-795014A24A65}"/>
              </a:ext>
            </a:extLst>
          </p:cNvPr>
          <p:cNvSpPr txBox="1"/>
          <p:nvPr/>
        </p:nvSpPr>
        <p:spPr>
          <a:xfrm>
            <a:off x="6266921" y="2297511"/>
            <a:ext cx="5628828" cy="297454"/>
          </a:xfrm>
          <a:prstGeom prst="rect">
            <a:avLst/>
          </a:prstGeom>
          <a:noFill/>
        </p:spPr>
        <p:txBody>
          <a:bodyPr wrap="square" rtlCol="0">
            <a:spAutoFit/>
          </a:bodyPr>
          <a:lstStyle/>
          <a:p>
            <a:pPr algn="ctr"/>
            <a:r>
              <a:rPr lang="fr-FR" sz="1333" b="1">
                <a:latin typeface="Lato" panose="020F0502020204030203" pitchFamily="34" charset="0"/>
              </a:rPr>
              <a:t>En fonction de la catégorie socioprofessionnelle</a:t>
            </a:r>
          </a:p>
        </p:txBody>
      </p:sp>
      <p:graphicFrame>
        <p:nvGraphicFramePr>
          <p:cNvPr id="12" name="Graphique 11">
            <a:extLst>
              <a:ext uri="{FF2B5EF4-FFF2-40B4-BE49-F238E27FC236}">
                <a16:creationId xmlns:a16="http://schemas.microsoft.com/office/drawing/2014/main" id="{C6B61DB2-FADD-8C6C-50C9-1F5D438DAF73}"/>
              </a:ext>
            </a:extLst>
          </p:cNvPr>
          <p:cNvGraphicFramePr/>
          <p:nvPr>
            <p:extLst>
              <p:ext uri="{D42A27DB-BD31-4B8C-83A1-F6EECF244321}">
                <p14:modId xmlns:p14="http://schemas.microsoft.com/office/powerpoint/2010/main" val="3609525932"/>
              </p:ext>
            </p:extLst>
          </p:nvPr>
        </p:nvGraphicFramePr>
        <p:xfrm>
          <a:off x="5970666" y="2123520"/>
          <a:ext cx="6221335" cy="1892530"/>
        </p:xfrm>
        <a:graphic>
          <a:graphicData uri="http://schemas.openxmlformats.org/drawingml/2006/chart">
            <c:chart xmlns:c="http://schemas.openxmlformats.org/drawingml/2006/chart" xmlns:r="http://schemas.openxmlformats.org/officeDocument/2006/relationships" r:id="rId4"/>
          </a:graphicData>
        </a:graphic>
      </p:graphicFrame>
      <p:sp>
        <p:nvSpPr>
          <p:cNvPr id="13" name="ZoneTexte 12">
            <a:extLst>
              <a:ext uri="{FF2B5EF4-FFF2-40B4-BE49-F238E27FC236}">
                <a16:creationId xmlns:a16="http://schemas.microsoft.com/office/drawing/2014/main" id="{99B22F6B-45D9-5BDB-4C6C-2C078925C2E3}"/>
              </a:ext>
            </a:extLst>
          </p:cNvPr>
          <p:cNvSpPr txBox="1"/>
          <p:nvPr/>
        </p:nvSpPr>
        <p:spPr>
          <a:xfrm>
            <a:off x="193706" y="4296712"/>
            <a:ext cx="5628828" cy="297454"/>
          </a:xfrm>
          <a:prstGeom prst="rect">
            <a:avLst/>
          </a:prstGeom>
          <a:noFill/>
        </p:spPr>
        <p:txBody>
          <a:bodyPr wrap="square" rtlCol="0">
            <a:spAutoFit/>
          </a:bodyPr>
          <a:lstStyle/>
          <a:p>
            <a:pPr algn="ctr"/>
            <a:r>
              <a:rPr lang="fr-FR" sz="1333" b="1">
                <a:latin typeface="Lato" panose="020F0502020204030203" pitchFamily="34" charset="0"/>
              </a:rPr>
              <a:t>En fonction du niveau de diplôme</a:t>
            </a:r>
          </a:p>
        </p:txBody>
      </p:sp>
      <p:graphicFrame>
        <p:nvGraphicFramePr>
          <p:cNvPr id="14" name="Graphique 13">
            <a:extLst>
              <a:ext uri="{FF2B5EF4-FFF2-40B4-BE49-F238E27FC236}">
                <a16:creationId xmlns:a16="http://schemas.microsoft.com/office/drawing/2014/main" id="{ACC8F403-B119-8112-800E-439998D05E65}"/>
              </a:ext>
            </a:extLst>
          </p:cNvPr>
          <p:cNvGraphicFramePr/>
          <p:nvPr>
            <p:extLst>
              <p:ext uri="{D42A27DB-BD31-4B8C-83A1-F6EECF244321}">
                <p14:modId xmlns:p14="http://schemas.microsoft.com/office/powerpoint/2010/main" val="3985217329"/>
              </p:ext>
            </p:extLst>
          </p:nvPr>
        </p:nvGraphicFramePr>
        <p:xfrm>
          <a:off x="0" y="4338117"/>
          <a:ext cx="6221335" cy="1892530"/>
        </p:xfrm>
        <a:graphic>
          <a:graphicData uri="http://schemas.openxmlformats.org/drawingml/2006/chart">
            <c:chart xmlns:c="http://schemas.openxmlformats.org/drawingml/2006/chart" xmlns:r="http://schemas.openxmlformats.org/officeDocument/2006/relationships" r:id="rId5"/>
          </a:graphicData>
        </a:graphic>
      </p:graphicFrame>
      <p:sp>
        <p:nvSpPr>
          <p:cNvPr id="15" name="ZoneTexte 14">
            <a:extLst>
              <a:ext uri="{FF2B5EF4-FFF2-40B4-BE49-F238E27FC236}">
                <a16:creationId xmlns:a16="http://schemas.microsoft.com/office/drawing/2014/main" id="{7FA04B82-36C7-AC92-BFEE-0BEE15525031}"/>
              </a:ext>
            </a:extLst>
          </p:cNvPr>
          <p:cNvSpPr txBox="1"/>
          <p:nvPr/>
        </p:nvSpPr>
        <p:spPr>
          <a:xfrm>
            <a:off x="6266921" y="4296712"/>
            <a:ext cx="5628828" cy="297454"/>
          </a:xfrm>
          <a:prstGeom prst="rect">
            <a:avLst/>
          </a:prstGeom>
          <a:noFill/>
        </p:spPr>
        <p:txBody>
          <a:bodyPr wrap="square" rtlCol="0">
            <a:spAutoFit/>
          </a:bodyPr>
          <a:lstStyle/>
          <a:p>
            <a:pPr algn="ctr"/>
            <a:r>
              <a:rPr lang="fr-FR" sz="1333" b="1">
                <a:latin typeface="Lato" panose="020F0502020204030203" pitchFamily="34" charset="0"/>
              </a:rPr>
              <a:t>En fonction du niveau de vie du ménage</a:t>
            </a:r>
          </a:p>
        </p:txBody>
      </p:sp>
      <p:graphicFrame>
        <p:nvGraphicFramePr>
          <p:cNvPr id="16" name="Graphique 15">
            <a:extLst>
              <a:ext uri="{FF2B5EF4-FFF2-40B4-BE49-F238E27FC236}">
                <a16:creationId xmlns:a16="http://schemas.microsoft.com/office/drawing/2014/main" id="{6BA38BF7-7A62-2464-8548-139F24BD3117}"/>
              </a:ext>
            </a:extLst>
          </p:cNvPr>
          <p:cNvGraphicFramePr/>
          <p:nvPr>
            <p:extLst>
              <p:ext uri="{D42A27DB-BD31-4B8C-83A1-F6EECF244321}">
                <p14:modId xmlns:p14="http://schemas.microsoft.com/office/powerpoint/2010/main" val="2201767094"/>
              </p:ext>
            </p:extLst>
          </p:nvPr>
        </p:nvGraphicFramePr>
        <p:xfrm>
          <a:off x="6016240" y="4169491"/>
          <a:ext cx="6221335" cy="197987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511316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29EF812E-525B-24FA-EDE6-21FAC34C60B2}"/>
              </a:ext>
            </a:extLst>
          </p:cNvPr>
          <p:cNvSpPr>
            <a:spLocks noGrp="1"/>
          </p:cNvSpPr>
          <p:nvPr>
            <p:ph type="body" sz="quarter" idx="17"/>
          </p:nvPr>
        </p:nvSpPr>
        <p:spPr/>
        <p:txBody>
          <a:bodyPr/>
          <a:lstStyle/>
          <a:p>
            <a:r>
              <a:rPr lang="fr-FR"/>
              <a:t>Aujourd’hui, quand vous pensez aux effets possibles sur votre santé des aliments que vous pouvez être amené(e) à consommer, vous vous sentez :</a:t>
            </a:r>
          </a:p>
        </p:txBody>
      </p:sp>
      <p:sp>
        <p:nvSpPr>
          <p:cNvPr id="7" name="Espace réservé du texte 6">
            <a:extLst>
              <a:ext uri="{FF2B5EF4-FFF2-40B4-BE49-F238E27FC236}">
                <a16:creationId xmlns:a16="http://schemas.microsoft.com/office/drawing/2014/main" id="{BA48DE9B-518B-C81C-C107-74834810A5A0}"/>
              </a:ext>
            </a:extLst>
          </p:cNvPr>
          <p:cNvSpPr>
            <a:spLocks noGrp="1"/>
          </p:cNvSpPr>
          <p:nvPr>
            <p:ph type="body" sz="quarter" idx="21"/>
          </p:nvPr>
        </p:nvSpPr>
        <p:spPr/>
        <p:txBody>
          <a:bodyPr/>
          <a:lstStyle/>
          <a:p>
            <a:r>
              <a:rPr lang="fr-FR"/>
              <a:t>Base totale, n=4006</a:t>
            </a:r>
          </a:p>
        </p:txBody>
      </p:sp>
      <p:sp>
        <p:nvSpPr>
          <p:cNvPr id="5" name="Titre 4">
            <a:extLst>
              <a:ext uri="{FF2B5EF4-FFF2-40B4-BE49-F238E27FC236}">
                <a16:creationId xmlns:a16="http://schemas.microsoft.com/office/drawing/2014/main" id="{67253485-A2DC-462A-8BE2-6C46F7607A21}"/>
              </a:ext>
            </a:extLst>
          </p:cNvPr>
          <p:cNvSpPr>
            <a:spLocks noGrp="1"/>
          </p:cNvSpPr>
          <p:nvPr>
            <p:ph type="title"/>
          </p:nvPr>
        </p:nvSpPr>
        <p:spPr/>
        <p:txBody>
          <a:bodyPr/>
          <a:lstStyle/>
          <a:p>
            <a:r>
              <a:rPr lang="fr-FR" dirty="0"/>
              <a:t>63% des Français sont inquiets des effets de l’alimentation sur leur santé</a:t>
            </a:r>
          </a:p>
        </p:txBody>
      </p:sp>
      <p:graphicFrame>
        <p:nvGraphicFramePr>
          <p:cNvPr id="2" name="Chart 3">
            <a:extLst>
              <a:ext uri="{FF2B5EF4-FFF2-40B4-BE49-F238E27FC236}">
                <a16:creationId xmlns:a16="http://schemas.microsoft.com/office/drawing/2014/main" id="{7C06C967-FE65-C090-C363-1263C5960D57}"/>
              </a:ext>
            </a:extLst>
          </p:cNvPr>
          <p:cNvGraphicFramePr/>
          <p:nvPr/>
        </p:nvGraphicFramePr>
        <p:xfrm>
          <a:off x="276226" y="2295029"/>
          <a:ext cx="5596255" cy="41907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 coins arrondis 7">
            <a:extLst>
              <a:ext uri="{FF2B5EF4-FFF2-40B4-BE49-F238E27FC236}">
                <a16:creationId xmlns:a16="http://schemas.microsoft.com/office/drawing/2014/main" id="{2C80F0CB-47BF-284E-4CF5-C007762ACF35}"/>
              </a:ext>
            </a:extLst>
          </p:cNvPr>
          <p:cNvSpPr/>
          <p:nvPr/>
        </p:nvSpPr>
        <p:spPr>
          <a:xfrm>
            <a:off x="1698949" y="3429000"/>
            <a:ext cx="1375404" cy="215659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fr-FR" sz="2133">
                <a:solidFill>
                  <a:schemeClr val="accent4"/>
                </a:solidFill>
                <a:latin typeface="Lato" panose="020F0502020204030203" pitchFamily="34" charset="0"/>
              </a:rPr>
              <a:t>Inquiets</a:t>
            </a:r>
          </a:p>
          <a:p>
            <a:pPr algn="ctr" defTabSz="1219170">
              <a:defRPr/>
            </a:pPr>
            <a:r>
              <a:rPr lang="fr-FR" sz="2133" b="1">
                <a:solidFill>
                  <a:schemeClr val="accent4"/>
                </a:solidFill>
                <a:latin typeface="Lato" panose="020F0502020204030203" pitchFamily="34" charset="0"/>
              </a:rPr>
              <a:t>63%</a:t>
            </a:r>
            <a:r>
              <a:rPr lang="fr-FR" sz="2133">
                <a:solidFill>
                  <a:schemeClr val="accent4"/>
                </a:solidFill>
                <a:latin typeface="Lato" panose="020F0502020204030203" pitchFamily="34" charset="0"/>
              </a:rPr>
              <a:t> </a:t>
            </a:r>
          </a:p>
          <a:p>
            <a:pPr algn="ctr" defTabSz="1219170">
              <a:defRPr/>
            </a:pPr>
            <a:r>
              <a:rPr lang="fr-FR" sz="1200">
                <a:solidFill>
                  <a:schemeClr val="tx1"/>
                </a:solidFill>
                <a:latin typeface="Lato" panose="020F0502020204030203" pitchFamily="34" charset="0"/>
              </a:rPr>
              <a:t>(+1pt / 2023)</a:t>
            </a:r>
          </a:p>
          <a:p>
            <a:pPr algn="ctr" defTabSz="1219170">
              <a:defRPr/>
            </a:pPr>
            <a:endParaRPr lang="fr-FR" sz="1400">
              <a:solidFill>
                <a:schemeClr val="accent4"/>
              </a:solidFill>
              <a:latin typeface="Lato" panose="020F0502020204030203" pitchFamily="34" charset="0"/>
            </a:endParaRPr>
          </a:p>
        </p:txBody>
      </p:sp>
      <p:sp>
        <p:nvSpPr>
          <p:cNvPr id="4" name="Rectangle 3">
            <a:extLst>
              <a:ext uri="{FF2B5EF4-FFF2-40B4-BE49-F238E27FC236}">
                <a16:creationId xmlns:a16="http://schemas.microsoft.com/office/drawing/2014/main" id="{A759A21D-3F71-C5DA-76AB-B364F680E9C2}"/>
              </a:ext>
            </a:extLst>
          </p:cNvPr>
          <p:cNvSpPr/>
          <p:nvPr/>
        </p:nvSpPr>
        <p:spPr>
          <a:xfrm>
            <a:off x="4319349" y="2954132"/>
            <a:ext cx="1440000" cy="552000"/>
          </a:xfrm>
          <a:prstGeom prst="rect">
            <a:avLst/>
          </a:prstGeom>
          <a:solidFill>
            <a:srgbClr val="CE61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33">
                <a:latin typeface="Lato" panose="020F0502020204030203" pitchFamily="34" charset="0"/>
              </a:rPr>
              <a:t>Très inquiets</a:t>
            </a:r>
          </a:p>
        </p:txBody>
      </p:sp>
      <p:sp>
        <p:nvSpPr>
          <p:cNvPr id="9" name="Rectangle 8">
            <a:extLst>
              <a:ext uri="{FF2B5EF4-FFF2-40B4-BE49-F238E27FC236}">
                <a16:creationId xmlns:a16="http://schemas.microsoft.com/office/drawing/2014/main" id="{4C627D24-370F-DA64-D470-AD10A9A7B367}"/>
              </a:ext>
            </a:extLst>
          </p:cNvPr>
          <p:cNvSpPr/>
          <p:nvPr/>
        </p:nvSpPr>
        <p:spPr>
          <a:xfrm>
            <a:off x="4319349" y="3666585"/>
            <a:ext cx="1440000" cy="552000"/>
          </a:xfrm>
          <a:prstGeom prst="rect">
            <a:avLst/>
          </a:prstGeom>
          <a:solidFill>
            <a:srgbClr val="EBC0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33">
                <a:solidFill>
                  <a:schemeClr val="tx1"/>
                </a:solidFill>
                <a:latin typeface="Lato" panose="020F0502020204030203" pitchFamily="34" charset="0"/>
              </a:rPr>
              <a:t>Plutôt inquiets</a:t>
            </a:r>
          </a:p>
        </p:txBody>
      </p:sp>
      <p:sp>
        <p:nvSpPr>
          <p:cNvPr id="10" name="Rectangle 9">
            <a:extLst>
              <a:ext uri="{FF2B5EF4-FFF2-40B4-BE49-F238E27FC236}">
                <a16:creationId xmlns:a16="http://schemas.microsoft.com/office/drawing/2014/main" id="{1C86D4BC-02CA-23B1-B3F6-43D8D351D726}"/>
              </a:ext>
            </a:extLst>
          </p:cNvPr>
          <p:cNvSpPr/>
          <p:nvPr/>
        </p:nvSpPr>
        <p:spPr>
          <a:xfrm>
            <a:off x="4319349" y="4373687"/>
            <a:ext cx="1440000" cy="552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33">
                <a:solidFill>
                  <a:schemeClr val="bg1"/>
                </a:solidFill>
                <a:latin typeface="Lato" panose="020F0502020204030203" pitchFamily="34" charset="0"/>
              </a:rPr>
              <a:t>Plutôt pas inquiets</a:t>
            </a:r>
          </a:p>
        </p:txBody>
      </p:sp>
      <p:sp>
        <p:nvSpPr>
          <p:cNvPr id="11" name="Rectangle 10">
            <a:extLst>
              <a:ext uri="{FF2B5EF4-FFF2-40B4-BE49-F238E27FC236}">
                <a16:creationId xmlns:a16="http://schemas.microsoft.com/office/drawing/2014/main" id="{3AD92642-92F7-9F64-94D3-009B9F64F3AC}"/>
              </a:ext>
            </a:extLst>
          </p:cNvPr>
          <p:cNvSpPr/>
          <p:nvPr/>
        </p:nvSpPr>
        <p:spPr>
          <a:xfrm>
            <a:off x="4319349" y="5089019"/>
            <a:ext cx="1440000" cy="552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33">
                <a:latin typeface="Lato" panose="020F0502020204030203" pitchFamily="34" charset="0"/>
              </a:rPr>
              <a:t>Pas du tout inquiets</a:t>
            </a:r>
          </a:p>
        </p:txBody>
      </p:sp>
      <p:graphicFrame>
        <p:nvGraphicFramePr>
          <p:cNvPr id="12" name="Graphique 11">
            <a:extLst>
              <a:ext uri="{FF2B5EF4-FFF2-40B4-BE49-F238E27FC236}">
                <a16:creationId xmlns:a16="http://schemas.microsoft.com/office/drawing/2014/main" id="{DEE1FBC4-6C89-1164-A3F7-8A2CF73A80EA}"/>
              </a:ext>
            </a:extLst>
          </p:cNvPr>
          <p:cNvGraphicFramePr/>
          <p:nvPr>
            <p:extLst>
              <p:ext uri="{D42A27DB-BD31-4B8C-83A1-F6EECF244321}">
                <p14:modId xmlns:p14="http://schemas.microsoft.com/office/powerpoint/2010/main" val="526528118"/>
              </p:ext>
            </p:extLst>
          </p:nvPr>
        </p:nvGraphicFramePr>
        <p:xfrm>
          <a:off x="6096001" y="3079746"/>
          <a:ext cx="5596255" cy="3124017"/>
        </p:xfrm>
        <a:graphic>
          <a:graphicData uri="http://schemas.openxmlformats.org/drawingml/2006/chart">
            <c:chart xmlns:c="http://schemas.openxmlformats.org/drawingml/2006/chart" xmlns:r="http://schemas.openxmlformats.org/officeDocument/2006/relationships" r:id="rId4"/>
          </a:graphicData>
        </a:graphic>
      </p:graphicFrame>
      <p:sp>
        <p:nvSpPr>
          <p:cNvPr id="13" name="ZoneTexte 12">
            <a:extLst>
              <a:ext uri="{FF2B5EF4-FFF2-40B4-BE49-F238E27FC236}">
                <a16:creationId xmlns:a16="http://schemas.microsoft.com/office/drawing/2014/main" id="{35214A94-262F-F7A8-0CED-4CF782348519}"/>
              </a:ext>
            </a:extLst>
          </p:cNvPr>
          <p:cNvSpPr txBox="1"/>
          <p:nvPr/>
        </p:nvSpPr>
        <p:spPr>
          <a:xfrm>
            <a:off x="6237709" y="2501596"/>
            <a:ext cx="4632121" cy="461665"/>
          </a:xfrm>
          <a:prstGeom prst="rect">
            <a:avLst/>
          </a:prstGeom>
          <a:noFill/>
        </p:spPr>
        <p:txBody>
          <a:bodyPr wrap="square" rtlCol="0">
            <a:spAutoFit/>
          </a:bodyPr>
          <a:lstStyle/>
          <a:p>
            <a:pPr algn="ctr"/>
            <a:r>
              <a:rPr lang="fr-FR" sz="1200" b="1">
                <a:latin typeface="Lato" panose="020F0502020204030203" pitchFamily="34" charset="0"/>
              </a:rPr>
              <a:t>En fonction de la fréquence de consommation de produits biologiques</a:t>
            </a:r>
          </a:p>
        </p:txBody>
      </p:sp>
      <p:cxnSp>
        <p:nvCxnSpPr>
          <p:cNvPr id="14" name="Connecteur droit 13">
            <a:extLst>
              <a:ext uri="{FF2B5EF4-FFF2-40B4-BE49-F238E27FC236}">
                <a16:creationId xmlns:a16="http://schemas.microsoft.com/office/drawing/2014/main" id="{3AB01672-EDAC-E4C3-BCFE-F7DB4EEC59AF}"/>
              </a:ext>
            </a:extLst>
          </p:cNvPr>
          <p:cNvCxnSpPr>
            <a:cxnSpLocks/>
          </p:cNvCxnSpPr>
          <p:nvPr/>
        </p:nvCxnSpPr>
        <p:spPr>
          <a:xfrm>
            <a:off x="6607279" y="3685371"/>
            <a:ext cx="42720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5" name="Tableau 14">
            <a:extLst>
              <a:ext uri="{FF2B5EF4-FFF2-40B4-BE49-F238E27FC236}">
                <a16:creationId xmlns:a16="http://schemas.microsoft.com/office/drawing/2014/main" id="{E23E6CDC-068B-67C9-EE8A-C8DB0D69E944}"/>
              </a:ext>
            </a:extLst>
          </p:cNvPr>
          <p:cNvGraphicFramePr>
            <a:graphicFrameLocks noGrp="1"/>
          </p:cNvGraphicFramePr>
          <p:nvPr/>
        </p:nvGraphicFramePr>
        <p:xfrm>
          <a:off x="10996918" y="2501595"/>
          <a:ext cx="1083974" cy="3654522"/>
        </p:xfrm>
        <a:graphic>
          <a:graphicData uri="http://schemas.openxmlformats.org/drawingml/2006/table">
            <a:tbl>
              <a:tblPr>
                <a:tableStyleId>{5C22544A-7EE6-4342-B048-85BDC9FD1C3A}</a:tableStyleId>
              </a:tblPr>
              <a:tblGrid>
                <a:gridCol w="541987">
                  <a:extLst>
                    <a:ext uri="{9D8B030D-6E8A-4147-A177-3AD203B41FA5}">
                      <a16:colId xmlns:a16="http://schemas.microsoft.com/office/drawing/2014/main" val="1179690953"/>
                    </a:ext>
                  </a:extLst>
                </a:gridCol>
                <a:gridCol w="541987">
                  <a:extLst>
                    <a:ext uri="{9D8B030D-6E8A-4147-A177-3AD203B41FA5}">
                      <a16:colId xmlns:a16="http://schemas.microsoft.com/office/drawing/2014/main" val="3557281367"/>
                    </a:ext>
                  </a:extLst>
                </a:gridCol>
              </a:tblGrid>
              <a:tr h="314911">
                <a:tc gridSpan="2">
                  <a:txBody>
                    <a:bodyPr/>
                    <a:lstStyle/>
                    <a:p>
                      <a:pPr algn="ctr" fontAlgn="ctr"/>
                      <a:r>
                        <a:rPr lang="fr-FR" sz="1200" u="none" strike="noStrike">
                          <a:solidFill>
                            <a:schemeClr val="tx1"/>
                          </a:solidFill>
                          <a:effectLst/>
                          <a:latin typeface="Lato" panose="020F0502020204030203" pitchFamily="34" charset="0"/>
                        </a:rPr>
                        <a:t>% Inquiets</a:t>
                      </a:r>
                      <a:endParaRPr lang="fr-FR" sz="1200" b="1" i="0" u="none" strike="noStrike">
                        <a:solidFill>
                          <a:schemeClr val="tx1"/>
                        </a:solidFill>
                        <a:effectLst/>
                        <a:latin typeface="Lato" panose="020F0502020204030203" pitchFamily="34" charset="0"/>
                      </a:endParaRPr>
                    </a:p>
                  </a:txBody>
                  <a:tcPr marL="8695" marR="8695" marT="8695"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mpd="sng">
                      <a:noFill/>
                    </a:lnB>
                    <a:noFill/>
                  </a:tcPr>
                </a:tc>
                <a:tc hMerge="1">
                  <a:txBody>
                    <a:bodyPr/>
                    <a:lstStyle/>
                    <a:p>
                      <a:endParaRPr lang="fr-FR"/>
                    </a:p>
                  </a:txBody>
                  <a:tcPr/>
                </a:tc>
                <a:extLst>
                  <a:ext uri="{0D108BD9-81ED-4DB2-BD59-A6C34878D82A}">
                    <a16:rowId xmlns:a16="http://schemas.microsoft.com/office/drawing/2014/main" val="630216761"/>
                  </a:ext>
                </a:extLst>
              </a:tr>
              <a:tr h="314911">
                <a:tc>
                  <a:txBody>
                    <a:bodyPr/>
                    <a:lstStyle/>
                    <a:p>
                      <a:pPr algn="ctr" fontAlgn="ctr"/>
                      <a:r>
                        <a:rPr lang="fr-FR" sz="1200" u="none" strike="noStrike">
                          <a:solidFill>
                            <a:schemeClr val="bg1"/>
                          </a:solidFill>
                          <a:effectLst/>
                          <a:latin typeface="Lato" panose="020F0502020204030203" pitchFamily="34" charset="0"/>
                        </a:rPr>
                        <a:t>2023</a:t>
                      </a:r>
                      <a:endParaRPr lang="fr-FR" sz="1200" b="1" i="0" u="none" strike="noStrike">
                        <a:solidFill>
                          <a:schemeClr val="bg1"/>
                        </a:solidFill>
                        <a:effectLst/>
                        <a:latin typeface="Lato" panose="020F0502020204030203" pitchFamily="34" charset="0"/>
                      </a:endParaRPr>
                    </a:p>
                  </a:txBody>
                  <a:tcPr marL="8695" marR="8695" marT="8695" marB="0" anchor="ctr">
                    <a:lnL w="12700" cap="flat" cmpd="sng" algn="ctr">
                      <a:noFill/>
                      <a:prstDash val="dot"/>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fr-FR" sz="1200" u="none" strike="noStrike">
                          <a:solidFill>
                            <a:schemeClr val="bg1"/>
                          </a:solidFill>
                          <a:effectLst/>
                          <a:latin typeface="Lato" panose="020F0502020204030203" pitchFamily="34" charset="0"/>
                        </a:rPr>
                        <a:t>2022</a:t>
                      </a:r>
                      <a:endParaRPr lang="fr-FR" sz="1200" b="1" i="0" u="none" strike="noStrike">
                        <a:solidFill>
                          <a:schemeClr val="bg1"/>
                        </a:solidFill>
                        <a:effectLst/>
                        <a:latin typeface="Lato" panose="020F0502020204030203" pitchFamily="34" charset="0"/>
                      </a:endParaRPr>
                    </a:p>
                  </a:txBody>
                  <a:tcPr marL="8695" marR="8695" marT="8695" marB="0" anchor="ctr">
                    <a:lnL w="12700" cap="flat" cmpd="sng" algn="ctr">
                      <a:solidFill>
                        <a:schemeClr val="bg1"/>
                      </a:solidFill>
                      <a:prstDash val="solid"/>
                      <a:round/>
                      <a:headEnd type="none" w="med" len="med"/>
                      <a:tailEnd type="none" w="med" len="med"/>
                    </a:lnL>
                    <a:lnR w="12700" cap="flat" cmpd="sng" algn="ctr">
                      <a:noFill/>
                      <a:prstDash val="dot"/>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571958184"/>
                  </a:ext>
                </a:extLst>
              </a:tr>
              <a:tr h="566824">
                <a:tc>
                  <a:txBody>
                    <a:bodyPr/>
                    <a:lstStyle/>
                    <a:p>
                      <a:pPr algn="ctr" fontAlgn="ctr"/>
                      <a:r>
                        <a:rPr lang="fr-FR" sz="1200" u="none" strike="noStrike">
                          <a:effectLst/>
                          <a:latin typeface="Lato" panose="020F0502020204030203" pitchFamily="34" charset="0"/>
                        </a:rPr>
                        <a:t>62%</a:t>
                      </a:r>
                      <a:endParaRPr lang="fr-FR" sz="1200" b="0" i="0" u="none" strike="noStrike">
                        <a:solidFill>
                          <a:srgbClr val="000000"/>
                        </a:solidFill>
                        <a:effectLst/>
                        <a:latin typeface="Lato" panose="020F0502020204030203" pitchFamily="34" charset="0"/>
                      </a:endParaRPr>
                    </a:p>
                  </a:txBody>
                  <a:tcPr marL="8695" marR="8695" marT="8695" marB="0" anchor="ctr">
                    <a:lnL w="12700" cap="flat" cmpd="sng" algn="ctr">
                      <a:noFill/>
                      <a:prstDash val="dot"/>
                      <a:round/>
                      <a:headEnd type="none" w="med" len="med"/>
                      <a:tailEnd type="none" w="med" len="med"/>
                    </a:lnL>
                    <a:lnR w="12700" cap="flat" cmpd="sng" algn="ctr">
                      <a:solidFill>
                        <a:schemeClr val="bg1">
                          <a:lumMod val="75000"/>
                        </a:schemeClr>
                      </a:solidFill>
                      <a:prstDash val="dot"/>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200" u="none" strike="noStrike">
                          <a:effectLst/>
                          <a:latin typeface="Lato" panose="020F0502020204030203" pitchFamily="34" charset="0"/>
                        </a:rPr>
                        <a:t>62%</a:t>
                      </a:r>
                      <a:endParaRPr lang="fr-FR" sz="1200" b="0" i="0" u="none" strike="noStrike">
                        <a:solidFill>
                          <a:srgbClr val="000000"/>
                        </a:solidFill>
                        <a:effectLst/>
                        <a:latin typeface="Lato" panose="020F0502020204030203" pitchFamily="34" charset="0"/>
                      </a:endParaRPr>
                    </a:p>
                  </a:txBody>
                  <a:tcPr marL="8695" marR="8695" marT="8695" marB="0" anchor="ctr">
                    <a:lnL w="12700" cap="flat" cmpd="sng" algn="ctr">
                      <a:solidFill>
                        <a:schemeClr val="bg1">
                          <a:lumMod val="75000"/>
                        </a:schemeClr>
                      </a:solidFill>
                      <a:prstDash val="dot"/>
                      <a:round/>
                      <a:headEnd type="none" w="med" len="med"/>
                      <a:tailEnd type="none" w="med" len="med"/>
                    </a:lnL>
                    <a:lnR w="12700" cap="flat" cmpd="sng" algn="ctr">
                      <a:noFill/>
                      <a:prstDash val="dot"/>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675781"/>
                  </a:ext>
                </a:extLst>
              </a:tr>
              <a:tr h="614469">
                <a:tc>
                  <a:txBody>
                    <a:bodyPr/>
                    <a:lstStyle/>
                    <a:p>
                      <a:pPr algn="ctr" fontAlgn="ctr"/>
                      <a:r>
                        <a:rPr lang="fr-FR" sz="1200" u="none" strike="noStrike">
                          <a:effectLst/>
                          <a:latin typeface="Lato" panose="020F0502020204030203" pitchFamily="34" charset="0"/>
                        </a:rPr>
                        <a:t>70%</a:t>
                      </a:r>
                      <a:endParaRPr lang="fr-FR" sz="1200" b="0" i="0" u="none" strike="noStrike">
                        <a:solidFill>
                          <a:srgbClr val="010205"/>
                        </a:solidFill>
                        <a:effectLst/>
                        <a:latin typeface="Lato" panose="020F0502020204030203" pitchFamily="34" charset="0"/>
                      </a:endParaRPr>
                    </a:p>
                  </a:txBody>
                  <a:tcPr marL="8695" marR="8695" marT="8695" marB="0" anchor="ctr">
                    <a:lnL w="12700" cap="flat" cmpd="sng" algn="ctr">
                      <a:noFill/>
                      <a:prstDash val="dot"/>
                      <a:round/>
                      <a:headEnd type="none" w="med" len="med"/>
                      <a:tailEnd type="none" w="med" len="med"/>
                    </a:lnL>
                    <a:lnR w="12700" cap="flat" cmpd="sng" algn="ctr">
                      <a:solidFill>
                        <a:schemeClr val="bg1">
                          <a:lumMod val="75000"/>
                        </a:schemeClr>
                      </a:solidFill>
                      <a:prstDash val="dot"/>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200" u="none" strike="noStrike">
                          <a:effectLst/>
                          <a:latin typeface="Lato" panose="020F0502020204030203" pitchFamily="34" charset="0"/>
                        </a:rPr>
                        <a:t>72%</a:t>
                      </a:r>
                      <a:endParaRPr lang="fr-FR" sz="1200" b="0" i="0" u="none" strike="noStrike">
                        <a:solidFill>
                          <a:srgbClr val="000000"/>
                        </a:solidFill>
                        <a:effectLst/>
                        <a:latin typeface="Lato" panose="020F0502020204030203" pitchFamily="34" charset="0"/>
                      </a:endParaRPr>
                    </a:p>
                  </a:txBody>
                  <a:tcPr marL="8695" marR="8695" marT="8695" marB="0" anchor="ctr">
                    <a:lnL w="12700" cap="flat" cmpd="sng" algn="ctr">
                      <a:solidFill>
                        <a:schemeClr val="bg1">
                          <a:lumMod val="75000"/>
                        </a:schemeClr>
                      </a:solidFill>
                      <a:prstDash val="dot"/>
                      <a:round/>
                      <a:headEnd type="none" w="med" len="med"/>
                      <a:tailEnd type="none" w="med" len="med"/>
                    </a:lnL>
                    <a:lnR w="12700" cap="flat" cmpd="sng" algn="ctr">
                      <a:noFill/>
                      <a:prstDash val="dot"/>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0250546"/>
                  </a:ext>
                </a:extLst>
              </a:tr>
              <a:tr h="614469">
                <a:tc>
                  <a:txBody>
                    <a:bodyPr/>
                    <a:lstStyle/>
                    <a:p>
                      <a:pPr algn="ctr" fontAlgn="ctr"/>
                      <a:r>
                        <a:rPr lang="fr-FR" sz="1200" u="none" strike="noStrike">
                          <a:effectLst/>
                          <a:latin typeface="Lato" panose="020F0502020204030203" pitchFamily="34" charset="0"/>
                        </a:rPr>
                        <a:t>69%</a:t>
                      </a:r>
                      <a:endParaRPr lang="fr-FR" sz="1200" b="0" i="0" u="none" strike="noStrike">
                        <a:solidFill>
                          <a:srgbClr val="010205"/>
                        </a:solidFill>
                        <a:effectLst/>
                        <a:latin typeface="Lato" panose="020F0502020204030203" pitchFamily="34" charset="0"/>
                      </a:endParaRPr>
                    </a:p>
                  </a:txBody>
                  <a:tcPr marL="8695" marR="8695" marT="8695" marB="0" anchor="ctr">
                    <a:lnL w="12700" cap="flat" cmpd="sng" algn="ctr">
                      <a:noFill/>
                      <a:prstDash val="dot"/>
                      <a:round/>
                      <a:headEnd type="none" w="med" len="med"/>
                      <a:tailEnd type="none" w="med" len="med"/>
                    </a:lnL>
                    <a:lnR w="12700" cap="flat" cmpd="sng" algn="ctr">
                      <a:solidFill>
                        <a:schemeClr val="bg1">
                          <a:lumMod val="75000"/>
                        </a:schemeClr>
                      </a:solidFill>
                      <a:prstDash val="dot"/>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200" u="none" strike="noStrike">
                          <a:effectLst/>
                          <a:latin typeface="Lato" panose="020F0502020204030203" pitchFamily="34" charset="0"/>
                        </a:rPr>
                        <a:t>69%</a:t>
                      </a:r>
                      <a:endParaRPr lang="fr-FR" sz="1200" b="0" i="0" u="none" strike="noStrike">
                        <a:solidFill>
                          <a:srgbClr val="000000"/>
                        </a:solidFill>
                        <a:effectLst/>
                        <a:latin typeface="Lato" panose="020F0502020204030203" pitchFamily="34" charset="0"/>
                      </a:endParaRPr>
                    </a:p>
                  </a:txBody>
                  <a:tcPr marL="8695" marR="8695" marT="8695" marB="0" anchor="ctr">
                    <a:lnL w="12700" cap="flat" cmpd="sng" algn="ctr">
                      <a:solidFill>
                        <a:schemeClr val="bg1">
                          <a:lumMod val="75000"/>
                        </a:schemeClr>
                      </a:solidFill>
                      <a:prstDash val="dot"/>
                      <a:round/>
                      <a:headEnd type="none" w="med" len="med"/>
                      <a:tailEnd type="none" w="med" len="med"/>
                    </a:lnL>
                    <a:lnR w="12700" cap="flat" cmpd="sng" algn="ctr">
                      <a:noFill/>
                      <a:prstDash val="dot"/>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9573190"/>
                  </a:ext>
                </a:extLst>
              </a:tr>
              <a:tr h="614469">
                <a:tc>
                  <a:txBody>
                    <a:bodyPr/>
                    <a:lstStyle/>
                    <a:p>
                      <a:pPr algn="ctr" fontAlgn="ctr"/>
                      <a:r>
                        <a:rPr lang="fr-FR" sz="1200" u="none" strike="noStrike">
                          <a:effectLst/>
                          <a:latin typeface="Lato" panose="020F0502020204030203" pitchFamily="34" charset="0"/>
                        </a:rPr>
                        <a:t>63%</a:t>
                      </a:r>
                      <a:endParaRPr lang="fr-FR" sz="1200" b="0" i="0" u="none" strike="noStrike">
                        <a:solidFill>
                          <a:srgbClr val="010205"/>
                        </a:solidFill>
                        <a:effectLst/>
                        <a:latin typeface="Lato" panose="020F0502020204030203" pitchFamily="34" charset="0"/>
                      </a:endParaRPr>
                    </a:p>
                  </a:txBody>
                  <a:tcPr marL="8695" marR="8695" marT="8695" marB="0" anchor="ctr">
                    <a:lnL w="12700" cap="flat" cmpd="sng" algn="ctr">
                      <a:noFill/>
                      <a:prstDash val="dot"/>
                      <a:round/>
                      <a:headEnd type="none" w="med" len="med"/>
                      <a:tailEnd type="none" w="med" len="med"/>
                    </a:lnL>
                    <a:lnR w="12700" cap="flat" cmpd="sng" algn="ctr">
                      <a:solidFill>
                        <a:schemeClr val="bg1">
                          <a:lumMod val="75000"/>
                        </a:schemeClr>
                      </a:solidFill>
                      <a:prstDash val="dot"/>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200" u="none" strike="noStrike">
                          <a:effectLst/>
                          <a:latin typeface="Lato" panose="020F0502020204030203" pitchFamily="34" charset="0"/>
                        </a:rPr>
                        <a:t>60%</a:t>
                      </a:r>
                      <a:endParaRPr lang="fr-FR" sz="1200" b="0" i="0" u="none" strike="noStrike">
                        <a:solidFill>
                          <a:srgbClr val="000000"/>
                        </a:solidFill>
                        <a:effectLst/>
                        <a:latin typeface="Lato" panose="020F0502020204030203" pitchFamily="34" charset="0"/>
                      </a:endParaRPr>
                    </a:p>
                  </a:txBody>
                  <a:tcPr marL="8695" marR="8695" marT="8695" marB="0" anchor="ctr">
                    <a:lnL w="12700" cap="flat" cmpd="sng" algn="ctr">
                      <a:solidFill>
                        <a:schemeClr val="bg1">
                          <a:lumMod val="75000"/>
                        </a:schemeClr>
                      </a:solidFill>
                      <a:prstDash val="dot"/>
                      <a:round/>
                      <a:headEnd type="none" w="med" len="med"/>
                      <a:tailEnd type="none" w="med" len="med"/>
                    </a:lnL>
                    <a:lnR w="12700" cap="flat" cmpd="sng" algn="ctr">
                      <a:noFill/>
                      <a:prstDash val="dot"/>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079805"/>
                  </a:ext>
                </a:extLst>
              </a:tr>
              <a:tr h="614469">
                <a:tc>
                  <a:txBody>
                    <a:bodyPr/>
                    <a:lstStyle/>
                    <a:p>
                      <a:pPr algn="ctr" fontAlgn="ctr"/>
                      <a:r>
                        <a:rPr lang="fr-FR" sz="1200" u="none" strike="noStrike">
                          <a:effectLst/>
                          <a:latin typeface="Lato" panose="020F0502020204030203" pitchFamily="34" charset="0"/>
                        </a:rPr>
                        <a:t>50%</a:t>
                      </a:r>
                      <a:endParaRPr lang="fr-FR" sz="1200" b="0" i="0" u="none" strike="noStrike">
                        <a:solidFill>
                          <a:srgbClr val="010205"/>
                        </a:solidFill>
                        <a:effectLst/>
                        <a:latin typeface="Lato" panose="020F0502020204030203" pitchFamily="34" charset="0"/>
                      </a:endParaRPr>
                    </a:p>
                  </a:txBody>
                  <a:tcPr marL="8695" marR="8695" marT="8695" marB="0" anchor="ctr">
                    <a:lnL w="12700" cap="flat" cmpd="sng" algn="ctr">
                      <a:noFill/>
                      <a:prstDash val="dot"/>
                      <a:round/>
                      <a:headEnd type="none" w="med" len="med"/>
                      <a:tailEnd type="none" w="med" len="med"/>
                    </a:lnL>
                    <a:lnR w="12700" cap="flat" cmpd="sng" algn="ctr">
                      <a:solidFill>
                        <a:schemeClr val="bg1">
                          <a:lumMod val="75000"/>
                        </a:schemeClr>
                      </a:solidFill>
                      <a:prstDash val="dot"/>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200" u="none" strike="noStrike">
                          <a:effectLst/>
                          <a:latin typeface="Lato" panose="020F0502020204030203" pitchFamily="34" charset="0"/>
                        </a:rPr>
                        <a:t>51%</a:t>
                      </a:r>
                      <a:endParaRPr lang="fr-FR" sz="1200" b="0" i="0" u="none" strike="noStrike">
                        <a:solidFill>
                          <a:srgbClr val="000000"/>
                        </a:solidFill>
                        <a:effectLst/>
                        <a:latin typeface="Lato" panose="020F0502020204030203" pitchFamily="34" charset="0"/>
                      </a:endParaRPr>
                    </a:p>
                  </a:txBody>
                  <a:tcPr marL="8695" marR="8695" marT="8695" marB="0" anchor="ctr">
                    <a:lnL w="12700" cap="flat" cmpd="sng" algn="ctr">
                      <a:solidFill>
                        <a:schemeClr val="bg1">
                          <a:lumMod val="75000"/>
                        </a:schemeClr>
                      </a:solidFill>
                      <a:prstDash val="dot"/>
                      <a:round/>
                      <a:headEnd type="none" w="med" len="med"/>
                      <a:tailEnd type="none" w="med" len="med"/>
                    </a:lnL>
                    <a:lnR w="12700" cap="flat" cmpd="sng" algn="ctr">
                      <a:noFill/>
                      <a:prstDash val="dot"/>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2151864"/>
                  </a:ext>
                </a:extLst>
              </a:tr>
            </a:tbl>
          </a:graphicData>
        </a:graphic>
      </p:graphicFrame>
    </p:spTree>
    <p:extLst>
      <p:ext uri="{BB962C8B-B14F-4D97-AF65-F5344CB8AC3E}">
        <p14:creationId xmlns:p14="http://schemas.microsoft.com/office/powerpoint/2010/main" val="2518707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BB434728-CE48-4E57-12DF-67AA198B68AB}"/>
              </a:ext>
            </a:extLst>
          </p:cNvPr>
          <p:cNvSpPr>
            <a:spLocks noGrp="1"/>
          </p:cNvSpPr>
          <p:nvPr>
            <p:ph type="body" sz="quarter" idx="17"/>
          </p:nvPr>
        </p:nvSpPr>
        <p:spPr/>
        <p:txBody>
          <a:bodyPr/>
          <a:lstStyle/>
          <a:p>
            <a:r>
              <a:rPr lang="fr-FR"/>
              <a:t>Pour chacune des phrases suivantes, vous me direz dans quelle mesure êtes-vous tout à fait, plutôt, plutôt pas ou pas du tout d’accord avec les affirmations listées ci-dessous ?</a:t>
            </a:r>
          </a:p>
        </p:txBody>
      </p:sp>
      <p:sp>
        <p:nvSpPr>
          <p:cNvPr id="8" name="Espace réservé du texte 7">
            <a:extLst>
              <a:ext uri="{FF2B5EF4-FFF2-40B4-BE49-F238E27FC236}">
                <a16:creationId xmlns:a16="http://schemas.microsoft.com/office/drawing/2014/main" id="{763838EC-B837-CE22-EFE9-27CEEA12EA2A}"/>
              </a:ext>
            </a:extLst>
          </p:cNvPr>
          <p:cNvSpPr>
            <a:spLocks noGrp="1"/>
          </p:cNvSpPr>
          <p:nvPr>
            <p:ph type="body" sz="quarter" idx="21"/>
          </p:nvPr>
        </p:nvSpPr>
        <p:spPr/>
        <p:txBody>
          <a:bodyPr/>
          <a:lstStyle/>
          <a:p>
            <a:r>
              <a:rPr lang="fr-FR"/>
              <a:t>Base totale, n=4000</a:t>
            </a:r>
          </a:p>
        </p:txBody>
      </p:sp>
      <p:sp>
        <p:nvSpPr>
          <p:cNvPr id="6" name="Titre 5">
            <a:extLst>
              <a:ext uri="{FF2B5EF4-FFF2-40B4-BE49-F238E27FC236}">
                <a16:creationId xmlns:a16="http://schemas.microsoft.com/office/drawing/2014/main" id="{EDE8612E-D17B-89D9-97AD-20AAA3544809}"/>
              </a:ext>
            </a:extLst>
          </p:cNvPr>
          <p:cNvSpPr>
            <a:spLocks noGrp="1"/>
          </p:cNvSpPr>
          <p:nvPr>
            <p:ph type="title"/>
          </p:nvPr>
        </p:nvSpPr>
        <p:spPr/>
        <p:txBody>
          <a:bodyPr/>
          <a:lstStyle/>
          <a:p>
            <a:r>
              <a:rPr lang="fr-FR"/>
              <a:t>Les produits bio largement reconnus pour leurs bénéfices sur la santé et…</a:t>
            </a:r>
          </a:p>
        </p:txBody>
      </p:sp>
      <p:graphicFrame>
        <p:nvGraphicFramePr>
          <p:cNvPr id="9" name="Chart 25">
            <a:extLst>
              <a:ext uri="{FF2B5EF4-FFF2-40B4-BE49-F238E27FC236}">
                <a16:creationId xmlns:a16="http://schemas.microsoft.com/office/drawing/2014/main" id="{FAE3B602-AF57-5D95-2A45-B6D76204EA0E}"/>
              </a:ext>
            </a:extLst>
          </p:cNvPr>
          <p:cNvGraphicFramePr/>
          <p:nvPr>
            <p:extLst>
              <p:ext uri="{D42A27DB-BD31-4B8C-83A1-F6EECF244321}">
                <p14:modId xmlns:p14="http://schemas.microsoft.com/office/powerpoint/2010/main" val="1798721267"/>
              </p:ext>
            </p:extLst>
          </p:nvPr>
        </p:nvGraphicFramePr>
        <p:xfrm>
          <a:off x="338321" y="2894879"/>
          <a:ext cx="7579360" cy="32506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ableau 42">
            <a:extLst>
              <a:ext uri="{FF2B5EF4-FFF2-40B4-BE49-F238E27FC236}">
                <a16:creationId xmlns:a16="http://schemas.microsoft.com/office/drawing/2014/main" id="{6BA5B60F-C029-5E2B-3DB3-3A1FE1537466}"/>
              </a:ext>
            </a:extLst>
          </p:cNvPr>
          <p:cNvGraphicFramePr>
            <a:graphicFrameLocks noGrp="1"/>
          </p:cNvGraphicFramePr>
          <p:nvPr>
            <p:extLst>
              <p:ext uri="{D42A27DB-BD31-4B8C-83A1-F6EECF244321}">
                <p14:modId xmlns:p14="http://schemas.microsoft.com/office/powerpoint/2010/main" val="4108500026"/>
              </p:ext>
            </p:extLst>
          </p:nvPr>
        </p:nvGraphicFramePr>
        <p:xfrm>
          <a:off x="8064000" y="2637531"/>
          <a:ext cx="3323778" cy="3498481"/>
        </p:xfrm>
        <a:graphic>
          <a:graphicData uri="http://schemas.openxmlformats.org/drawingml/2006/table">
            <a:tbl>
              <a:tblPr firstRow="1" bandRow="1">
                <a:tableStyleId>{5C22544A-7EE6-4342-B048-85BDC9FD1C3A}</a:tableStyleId>
              </a:tblPr>
              <a:tblGrid>
                <a:gridCol w="553963">
                  <a:extLst>
                    <a:ext uri="{9D8B030D-6E8A-4147-A177-3AD203B41FA5}">
                      <a16:colId xmlns:a16="http://schemas.microsoft.com/office/drawing/2014/main" val="3163347817"/>
                    </a:ext>
                  </a:extLst>
                </a:gridCol>
                <a:gridCol w="553963">
                  <a:extLst>
                    <a:ext uri="{9D8B030D-6E8A-4147-A177-3AD203B41FA5}">
                      <a16:colId xmlns:a16="http://schemas.microsoft.com/office/drawing/2014/main" val="1979927239"/>
                    </a:ext>
                  </a:extLst>
                </a:gridCol>
                <a:gridCol w="553963">
                  <a:extLst>
                    <a:ext uri="{9D8B030D-6E8A-4147-A177-3AD203B41FA5}">
                      <a16:colId xmlns:a16="http://schemas.microsoft.com/office/drawing/2014/main" val="1260709749"/>
                    </a:ext>
                  </a:extLst>
                </a:gridCol>
                <a:gridCol w="553963">
                  <a:extLst>
                    <a:ext uri="{9D8B030D-6E8A-4147-A177-3AD203B41FA5}">
                      <a16:colId xmlns:a16="http://schemas.microsoft.com/office/drawing/2014/main" val="1937948941"/>
                    </a:ext>
                  </a:extLst>
                </a:gridCol>
                <a:gridCol w="553963">
                  <a:extLst>
                    <a:ext uri="{9D8B030D-6E8A-4147-A177-3AD203B41FA5}">
                      <a16:colId xmlns:a16="http://schemas.microsoft.com/office/drawing/2014/main" val="1721306935"/>
                    </a:ext>
                  </a:extLst>
                </a:gridCol>
                <a:gridCol w="553963">
                  <a:extLst>
                    <a:ext uri="{9D8B030D-6E8A-4147-A177-3AD203B41FA5}">
                      <a16:colId xmlns:a16="http://schemas.microsoft.com/office/drawing/2014/main" val="139727585"/>
                    </a:ext>
                  </a:extLst>
                </a:gridCol>
              </a:tblGrid>
              <a:tr h="341236">
                <a:tc>
                  <a:txBody>
                    <a:bodyPr/>
                    <a:lstStyle/>
                    <a:p>
                      <a:pPr algn="ctr" fontAlgn="b"/>
                      <a:r>
                        <a:rPr lang="fr-FR" sz="1500" b="1" i="0" u="none" strike="noStrike" dirty="0">
                          <a:solidFill>
                            <a:schemeClr val="bg1"/>
                          </a:solidFill>
                          <a:effectLst/>
                          <a:latin typeface="Lato" panose="020F0502020204030203" pitchFamily="34" charset="0"/>
                        </a:rPr>
                        <a:t>2023</a:t>
                      </a:r>
                    </a:p>
                  </a:txBody>
                  <a:tcPr marL="10160" marR="10160" marT="10160" marB="0" anchor="ctr">
                    <a:lnB w="38100" cmpd="sng">
                      <a:noFill/>
                    </a:lnB>
                    <a:solidFill>
                      <a:schemeClr val="tx2"/>
                    </a:solidFill>
                  </a:tcPr>
                </a:tc>
                <a:tc>
                  <a:txBody>
                    <a:bodyPr/>
                    <a:lstStyle/>
                    <a:p>
                      <a:pPr algn="ctr" fontAlgn="b"/>
                      <a:r>
                        <a:rPr lang="fr-FR" sz="1500" b="1" i="0" u="none" strike="noStrike">
                          <a:solidFill>
                            <a:schemeClr val="bg1"/>
                          </a:solidFill>
                          <a:effectLst/>
                          <a:latin typeface="Lato" panose="020F0502020204030203" pitchFamily="34" charset="0"/>
                        </a:rPr>
                        <a:t>2022</a:t>
                      </a:r>
                    </a:p>
                  </a:txBody>
                  <a:tcPr marL="10160" marR="10160" marT="10160" marB="0" anchor="ctr">
                    <a:lnB w="38100" cmpd="sng">
                      <a:noFill/>
                    </a:lnB>
                    <a:solidFill>
                      <a:schemeClr val="tx2"/>
                    </a:solidFill>
                  </a:tcPr>
                </a:tc>
                <a:tc>
                  <a:txBody>
                    <a:bodyPr/>
                    <a:lstStyle/>
                    <a:p>
                      <a:pPr algn="ctr" fontAlgn="b"/>
                      <a:r>
                        <a:rPr lang="fr-FR" sz="1500" b="1" i="0" u="none" strike="noStrike">
                          <a:solidFill>
                            <a:schemeClr val="bg1"/>
                          </a:solidFill>
                          <a:effectLst/>
                          <a:latin typeface="Lato" panose="020F0502020204030203" pitchFamily="34" charset="0"/>
                        </a:rPr>
                        <a:t>2021</a:t>
                      </a:r>
                    </a:p>
                  </a:txBody>
                  <a:tcPr marL="10160" marR="10160" marT="10160" marB="0" anchor="ctr">
                    <a:lnB w="38100" cmpd="sng">
                      <a:noFill/>
                    </a:lnB>
                    <a:solidFill>
                      <a:schemeClr val="tx2"/>
                    </a:solidFill>
                  </a:tcPr>
                </a:tc>
                <a:tc>
                  <a:txBody>
                    <a:bodyPr/>
                    <a:lstStyle/>
                    <a:p>
                      <a:pPr algn="ctr" fontAlgn="b"/>
                      <a:r>
                        <a:rPr lang="fr-FR" sz="1500" b="1" i="0" u="none" strike="noStrike">
                          <a:solidFill>
                            <a:schemeClr val="bg1"/>
                          </a:solidFill>
                          <a:effectLst/>
                          <a:latin typeface="Lato" panose="020F0502020204030203" pitchFamily="34" charset="0"/>
                        </a:rPr>
                        <a:t>2020</a:t>
                      </a:r>
                    </a:p>
                  </a:txBody>
                  <a:tcPr marL="10160" marR="10160" marT="10160" marB="0" anchor="ctr">
                    <a:lnB w="38100" cmpd="sng">
                      <a:noFill/>
                    </a:lnB>
                    <a:solidFill>
                      <a:schemeClr val="tx2"/>
                    </a:solidFill>
                  </a:tcPr>
                </a:tc>
                <a:tc>
                  <a:txBody>
                    <a:bodyPr/>
                    <a:lstStyle/>
                    <a:p>
                      <a:pPr algn="ctr" fontAlgn="b"/>
                      <a:r>
                        <a:rPr lang="fr-FR" sz="1500" b="1" i="0" u="none" strike="noStrike">
                          <a:solidFill>
                            <a:schemeClr val="bg1"/>
                          </a:solidFill>
                          <a:effectLst/>
                          <a:latin typeface="Lato" panose="020F0502020204030203" pitchFamily="34" charset="0"/>
                        </a:rPr>
                        <a:t>2019</a:t>
                      </a:r>
                    </a:p>
                  </a:txBody>
                  <a:tcPr marL="10160" marR="10160" marT="10160" marB="0" anchor="ctr">
                    <a:lnB w="38100" cmpd="sng">
                      <a:noFill/>
                    </a:lnB>
                    <a:solidFill>
                      <a:schemeClr val="tx2"/>
                    </a:solidFill>
                  </a:tcPr>
                </a:tc>
                <a:tc>
                  <a:txBody>
                    <a:bodyPr/>
                    <a:lstStyle/>
                    <a:p>
                      <a:pPr algn="ctr" fontAlgn="b"/>
                      <a:r>
                        <a:rPr lang="fr-FR" sz="1500" b="1" i="0" u="none" strike="noStrike">
                          <a:solidFill>
                            <a:schemeClr val="bg1"/>
                          </a:solidFill>
                          <a:effectLst/>
                          <a:latin typeface="Lato" panose="020F0502020204030203" pitchFamily="34" charset="0"/>
                        </a:rPr>
                        <a:t>2018</a:t>
                      </a:r>
                    </a:p>
                  </a:txBody>
                  <a:tcPr marL="10160" marR="10160" marT="10160" marB="0" anchor="ctr">
                    <a:lnB w="38100" cmpd="sng">
                      <a:noFill/>
                    </a:lnB>
                    <a:solidFill>
                      <a:schemeClr val="tx2"/>
                    </a:solidFill>
                  </a:tcPr>
                </a:tc>
                <a:extLst>
                  <a:ext uri="{0D108BD9-81ED-4DB2-BD59-A6C34878D82A}">
                    <a16:rowId xmlns:a16="http://schemas.microsoft.com/office/drawing/2014/main" val="1433681955"/>
                  </a:ext>
                </a:extLst>
              </a:tr>
              <a:tr h="1081411">
                <a:tc>
                  <a:txBody>
                    <a:bodyPr/>
                    <a:lstStyle/>
                    <a:p>
                      <a:pPr marL="0" algn="ctr" defTabSz="685800" rtl="0" eaLnBrk="1" fontAlgn="b" latinLnBrk="0" hangingPunct="1"/>
                      <a:r>
                        <a:rPr lang="fr-FR" sz="1500" b="1" i="0" u="none" strike="noStrike" kern="1200">
                          <a:solidFill>
                            <a:schemeClr val="tx2"/>
                          </a:solidFill>
                          <a:effectLst/>
                          <a:latin typeface="Lato" panose="020F0502020204030203" pitchFamily="34" charset="0"/>
                          <a:ea typeface="+mn-ea"/>
                          <a:cs typeface="+mn-cs"/>
                        </a:rPr>
                        <a:t>22%</a:t>
                      </a:r>
                    </a:p>
                  </a:txBody>
                  <a:tcPr marL="10160" marR="10160" marT="10160" marB="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b" latinLnBrk="0" hangingPunct="1"/>
                      <a:r>
                        <a:rPr lang="fr-FR" sz="1500" b="1" i="0" u="none" strike="noStrike" kern="1200">
                          <a:solidFill>
                            <a:schemeClr val="tx2"/>
                          </a:solidFill>
                          <a:effectLst/>
                          <a:latin typeface="Lato" panose="020F0502020204030203" pitchFamily="34" charset="0"/>
                          <a:ea typeface="+mn-ea"/>
                          <a:cs typeface="+mn-cs"/>
                        </a:rPr>
                        <a:t>24%</a:t>
                      </a:r>
                    </a:p>
                  </a:txBody>
                  <a:tcPr marL="10160" marR="10160" marT="10160" marB="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b" latinLnBrk="0" hangingPunct="1"/>
                      <a:r>
                        <a:rPr lang="fr-FR" sz="1500" b="1" i="0" u="none" strike="noStrike" kern="1200">
                          <a:solidFill>
                            <a:schemeClr val="tx2"/>
                          </a:solidFill>
                          <a:effectLst/>
                          <a:latin typeface="Lato" panose="020F0502020204030203" pitchFamily="34" charset="0"/>
                          <a:ea typeface="+mn-ea"/>
                          <a:cs typeface="+mn-cs"/>
                        </a:rPr>
                        <a:t>32%</a:t>
                      </a:r>
                    </a:p>
                  </a:txBody>
                  <a:tcPr marL="10160" marR="10160" marT="10160" marB="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b" latinLnBrk="0" hangingPunct="1"/>
                      <a:r>
                        <a:rPr lang="fr-FR" sz="1500" b="1" i="0" u="none" strike="noStrike" kern="1200">
                          <a:solidFill>
                            <a:schemeClr val="tx2"/>
                          </a:solidFill>
                          <a:effectLst/>
                          <a:latin typeface="Lato" panose="020F0502020204030203" pitchFamily="34" charset="0"/>
                          <a:ea typeface="+mn-ea"/>
                          <a:cs typeface="+mn-cs"/>
                        </a:rPr>
                        <a:t>30%</a:t>
                      </a:r>
                    </a:p>
                  </a:txBody>
                  <a:tcPr marL="10160" marR="10160" marT="10160" marB="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b" latinLnBrk="0" hangingPunct="1"/>
                      <a:r>
                        <a:rPr lang="fr-FR" sz="1500" b="1" i="0" u="none" strike="noStrike" kern="1200">
                          <a:solidFill>
                            <a:schemeClr val="tx2"/>
                          </a:solidFill>
                          <a:effectLst/>
                          <a:latin typeface="Lato" panose="020F0502020204030203" pitchFamily="34" charset="0"/>
                          <a:ea typeface="+mn-ea"/>
                          <a:cs typeface="+mn-cs"/>
                        </a:rPr>
                        <a:t>27%</a:t>
                      </a:r>
                    </a:p>
                  </a:txBody>
                  <a:tcPr marL="10160" marR="10160" marT="10160" marB="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b" latinLnBrk="0" hangingPunct="1"/>
                      <a:r>
                        <a:rPr lang="fr-FR" sz="1500" b="1" i="0" u="none" strike="noStrike" kern="1200">
                          <a:solidFill>
                            <a:schemeClr val="tx2"/>
                          </a:solidFill>
                          <a:effectLst/>
                          <a:latin typeface="Lato" panose="020F0502020204030203" pitchFamily="34" charset="0"/>
                          <a:ea typeface="+mn-ea"/>
                          <a:cs typeface="+mn-cs"/>
                        </a:rPr>
                        <a:t>30%</a:t>
                      </a:r>
                    </a:p>
                  </a:txBody>
                  <a:tcPr marL="10160" marR="10160" marT="10160" marB="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01150420"/>
                  </a:ext>
                </a:extLst>
              </a:tr>
              <a:tr h="994423">
                <a:tc>
                  <a:txBody>
                    <a:bodyPr/>
                    <a:lstStyle/>
                    <a:p>
                      <a:pPr marL="0" algn="ctr" defTabSz="685800" rtl="0" eaLnBrk="1" fontAlgn="b" latinLnBrk="0" hangingPunct="1"/>
                      <a:r>
                        <a:rPr lang="fr-FR" sz="1500" b="1" i="0" u="none" strike="noStrike" kern="1200">
                          <a:solidFill>
                            <a:schemeClr val="tx2"/>
                          </a:solidFill>
                          <a:effectLst/>
                          <a:latin typeface="Lato" panose="020F0502020204030203" pitchFamily="34" charset="0"/>
                          <a:ea typeface="+mn-ea"/>
                          <a:cs typeface="+mn-cs"/>
                        </a:rPr>
                        <a:t>21%</a:t>
                      </a:r>
                    </a:p>
                  </a:txBody>
                  <a:tcPr marL="10160" marR="10160" marT="10160" marB="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b" latinLnBrk="0" hangingPunct="1"/>
                      <a:r>
                        <a:rPr lang="fr-FR" sz="1500" b="1" i="0" u="none" strike="noStrike" kern="1200">
                          <a:solidFill>
                            <a:schemeClr val="tx2"/>
                          </a:solidFill>
                          <a:effectLst/>
                          <a:latin typeface="Lato" panose="020F0502020204030203" pitchFamily="34" charset="0"/>
                          <a:ea typeface="+mn-ea"/>
                          <a:cs typeface="+mn-cs"/>
                        </a:rPr>
                        <a:t>/</a:t>
                      </a:r>
                    </a:p>
                  </a:txBody>
                  <a:tcPr marL="10160" marR="10160" marT="10160" marB="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kumimoji="0" lang="fr-FR" sz="1500" b="1" i="0" u="none" strike="noStrike" kern="1200" cap="none" spc="0" normalizeH="0" baseline="0" noProof="0">
                          <a:ln>
                            <a:noFill/>
                          </a:ln>
                          <a:solidFill>
                            <a:srgbClr val="46714B"/>
                          </a:solidFill>
                          <a:effectLst/>
                          <a:uLnTx/>
                          <a:uFillTx/>
                          <a:latin typeface="Lato" panose="020F0502020204030203" pitchFamily="34" charset="0"/>
                          <a:ea typeface="+mn-ea"/>
                          <a:cs typeface="+mn-cs"/>
                        </a:rPr>
                        <a:t>/</a:t>
                      </a:r>
                    </a:p>
                  </a:txBody>
                  <a:tcPr marL="10160" marR="10160" marT="10160" marB="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kumimoji="0" lang="fr-FR" sz="1500" b="1" i="0" u="none" strike="noStrike" kern="1200" cap="none" spc="0" normalizeH="0" baseline="0" noProof="0">
                          <a:ln>
                            <a:noFill/>
                          </a:ln>
                          <a:solidFill>
                            <a:srgbClr val="46714B"/>
                          </a:solidFill>
                          <a:effectLst/>
                          <a:uLnTx/>
                          <a:uFillTx/>
                          <a:latin typeface="Lato" panose="020F0502020204030203" pitchFamily="34" charset="0"/>
                          <a:ea typeface="+mn-ea"/>
                          <a:cs typeface="+mn-cs"/>
                        </a:rPr>
                        <a:t>/</a:t>
                      </a:r>
                    </a:p>
                  </a:txBody>
                  <a:tcPr marL="10160" marR="10160" marT="10160" marB="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kumimoji="0" lang="fr-FR" sz="1500" b="1" i="0" u="none" strike="noStrike" kern="1200" cap="none" spc="0" normalizeH="0" baseline="0" noProof="0">
                          <a:ln>
                            <a:noFill/>
                          </a:ln>
                          <a:solidFill>
                            <a:srgbClr val="46714B"/>
                          </a:solidFill>
                          <a:effectLst/>
                          <a:uLnTx/>
                          <a:uFillTx/>
                          <a:latin typeface="Lato" panose="020F0502020204030203" pitchFamily="34" charset="0"/>
                          <a:ea typeface="+mn-ea"/>
                          <a:cs typeface="+mn-cs"/>
                        </a:rPr>
                        <a:t>/</a:t>
                      </a:r>
                    </a:p>
                  </a:txBody>
                  <a:tcPr marL="10160" marR="10160" marT="10160" marB="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kumimoji="0" lang="fr-FR" sz="1500" b="1" i="0" u="none" strike="noStrike" kern="1200" cap="none" spc="0" normalizeH="0" baseline="0" noProof="0">
                          <a:ln>
                            <a:noFill/>
                          </a:ln>
                          <a:solidFill>
                            <a:srgbClr val="46714B"/>
                          </a:solidFill>
                          <a:effectLst/>
                          <a:uLnTx/>
                          <a:uFillTx/>
                          <a:latin typeface="Lato" panose="020F0502020204030203" pitchFamily="34" charset="0"/>
                          <a:ea typeface="+mn-ea"/>
                          <a:cs typeface="+mn-cs"/>
                        </a:rPr>
                        <a:t>/</a:t>
                      </a:r>
                    </a:p>
                  </a:txBody>
                  <a:tcPr marL="10160" marR="10160" marT="10160" marB="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56144800"/>
                  </a:ext>
                </a:extLst>
              </a:tr>
              <a:tr h="1081411">
                <a:tc>
                  <a:txBody>
                    <a:bodyPr/>
                    <a:lstStyle/>
                    <a:p>
                      <a:pPr marL="0" algn="ctr" defTabSz="685800" rtl="0" eaLnBrk="1" fontAlgn="b" latinLnBrk="0" hangingPunct="1"/>
                      <a:r>
                        <a:rPr lang="fr-FR" sz="1500" b="1" i="0" u="none" strike="noStrike" kern="1200">
                          <a:solidFill>
                            <a:schemeClr val="tx2"/>
                          </a:solidFill>
                          <a:effectLst/>
                          <a:latin typeface="Lato" panose="020F0502020204030203" pitchFamily="34" charset="0"/>
                          <a:ea typeface="+mn-ea"/>
                          <a:cs typeface="+mn-cs"/>
                        </a:rPr>
                        <a:t>14%</a:t>
                      </a:r>
                    </a:p>
                  </a:txBody>
                  <a:tcPr marL="10160" marR="10160" marT="10160" marB="0" anchor="ctr">
                    <a:lnL w="12700" cmpd="sng">
                      <a:noFill/>
                    </a:lnL>
                    <a:lnR w="12700" cmpd="sng">
                      <a:noFill/>
                    </a:lnR>
                    <a:lnT w="381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b" latinLnBrk="0" hangingPunct="1"/>
                      <a:r>
                        <a:rPr lang="fr-FR" sz="1500" b="1" i="0" u="none" strike="noStrike" kern="1200">
                          <a:solidFill>
                            <a:schemeClr val="tx2"/>
                          </a:solidFill>
                          <a:effectLst/>
                          <a:latin typeface="Lato" panose="020F0502020204030203" pitchFamily="34" charset="0"/>
                          <a:ea typeface="+mn-ea"/>
                          <a:cs typeface="+mn-cs"/>
                        </a:rPr>
                        <a:t>19%</a:t>
                      </a:r>
                    </a:p>
                  </a:txBody>
                  <a:tcPr marL="10160" marR="10160" marT="10160" marB="0" anchor="ctr">
                    <a:lnL w="12700" cmpd="sng">
                      <a:noFill/>
                    </a:lnL>
                    <a:lnR w="12700" cmpd="sng">
                      <a:noFill/>
                    </a:lnR>
                    <a:lnT w="381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b" latinLnBrk="0" hangingPunct="1"/>
                      <a:r>
                        <a:rPr lang="fr-FR" sz="1500" b="1" i="0" u="none" strike="noStrike" kern="1200">
                          <a:solidFill>
                            <a:schemeClr val="tx2"/>
                          </a:solidFill>
                          <a:effectLst/>
                          <a:latin typeface="Lato" panose="020F0502020204030203" pitchFamily="34" charset="0"/>
                          <a:ea typeface="+mn-ea"/>
                          <a:cs typeface="+mn-cs"/>
                        </a:rPr>
                        <a:t>21%</a:t>
                      </a:r>
                    </a:p>
                  </a:txBody>
                  <a:tcPr marL="10160" marR="10160" marT="10160" marB="0" anchor="ctr">
                    <a:lnL w="12700" cmpd="sng">
                      <a:noFill/>
                    </a:lnL>
                    <a:lnR w="12700" cmpd="sng">
                      <a:noFill/>
                    </a:lnR>
                    <a:lnT w="381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b" latinLnBrk="0" hangingPunct="1"/>
                      <a:r>
                        <a:rPr lang="fr-FR" sz="1500" b="1" i="0" u="none" strike="noStrike" kern="1200">
                          <a:solidFill>
                            <a:schemeClr val="tx2"/>
                          </a:solidFill>
                          <a:effectLst/>
                          <a:latin typeface="Lato" panose="020F0502020204030203" pitchFamily="34" charset="0"/>
                          <a:ea typeface="+mn-ea"/>
                          <a:cs typeface="+mn-cs"/>
                        </a:rPr>
                        <a:t>18%</a:t>
                      </a:r>
                    </a:p>
                  </a:txBody>
                  <a:tcPr marL="10160" marR="10160" marT="10160" marB="0" anchor="ctr">
                    <a:lnL w="12700" cmpd="sng">
                      <a:noFill/>
                    </a:lnL>
                    <a:lnR w="12700" cmpd="sng">
                      <a:noFill/>
                    </a:lnR>
                    <a:lnT w="381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b" latinLnBrk="0" hangingPunct="1"/>
                      <a:r>
                        <a:rPr lang="fr-FR" sz="1500" b="1" i="0" u="none" strike="noStrike" kern="1200">
                          <a:solidFill>
                            <a:schemeClr val="tx2"/>
                          </a:solidFill>
                          <a:effectLst/>
                          <a:latin typeface="Lato" panose="020F0502020204030203" pitchFamily="34" charset="0"/>
                          <a:ea typeface="+mn-ea"/>
                          <a:cs typeface="+mn-cs"/>
                        </a:rPr>
                        <a:t>18%</a:t>
                      </a:r>
                    </a:p>
                  </a:txBody>
                  <a:tcPr marL="10160" marR="10160" marT="10160" marB="0" anchor="ctr">
                    <a:lnL w="12700" cmpd="sng">
                      <a:noFill/>
                    </a:lnL>
                    <a:lnR w="12700" cmpd="sng">
                      <a:noFill/>
                    </a:lnR>
                    <a:lnT w="381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b" latinLnBrk="0" hangingPunct="1"/>
                      <a:r>
                        <a:rPr lang="fr-FR" sz="1500" b="1" i="0" u="none" strike="noStrike" kern="1200" dirty="0">
                          <a:solidFill>
                            <a:schemeClr val="tx2"/>
                          </a:solidFill>
                          <a:effectLst/>
                          <a:latin typeface="Lato" panose="020F0502020204030203" pitchFamily="34" charset="0"/>
                          <a:ea typeface="+mn-ea"/>
                          <a:cs typeface="+mn-cs"/>
                        </a:rPr>
                        <a:t>20%</a:t>
                      </a:r>
                    </a:p>
                  </a:txBody>
                  <a:tcPr marL="10160" marR="10160" marT="10160" marB="0" anchor="ctr">
                    <a:lnL w="12700" cmpd="sng">
                      <a:noFill/>
                    </a:lnL>
                    <a:lnR w="12700" cmpd="sng">
                      <a:noFill/>
                    </a:lnR>
                    <a:lnT w="381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7293033"/>
                  </a:ext>
                </a:extLst>
              </a:tr>
            </a:tbl>
          </a:graphicData>
        </a:graphic>
      </p:graphicFrame>
      <p:sp>
        <p:nvSpPr>
          <p:cNvPr id="14" name="Rectangle 13">
            <a:extLst>
              <a:ext uri="{FF2B5EF4-FFF2-40B4-BE49-F238E27FC236}">
                <a16:creationId xmlns:a16="http://schemas.microsoft.com/office/drawing/2014/main" id="{A4EC215C-F0D2-632A-D87A-235F9AC6FAE5}"/>
              </a:ext>
            </a:extLst>
          </p:cNvPr>
          <p:cNvSpPr/>
          <p:nvPr/>
        </p:nvSpPr>
        <p:spPr>
          <a:xfrm>
            <a:off x="0" y="2273848"/>
            <a:ext cx="1872000" cy="50282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33" b="1">
                <a:latin typeface="Lato" panose="020F0502020204030203" pitchFamily="34" charset="0"/>
              </a:rPr>
              <a:t>Pas du tout d’accord</a:t>
            </a:r>
          </a:p>
        </p:txBody>
      </p:sp>
      <p:sp>
        <p:nvSpPr>
          <p:cNvPr id="15" name="Rectangle 14">
            <a:extLst>
              <a:ext uri="{FF2B5EF4-FFF2-40B4-BE49-F238E27FC236}">
                <a16:creationId xmlns:a16="http://schemas.microsoft.com/office/drawing/2014/main" id="{FE6A82FE-B4D1-3A25-BA96-CF8F73BEA914}"/>
              </a:ext>
            </a:extLst>
          </p:cNvPr>
          <p:cNvSpPr/>
          <p:nvPr/>
        </p:nvSpPr>
        <p:spPr>
          <a:xfrm>
            <a:off x="1874587" y="2273848"/>
            <a:ext cx="1872000" cy="50282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indent="-609585" algn="ctr"/>
            <a:r>
              <a:rPr lang="fr-FR" sz="1333" b="1">
                <a:solidFill>
                  <a:schemeClr val="tx1"/>
                </a:solidFill>
                <a:latin typeface="Lato" panose="020F0502020204030203" pitchFamily="34" charset="0"/>
              </a:rPr>
              <a:t>Plutôt pas d’accord</a:t>
            </a:r>
          </a:p>
        </p:txBody>
      </p:sp>
      <p:sp>
        <p:nvSpPr>
          <p:cNvPr id="16" name="Rectangle 15">
            <a:extLst>
              <a:ext uri="{FF2B5EF4-FFF2-40B4-BE49-F238E27FC236}">
                <a16:creationId xmlns:a16="http://schemas.microsoft.com/office/drawing/2014/main" id="{53FE7177-9915-8768-1BA0-B586C423FF98}"/>
              </a:ext>
            </a:extLst>
          </p:cNvPr>
          <p:cNvSpPr/>
          <p:nvPr/>
        </p:nvSpPr>
        <p:spPr>
          <a:xfrm>
            <a:off x="3750793" y="2273848"/>
            <a:ext cx="1872000" cy="502827"/>
          </a:xfrm>
          <a:prstGeom prst="rect">
            <a:avLst/>
          </a:prstGeom>
          <a:solidFill>
            <a:srgbClr val="99C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33" b="1">
                <a:solidFill>
                  <a:schemeClr val="bg1"/>
                </a:solidFill>
                <a:latin typeface="Lato" panose="020F0502020204030203" pitchFamily="34" charset="0"/>
              </a:rPr>
              <a:t>Plutôt d’accord</a:t>
            </a:r>
          </a:p>
        </p:txBody>
      </p:sp>
      <p:sp>
        <p:nvSpPr>
          <p:cNvPr id="17" name="Rectangle 16">
            <a:extLst>
              <a:ext uri="{FF2B5EF4-FFF2-40B4-BE49-F238E27FC236}">
                <a16:creationId xmlns:a16="http://schemas.microsoft.com/office/drawing/2014/main" id="{DBCB57E8-720F-0DF2-6D70-D3B61DC68C89}"/>
              </a:ext>
            </a:extLst>
          </p:cNvPr>
          <p:cNvSpPr/>
          <p:nvPr/>
        </p:nvSpPr>
        <p:spPr>
          <a:xfrm>
            <a:off x="5622793" y="2273848"/>
            <a:ext cx="1872000" cy="5028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33" b="1">
                <a:latin typeface="Lato" panose="020F0502020204030203" pitchFamily="34" charset="0"/>
              </a:rPr>
              <a:t>Tout à fait d’accord</a:t>
            </a:r>
          </a:p>
        </p:txBody>
      </p:sp>
      <p:sp>
        <p:nvSpPr>
          <p:cNvPr id="2" name="ZoneTexte 1">
            <a:extLst>
              <a:ext uri="{FF2B5EF4-FFF2-40B4-BE49-F238E27FC236}">
                <a16:creationId xmlns:a16="http://schemas.microsoft.com/office/drawing/2014/main" id="{C28A2E7C-B283-7C9B-DDDD-5CC30820DCE4}"/>
              </a:ext>
            </a:extLst>
          </p:cNvPr>
          <p:cNvSpPr txBox="1"/>
          <p:nvPr/>
        </p:nvSpPr>
        <p:spPr>
          <a:xfrm>
            <a:off x="7999905" y="2295029"/>
            <a:ext cx="3451963" cy="318100"/>
          </a:xfrm>
          <a:prstGeom prst="rect">
            <a:avLst/>
          </a:prstGeom>
          <a:noFill/>
        </p:spPr>
        <p:txBody>
          <a:bodyPr wrap="square" rtlCol="0">
            <a:spAutoFit/>
          </a:bodyPr>
          <a:lstStyle/>
          <a:p>
            <a:r>
              <a:rPr lang="fr-FR" sz="1467" b="1">
                <a:solidFill>
                  <a:schemeClr val="tx2"/>
                </a:solidFill>
                <a:latin typeface="Lato" panose="020F0502020204030203" pitchFamily="34" charset="0"/>
              </a:rPr>
              <a:t>Evolution % « Tout à fait d’accord »</a:t>
            </a:r>
          </a:p>
        </p:txBody>
      </p:sp>
    </p:spTree>
    <p:extLst>
      <p:ext uri="{BB962C8B-B14F-4D97-AF65-F5344CB8AC3E}">
        <p14:creationId xmlns:p14="http://schemas.microsoft.com/office/powerpoint/2010/main" val="339042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BB434728-CE48-4E57-12DF-67AA198B68AB}"/>
              </a:ext>
            </a:extLst>
          </p:cNvPr>
          <p:cNvSpPr>
            <a:spLocks noGrp="1"/>
          </p:cNvSpPr>
          <p:nvPr>
            <p:ph type="body" sz="quarter" idx="17"/>
          </p:nvPr>
        </p:nvSpPr>
        <p:spPr>
          <a:xfrm>
            <a:off x="276721" y="1721276"/>
            <a:ext cx="10621467" cy="529829"/>
          </a:xfrm>
        </p:spPr>
        <p:txBody>
          <a:bodyPr/>
          <a:lstStyle/>
          <a:p>
            <a:pPr>
              <a:lnSpc>
                <a:spcPts val="1733"/>
              </a:lnSpc>
              <a:spcBef>
                <a:spcPts val="800"/>
              </a:spcBef>
              <a:spcAft>
                <a:spcPts val="800"/>
              </a:spcAft>
              <a:tabLst>
                <a:tab pos="3820911" algn="ctr"/>
              </a:tabLst>
            </a:pPr>
            <a:r>
              <a:rPr lang="fr-FR"/>
              <a:t>Voici un certain nombre de phrases que des personnes nous ont dites à propos des produits biologiques. Dans quelle mesure êtes-vous d'accord avec ces affirmations ? </a:t>
            </a:r>
          </a:p>
          <a:p>
            <a:endParaRPr lang="fr-FR"/>
          </a:p>
        </p:txBody>
      </p:sp>
      <p:sp>
        <p:nvSpPr>
          <p:cNvPr id="8" name="Espace réservé du texte 7">
            <a:extLst>
              <a:ext uri="{FF2B5EF4-FFF2-40B4-BE49-F238E27FC236}">
                <a16:creationId xmlns:a16="http://schemas.microsoft.com/office/drawing/2014/main" id="{763838EC-B837-CE22-EFE9-27CEEA12EA2A}"/>
              </a:ext>
            </a:extLst>
          </p:cNvPr>
          <p:cNvSpPr>
            <a:spLocks noGrp="1"/>
          </p:cNvSpPr>
          <p:nvPr>
            <p:ph type="body" sz="quarter" idx="21"/>
          </p:nvPr>
        </p:nvSpPr>
        <p:spPr/>
        <p:txBody>
          <a:bodyPr/>
          <a:lstStyle/>
          <a:p>
            <a:r>
              <a:rPr lang="fr-FR"/>
              <a:t>Base totale, n=4000</a:t>
            </a:r>
          </a:p>
        </p:txBody>
      </p:sp>
      <p:sp>
        <p:nvSpPr>
          <p:cNvPr id="6" name="Titre 5">
            <a:extLst>
              <a:ext uri="{FF2B5EF4-FFF2-40B4-BE49-F238E27FC236}">
                <a16:creationId xmlns:a16="http://schemas.microsoft.com/office/drawing/2014/main" id="{EDE8612E-D17B-89D9-97AD-20AAA3544809}"/>
              </a:ext>
            </a:extLst>
          </p:cNvPr>
          <p:cNvSpPr>
            <a:spLocks noGrp="1"/>
          </p:cNvSpPr>
          <p:nvPr>
            <p:ph type="title"/>
          </p:nvPr>
        </p:nvSpPr>
        <p:spPr/>
        <p:txBody>
          <a:bodyPr/>
          <a:lstStyle/>
          <a:p>
            <a:r>
              <a:rPr lang="fr-FR"/>
              <a:t>… et des bénéfices environnementaux incontestés …</a:t>
            </a:r>
          </a:p>
        </p:txBody>
      </p:sp>
      <p:graphicFrame>
        <p:nvGraphicFramePr>
          <p:cNvPr id="9" name="Chart 25">
            <a:extLst>
              <a:ext uri="{FF2B5EF4-FFF2-40B4-BE49-F238E27FC236}">
                <a16:creationId xmlns:a16="http://schemas.microsoft.com/office/drawing/2014/main" id="{FAE3B602-AF57-5D95-2A45-B6D76204EA0E}"/>
              </a:ext>
            </a:extLst>
          </p:cNvPr>
          <p:cNvGraphicFramePr/>
          <p:nvPr>
            <p:extLst>
              <p:ext uri="{D42A27DB-BD31-4B8C-83A1-F6EECF244321}">
                <p14:modId xmlns:p14="http://schemas.microsoft.com/office/powerpoint/2010/main" val="1292404269"/>
              </p:ext>
            </p:extLst>
          </p:nvPr>
        </p:nvGraphicFramePr>
        <p:xfrm>
          <a:off x="246484" y="2895256"/>
          <a:ext cx="7559215" cy="3382639"/>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71E1CEAB-A7DA-3DBE-8D47-C44065AD40AE}"/>
              </a:ext>
            </a:extLst>
          </p:cNvPr>
          <p:cNvSpPr/>
          <p:nvPr/>
        </p:nvSpPr>
        <p:spPr>
          <a:xfrm>
            <a:off x="-1" y="2273848"/>
            <a:ext cx="1920000" cy="50282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33" b="1">
                <a:latin typeface="Lato" panose="020F0502020204030203" pitchFamily="34" charset="0"/>
              </a:rPr>
              <a:t>Pas du tout d’accord</a:t>
            </a:r>
          </a:p>
        </p:txBody>
      </p:sp>
      <p:sp>
        <p:nvSpPr>
          <p:cNvPr id="3" name="Rectangle 2">
            <a:extLst>
              <a:ext uri="{FF2B5EF4-FFF2-40B4-BE49-F238E27FC236}">
                <a16:creationId xmlns:a16="http://schemas.microsoft.com/office/drawing/2014/main" id="{A0B5D4D2-117E-1465-DE23-F72013733F49}"/>
              </a:ext>
            </a:extLst>
          </p:cNvPr>
          <p:cNvSpPr/>
          <p:nvPr/>
        </p:nvSpPr>
        <p:spPr>
          <a:xfrm>
            <a:off x="1961033" y="2273848"/>
            <a:ext cx="1920000" cy="50282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indent="-609585" algn="ctr"/>
            <a:r>
              <a:rPr lang="fr-FR" sz="1333" b="1">
                <a:solidFill>
                  <a:schemeClr val="tx1"/>
                </a:solidFill>
                <a:latin typeface="Lato" panose="020F0502020204030203" pitchFamily="34" charset="0"/>
              </a:rPr>
              <a:t>Plutôt pas d’accord</a:t>
            </a:r>
          </a:p>
        </p:txBody>
      </p:sp>
      <p:sp>
        <p:nvSpPr>
          <p:cNvPr id="4" name="Rectangle 3">
            <a:extLst>
              <a:ext uri="{FF2B5EF4-FFF2-40B4-BE49-F238E27FC236}">
                <a16:creationId xmlns:a16="http://schemas.microsoft.com/office/drawing/2014/main" id="{CC5CEF2C-0946-8E5E-2033-4648A9E6E2A6}"/>
              </a:ext>
            </a:extLst>
          </p:cNvPr>
          <p:cNvSpPr/>
          <p:nvPr/>
        </p:nvSpPr>
        <p:spPr>
          <a:xfrm>
            <a:off x="3924664" y="2273848"/>
            <a:ext cx="1920000" cy="502827"/>
          </a:xfrm>
          <a:prstGeom prst="rect">
            <a:avLst/>
          </a:prstGeom>
          <a:solidFill>
            <a:srgbClr val="99C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33" b="1">
                <a:solidFill>
                  <a:schemeClr val="bg1"/>
                </a:solidFill>
                <a:latin typeface="Lato" panose="020F0502020204030203" pitchFamily="34" charset="0"/>
              </a:rPr>
              <a:t>Plutôt d’accord</a:t>
            </a:r>
          </a:p>
        </p:txBody>
      </p:sp>
      <p:sp>
        <p:nvSpPr>
          <p:cNvPr id="5" name="Rectangle 4">
            <a:extLst>
              <a:ext uri="{FF2B5EF4-FFF2-40B4-BE49-F238E27FC236}">
                <a16:creationId xmlns:a16="http://schemas.microsoft.com/office/drawing/2014/main" id="{8F4BC1C4-2715-9CAC-0E4F-F856D0E15FA5}"/>
              </a:ext>
            </a:extLst>
          </p:cNvPr>
          <p:cNvSpPr/>
          <p:nvPr/>
        </p:nvSpPr>
        <p:spPr>
          <a:xfrm>
            <a:off x="5885699" y="2273848"/>
            <a:ext cx="1920000" cy="5028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33" b="1">
                <a:latin typeface="Lato" panose="020F0502020204030203" pitchFamily="34" charset="0"/>
              </a:rPr>
              <a:t>Tout à fait d’accord</a:t>
            </a:r>
          </a:p>
        </p:txBody>
      </p:sp>
      <p:graphicFrame>
        <p:nvGraphicFramePr>
          <p:cNvPr id="42" name="Tableau 42">
            <a:extLst>
              <a:ext uri="{FF2B5EF4-FFF2-40B4-BE49-F238E27FC236}">
                <a16:creationId xmlns:a16="http://schemas.microsoft.com/office/drawing/2014/main" id="{90ADE9DB-25FA-FB7C-E5E7-CF827C2116D6}"/>
              </a:ext>
            </a:extLst>
          </p:cNvPr>
          <p:cNvGraphicFramePr>
            <a:graphicFrameLocks noGrp="1"/>
          </p:cNvGraphicFramePr>
          <p:nvPr/>
        </p:nvGraphicFramePr>
        <p:xfrm>
          <a:off x="7846732" y="2586527"/>
          <a:ext cx="3765168" cy="3736119"/>
        </p:xfrm>
        <a:graphic>
          <a:graphicData uri="http://schemas.openxmlformats.org/drawingml/2006/table">
            <a:tbl>
              <a:tblPr firstRow="1" bandRow="1">
                <a:tableStyleId>{5C22544A-7EE6-4342-B048-85BDC9FD1C3A}</a:tableStyleId>
              </a:tblPr>
              <a:tblGrid>
                <a:gridCol w="627528">
                  <a:extLst>
                    <a:ext uri="{9D8B030D-6E8A-4147-A177-3AD203B41FA5}">
                      <a16:colId xmlns:a16="http://schemas.microsoft.com/office/drawing/2014/main" val="3977517618"/>
                    </a:ext>
                  </a:extLst>
                </a:gridCol>
                <a:gridCol w="627528">
                  <a:extLst>
                    <a:ext uri="{9D8B030D-6E8A-4147-A177-3AD203B41FA5}">
                      <a16:colId xmlns:a16="http://schemas.microsoft.com/office/drawing/2014/main" val="1979927239"/>
                    </a:ext>
                  </a:extLst>
                </a:gridCol>
                <a:gridCol w="627528">
                  <a:extLst>
                    <a:ext uri="{9D8B030D-6E8A-4147-A177-3AD203B41FA5}">
                      <a16:colId xmlns:a16="http://schemas.microsoft.com/office/drawing/2014/main" val="1260709749"/>
                    </a:ext>
                  </a:extLst>
                </a:gridCol>
                <a:gridCol w="627528">
                  <a:extLst>
                    <a:ext uri="{9D8B030D-6E8A-4147-A177-3AD203B41FA5}">
                      <a16:colId xmlns:a16="http://schemas.microsoft.com/office/drawing/2014/main" val="1937948941"/>
                    </a:ext>
                  </a:extLst>
                </a:gridCol>
                <a:gridCol w="627528">
                  <a:extLst>
                    <a:ext uri="{9D8B030D-6E8A-4147-A177-3AD203B41FA5}">
                      <a16:colId xmlns:a16="http://schemas.microsoft.com/office/drawing/2014/main" val="1721306935"/>
                    </a:ext>
                  </a:extLst>
                </a:gridCol>
                <a:gridCol w="627528">
                  <a:extLst>
                    <a:ext uri="{9D8B030D-6E8A-4147-A177-3AD203B41FA5}">
                      <a16:colId xmlns:a16="http://schemas.microsoft.com/office/drawing/2014/main" val="139727585"/>
                    </a:ext>
                  </a:extLst>
                </a:gridCol>
              </a:tblGrid>
              <a:tr h="243127">
                <a:tc>
                  <a:txBody>
                    <a:bodyPr/>
                    <a:lstStyle/>
                    <a:p>
                      <a:pPr algn="ctr" fontAlgn="b"/>
                      <a:r>
                        <a:rPr lang="fr-FR" sz="1500" b="1" i="0" u="none" strike="noStrike">
                          <a:solidFill>
                            <a:schemeClr val="bg1"/>
                          </a:solidFill>
                          <a:effectLst/>
                          <a:latin typeface="Lato" panose="020F0502020204030203" pitchFamily="34" charset="0"/>
                        </a:rPr>
                        <a:t>2023</a:t>
                      </a:r>
                    </a:p>
                  </a:txBody>
                  <a:tcPr marL="10160" marR="10160" marT="10160" marB="0" anchor="ctr">
                    <a:lnB w="38100" cmpd="sng">
                      <a:noFill/>
                    </a:lnB>
                    <a:solidFill>
                      <a:schemeClr val="tx2"/>
                    </a:solidFill>
                  </a:tcPr>
                </a:tc>
                <a:tc>
                  <a:txBody>
                    <a:bodyPr/>
                    <a:lstStyle/>
                    <a:p>
                      <a:pPr algn="ctr" fontAlgn="b"/>
                      <a:r>
                        <a:rPr lang="fr-FR" sz="1500" b="1" i="0" u="none" strike="noStrike">
                          <a:solidFill>
                            <a:schemeClr val="bg1"/>
                          </a:solidFill>
                          <a:effectLst/>
                          <a:latin typeface="Lato" panose="020F0502020204030203" pitchFamily="34" charset="0"/>
                        </a:rPr>
                        <a:t>2022</a:t>
                      </a:r>
                    </a:p>
                  </a:txBody>
                  <a:tcPr marL="10160" marR="10160" marT="10160" marB="0" anchor="ctr">
                    <a:lnB w="38100" cmpd="sng">
                      <a:noFill/>
                    </a:lnB>
                    <a:solidFill>
                      <a:schemeClr val="tx2"/>
                    </a:solidFill>
                  </a:tcPr>
                </a:tc>
                <a:tc>
                  <a:txBody>
                    <a:bodyPr/>
                    <a:lstStyle/>
                    <a:p>
                      <a:pPr algn="ctr" fontAlgn="b"/>
                      <a:r>
                        <a:rPr lang="fr-FR" sz="1500" b="1" i="0" u="none" strike="noStrike">
                          <a:solidFill>
                            <a:schemeClr val="bg1"/>
                          </a:solidFill>
                          <a:effectLst/>
                          <a:latin typeface="Lato" panose="020F0502020204030203" pitchFamily="34" charset="0"/>
                        </a:rPr>
                        <a:t>2021</a:t>
                      </a:r>
                    </a:p>
                  </a:txBody>
                  <a:tcPr marL="10160" marR="10160" marT="10160" marB="0" anchor="ctr">
                    <a:lnB w="38100" cmpd="sng">
                      <a:noFill/>
                    </a:lnB>
                    <a:solidFill>
                      <a:schemeClr val="tx2"/>
                    </a:solidFill>
                  </a:tcPr>
                </a:tc>
                <a:tc>
                  <a:txBody>
                    <a:bodyPr/>
                    <a:lstStyle/>
                    <a:p>
                      <a:pPr algn="ctr" fontAlgn="b"/>
                      <a:r>
                        <a:rPr lang="fr-FR" sz="1500" b="1" i="0" u="none" strike="noStrike">
                          <a:solidFill>
                            <a:schemeClr val="bg1"/>
                          </a:solidFill>
                          <a:effectLst/>
                          <a:latin typeface="Lato" panose="020F0502020204030203" pitchFamily="34" charset="0"/>
                        </a:rPr>
                        <a:t>2020</a:t>
                      </a:r>
                    </a:p>
                  </a:txBody>
                  <a:tcPr marL="10160" marR="10160" marT="10160" marB="0" anchor="ctr">
                    <a:lnB w="38100" cmpd="sng">
                      <a:noFill/>
                    </a:lnB>
                    <a:solidFill>
                      <a:schemeClr val="tx2"/>
                    </a:solidFill>
                  </a:tcPr>
                </a:tc>
                <a:tc>
                  <a:txBody>
                    <a:bodyPr/>
                    <a:lstStyle/>
                    <a:p>
                      <a:pPr algn="ctr" fontAlgn="b"/>
                      <a:r>
                        <a:rPr lang="fr-FR" sz="1500" b="1" i="0" u="none" strike="noStrike">
                          <a:solidFill>
                            <a:schemeClr val="bg1"/>
                          </a:solidFill>
                          <a:effectLst/>
                          <a:latin typeface="Lato" panose="020F0502020204030203" pitchFamily="34" charset="0"/>
                        </a:rPr>
                        <a:t>2019</a:t>
                      </a:r>
                    </a:p>
                  </a:txBody>
                  <a:tcPr marL="10160" marR="10160" marT="10160" marB="0" anchor="ctr">
                    <a:lnB w="38100" cmpd="sng">
                      <a:noFill/>
                    </a:lnB>
                    <a:solidFill>
                      <a:schemeClr val="tx2"/>
                    </a:solidFill>
                  </a:tcPr>
                </a:tc>
                <a:tc>
                  <a:txBody>
                    <a:bodyPr/>
                    <a:lstStyle/>
                    <a:p>
                      <a:pPr algn="ctr" fontAlgn="b"/>
                      <a:r>
                        <a:rPr lang="fr-FR" sz="1500" b="1" i="0" u="none" strike="noStrike">
                          <a:solidFill>
                            <a:schemeClr val="bg1"/>
                          </a:solidFill>
                          <a:effectLst/>
                          <a:latin typeface="Lato" panose="020F0502020204030203" pitchFamily="34" charset="0"/>
                        </a:rPr>
                        <a:t>2018</a:t>
                      </a:r>
                    </a:p>
                  </a:txBody>
                  <a:tcPr marL="10160" marR="10160" marT="10160" marB="0" anchor="ctr">
                    <a:lnB w="38100" cmpd="sng">
                      <a:noFill/>
                    </a:lnB>
                    <a:solidFill>
                      <a:schemeClr val="tx2"/>
                    </a:solidFill>
                  </a:tcPr>
                </a:tc>
                <a:extLst>
                  <a:ext uri="{0D108BD9-81ED-4DB2-BD59-A6C34878D82A}">
                    <a16:rowId xmlns:a16="http://schemas.microsoft.com/office/drawing/2014/main" val="1433681955"/>
                  </a:ext>
                </a:extLst>
              </a:tr>
              <a:tr h="873248">
                <a:tc>
                  <a:txBody>
                    <a:bodyPr/>
                    <a:lstStyle/>
                    <a:p>
                      <a:pPr algn="ctr" fontAlgn="b"/>
                      <a:r>
                        <a:rPr lang="fr-FR" sz="1500" b="1" i="0" u="none" strike="noStrike">
                          <a:solidFill>
                            <a:schemeClr val="tx2"/>
                          </a:solidFill>
                          <a:effectLst/>
                          <a:latin typeface="Lato" panose="020F0502020204030203" pitchFamily="34" charset="0"/>
                        </a:rPr>
                        <a:t>24%</a:t>
                      </a:r>
                    </a:p>
                  </a:txBody>
                  <a:tcPr marL="10160" marR="10160" marT="10160" marB="0" anchor="ctr">
                    <a:lnL w="12700" cmpd="sng">
                      <a:noFill/>
                    </a:lnL>
                    <a:lnR w="12700" cmpd="sng">
                      <a:noFill/>
                    </a:lnR>
                    <a:lnT w="381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FR" sz="1500" b="1" i="0" u="none" strike="noStrike">
                          <a:solidFill>
                            <a:schemeClr val="tx2"/>
                          </a:solidFill>
                          <a:effectLst/>
                          <a:latin typeface="Lato" panose="020F0502020204030203" pitchFamily="34" charset="0"/>
                        </a:rPr>
                        <a:t>28%</a:t>
                      </a:r>
                    </a:p>
                  </a:txBody>
                  <a:tcPr marL="10160" marR="10160" marT="10160" marB="0" anchor="ctr">
                    <a:lnL w="12700" cmpd="sng">
                      <a:noFill/>
                    </a:lnL>
                    <a:lnR w="12700" cmpd="sng">
                      <a:noFill/>
                    </a:lnR>
                    <a:lnT w="381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FR" sz="1500" b="1" i="0" u="none" strike="noStrike">
                          <a:solidFill>
                            <a:schemeClr val="tx2"/>
                          </a:solidFill>
                          <a:effectLst/>
                          <a:latin typeface="Lato" panose="020F0502020204030203" pitchFamily="34" charset="0"/>
                        </a:rPr>
                        <a:t>35%</a:t>
                      </a:r>
                    </a:p>
                  </a:txBody>
                  <a:tcPr marL="10160" marR="10160" marT="10160" marB="0" anchor="ctr">
                    <a:lnL w="12700" cmpd="sng">
                      <a:noFill/>
                    </a:lnL>
                    <a:lnR w="12700" cmpd="sng">
                      <a:noFill/>
                    </a:lnR>
                    <a:lnT w="381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FR" sz="1500" b="1" i="0" u="none" strike="noStrike">
                          <a:solidFill>
                            <a:schemeClr val="tx2"/>
                          </a:solidFill>
                          <a:effectLst/>
                          <a:latin typeface="Lato" panose="020F0502020204030203" pitchFamily="34" charset="0"/>
                        </a:rPr>
                        <a:t>33%</a:t>
                      </a:r>
                    </a:p>
                  </a:txBody>
                  <a:tcPr marL="10160" marR="10160" marT="10160" marB="0" anchor="ctr">
                    <a:lnL w="12700" cmpd="sng">
                      <a:noFill/>
                    </a:lnL>
                    <a:lnR w="12700" cmpd="sng">
                      <a:noFill/>
                    </a:lnR>
                    <a:lnT w="381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FR" sz="1500" b="1" i="0" u="none" strike="noStrike">
                          <a:solidFill>
                            <a:schemeClr val="tx2"/>
                          </a:solidFill>
                          <a:effectLst/>
                          <a:latin typeface="Lato" panose="020F0502020204030203" pitchFamily="34" charset="0"/>
                        </a:rPr>
                        <a:t>31%</a:t>
                      </a:r>
                    </a:p>
                  </a:txBody>
                  <a:tcPr marL="10160" marR="10160" marT="10160" marB="0" anchor="ctr">
                    <a:lnL w="12700" cmpd="sng">
                      <a:noFill/>
                    </a:lnL>
                    <a:lnR w="12700" cmpd="sng">
                      <a:noFill/>
                    </a:lnR>
                    <a:lnT w="381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FR" sz="1500" b="1" i="0" u="none" strike="noStrike">
                          <a:solidFill>
                            <a:schemeClr val="tx2"/>
                          </a:solidFill>
                          <a:effectLst/>
                          <a:latin typeface="Lato" panose="020F0502020204030203" pitchFamily="34" charset="0"/>
                        </a:rPr>
                        <a:t>32%</a:t>
                      </a:r>
                    </a:p>
                  </a:txBody>
                  <a:tcPr marL="10160" marR="10160" marT="10160" marB="0" anchor="ctr">
                    <a:lnL w="12700" cmpd="sng">
                      <a:noFill/>
                    </a:lnL>
                    <a:lnR w="12700" cmpd="sng">
                      <a:noFill/>
                    </a:lnR>
                    <a:lnT w="381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01150420"/>
                  </a:ext>
                </a:extLst>
              </a:tr>
              <a:tr h="873248">
                <a:tc>
                  <a:txBody>
                    <a:bodyPr/>
                    <a:lstStyle/>
                    <a:p>
                      <a:pPr algn="ctr" fontAlgn="b"/>
                      <a:r>
                        <a:rPr lang="fr-FR" sz="1500" b="1" i="0" u="none" strike="noStrike">
                          <a:solidFill>
                            <a:schemeClr val="tx2"/>
                          </a:solidFill>
                          <a:effectLst/>
                          <a:latin typeface="Lato" panose="020F0502020204030203" pitchFamily="34" charset="0"/>
                        </a:rPr>
                        <a:t>20%</a:t>
                      </a:r>
                    </a:p>
                  </a:txBody>
                  <a:tcPr marL="10160" marR="10160" marT="10160"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FR" sz="1500" b="1" i="0" u="none" strike="noStrike">
                          <a:solidFill>
                            <a:schemeClr val="tx2"/>
                          </a:solidFill>
                          <a:effectLst/>
                          <a:latin typeface="Lato" panose="020F0502020204030203" pitchFamily="34" charset="0"/>
                        </a:rPr>
                        <a:t>23%</a:t>
                      </a:r>
                    </a:p>
                  </a:txBody>
                  <a:tcPr marL="10160" marR="10160" marT="10160"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FR" sz="1500" b="1" i="0" u="none" strike="noStrike">
                          <a:solidFill>
                            <a:schemeClr val="tx2"/>
                          </a:solidFill>
                          <a:effectLst/>
                          <a:latin typeface="Lato" panose="020F0502020204030203" pitchFamily="34" charset="0"/>
                        </a:rPr>
                        <a:t>30%</a:t>
                      </a:r>
                    </a:p>
                  </a:txBody>
                  <a:tcPr marL="10160" marR="10160" marT="10160"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FR" sz="1500" b="1" i="0" u="none" strike="noStrike">
                          <a:solidFill>
                            <a:schemeClr val="tx2"/>
                          </a:solidFill>
                          <a:effectLst/>
                          <a:latin typeface="Lato" panose="020F0502020204030203" pitchFamily="34" charset="0"/>
                        </a:rPr>
                        <a:t>28%</a:t>
                      </a:r>
                    </a:p>
                  </a:txBody>
                  <a:tcPr marL="10160" marR="10160" marT="10160"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FR" sz="1500" b="1" i="0" u="none" strike="noStrike">
                          <a:solidFill>
                            <a:schemeClr val="tx2"/>
                          </a:solidFill>
                          <a:effectLst/>
                          <a:latin typeface="Lato" panose="020F0502020204030203" pitchFamily="34" charset="0"/>
                        </a:rPr>
                        <a:t>25%</a:t>
                      </a:r>
                    </a:p>
                  </a:txBody>
                  <a:tcPr marL="10160" marR="10160" marT="10160"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FR" sz="1500" b="1" i="0" u="none" strike="noStrike">
                          <a:solidFill>
                            <a:schemeClr val="tx2"/>
                          </a:solidFill>
                          <a:effectLst/>
                          <a:latin typeface="Lato" panose="020F0502020204030203" pitchFamily="34" charset="0"/>
                        </a:rPr>
                        <a:t>27%</a:t>
                      </a:r>
                    </a:p>
                  </a:txBody>
                  <a:tcPr marL="10160" marR="10160" marT="10160"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29442763"/>
                  </a:ext>
                </a:extLst>
              </a:tr>
              <a:tr h="873248">
                <a:tc>
                  <a:txBody>
                    <a:bodyPr/>
                    <a:lstStyle/>
                    <a:p>
                      <a:pPr algn="ctr" fontAlgn="b"/>
                      <a:r>
                        <a:rPr lang="fr-FR" sz="1500" b="1" i="0" u="none" strike="noStrike">
                          <a:solidFill>
                            <a:schemeClr val="tx2"/>
                          </a:solidFill>
                          <a:effectLst/>
                          <a:latin typeface="Lato" panose="020F0502020204030203" pitchFamily="34" charset="0"/>
                        </a:rPr>
                        <a:t>23%</a:t>
                      </a:r>
                    </a:p>
                  </a:txBody>
                  <a:tcPr marL="10160" marR="10160" marT="10160"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FR" sz="1500" b="1" i="0" u="none" strike="noStrike">
                          <a:solidFill>
                            <a:schemeClr val="tx2"/>
                          </a:solidFill>
                          <a:effectLst/>
                          <a:latin typeface="Lato" panose="020F0502020204030203" pitchFamily="34" charset="0"/>
                        </a:rPr>
                        <a:t>27%</a:t>
                      </a:r>
                    </a:p>
                  </a:txBody>
                  <a:tcPr marL="10160" marR="10160" marT="10160"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FR" sz="1500" b="1" i="0" u="none" strike="noStrike">
                          <a:solidFill>
                            <a:schemeClr val="tx2"/>
                          </a:solidFill>
                          <a:effectLst/>
                          <a:latin typeface="Lato" panose="020F0502020204030203" pitchFamily="34" charset="0"/>
                        </a:rPr>
                        <a:t>33%</a:t>
                      </a:r>
                    </a:p>
                  </a:txBody>
                  <a:tcPr marL="10160" marR="10160" marT="10160"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FR" sz="1500" b="1" i="0" u="none" strike="noStrike">
                          <a:solidFill>
                            <a:schemeClr val="tx2"/>
                          </a:solidFill>
                          <a:effectLst/>
                          <a:latin typeface="Lato" panose="020F0502020204030203" pitchFamily="34" charset="0"/>
                        </a:rPr>
                        <a:t>30%</a:t>
                      </a:r>
                    </a:p>
                  </a:txBody>
                  <a:tcPr marL="10160" marR="10160" marT="10160"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FR" sz="1500" b="1" i="0" u="none" strike="noStrike">
                          <a:solidFill>
                            <a:schemeClr val="tx2"/>
                          </a:solidFill>
                          <a:effectLst/>
                          <a:latin typeface="Lato" panose="020F0502020204030203" pitchFamily="34" charset="0"/>
                        </a:rPr>
                        <a:t>29%</a:t>
                      </a:r>
                    </a:p>
                  </a:txBody>
                  <a:tcPr marL="10160" marR="10160" marT="10160"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FR" sz="1500" b="1" i="0" u="none" strike="noStrike">
                          <a:solidFill>
                            <a:schemeClr val="tx2"/>
                          </a:solidFill>
                          <a:effectLst/>
                          <a:latin typeface="Lato" panose="020F0502020204030203" pitchFamily="34" charset="0"/>
                        </a:rPr>
                        <a:t>30%</a:t>
                      </a:r>
                    </a:p>
                  </a:txBody>
                  <a:tcPr marL="10160" marR="10160" marT="10160"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3254517"/>
                  </a:ext>
                </a:extLst>
              </a:tr>
              <a:tr h="873248">
                <a:tc>
                  <a:txBody>
                    <a:bodyPr/>
                    <a:lstStyle/>
                    <a:p>
                      <a:pPr algn="ctr" fontAlgn="b"/>
                      <a:r>
                        <a:rPr lang="fr-FR" sz="1500" b="1" i="0" u="none" strike="noStrike">
                          <a:solidFill>
                            <a:schemeClr val="tx2"/>
                          </a:solidFill>
                          <a:effectLst/>
                          <a:latin typeface="Lato" panose="020F0502020204030203" pitchFamily="34" charset="0"/>
                        </a:rPr>
                        <a:t>20%</a:t>
                      </a:r>
                    </a:p>
                  </a:txBody>
                  <a:tcPr marL="10160" marR="10160" marT="10160"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fr-FR" sz="1500" b="1" i="0" u="none" strike="noStrike">
                          <a:solidFill>
                            <a:schemeClr val="tx2"/>
                          </a:solidFill>
                          <a:effectLst/>
                          <a:latin typeface="Lato" panose="020F0502020204030203" pitchFamily="34" charset="0"/>
                        </a:rPr>
                        <a:t>21%</a:t>
                      </a:r>
                    </a:p>
                  </a:txBody>
                  <a:tcPr marL="10160" marR="10160" marT="10160"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fr-FR" sz="1500" b="1" i="0" u="none" strike="noStrike">
                          <a:solidFill>
                            <a:schemeClr val="tx2"/>
                          </a:solidFill>
                          <a:effectLst/>
                          <a:latin typeface="Lato" panose="020F0502020204030203" pitchFamily="34" charset="0"/>
                        </a:rPr>
                        <a:t>23%</a:t>
                      </a:r>
                    </a:p>
                  </a:txBody>
                  <a:tcPr marL="10160" marR="10160" marT="10160"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fr-FR" sz="1500" b="1" i="0" u="none" strike="noStrike">
                          <a:solidFill>
                            <a:schemeClr val="tx2"/>
                          </a:solidFill>
                          <a:effectLst/>
                          <a:latin typeface="Lato" panose="020F0502020204030203" pitchFamily="34" charset="0"/>
                        </a:rPr>
                        <a:t>19%</a:t>
                      </a:r>
                    </a:p>
                  </a:txBody>
                  <a:tcPr marL="10160" marR="10160" marT="10160"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fr-FR" sz="1500" b="1" i="0" u="none" strike="noStrike">
                          <a:solidFill>
                            <a:schemeClr val="tx2"/>
                          </a:solidFill>
                          <a:effectLst/>
                          <a:latin typeface="Lato" panose="020F0502020204030203" pitchFamily="34" charset="0"/>
                        </a:rPr>
                        <a:t>20%</a:t>
                      </a:r>
                    </a:p>
                  </a:txBody>
                  <a:tcPr marL="10160" marR="10160" marT="10160"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fr-FR" sz="1500" b="1" i="0" u="none" strike="noStrike">
                          <a:solidFill>
                            <a:schemeClr val="tx2"/>
                          </a:solidFill>
                          <a:effectLst/>
                          <a:latin typeface="Lato" panose="020F0502020204030203" pitchFamily="34" charset="0"/>
                        </a:rPr>
                        <a:t>19%</a:t>
                      </a:r>
                    </a:p>
                  </a:txBody>
                  <a:tcPr marL="10160" marR="10160" marT="10160"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05998519"/>
                  </a:ext>
                </a:extLst>
              </a:tr>
            </a:tbl>
          </a:graphicData>
        </a:graphic>
      </p:graphicFrame>
      <p:sp>
        <p:nvSpPr>
          <p:cNvPr id="10" name="ZoneTexte 9">
            <a:extLst>
              <a:ext uri="{FF2B5EF4-FFF2-40B4-BE49-F238E27FC236}">
                <a16:creationId xmlns:a16="http://schemas.microsoft.com/office/drawing/2014/main" id="{1C07084F-1DFA-10A4-E8D6-33EB1792AC9E}"/>
              </a:ext>
            </a:extLst>
          </p:cNvPr>
          <p:cNvSpPr txBox="1"/>
          <p:nvPr/>
        </p:nvSpPr>
        <p:spPr>
          <a:xfrm>
            <a:off x="7862785" y="2282521"/>
            <a:ext cx="3451963" cy="318100"/>
          </a:xfrm>
          <a:prstGeom prst="rect">
            <a:avLst/>
          </a:prstGeom>
          <a:noFill/>
        </p:spPr>
        <p:txBody>
          <a:bodyPr wrap="square" rtlCol="0">
            <a:spAutoFit/>
          </a:bodyPr>
          <a:lstStyle/>
          <a:p>
            <a:r>
              <a:rPr lang="fr-FR" sz="1467" b="1">
                <a:solidFill>
                  <a:schemeClr val="tx2"/>
                </a:solidFill>
                <a:latin typeface="Lato" panose="020F0502020204030203" pitchFamily="34" charset="0"/>
              </a:rPr>
              <a:t>Evolution % « Tout à fait d’accord »</a:t>
            </a:r>
          </a:p>
        </p:txBody>
      </p:sp>
    </p:spTree>
    <p:extLst>
      <p:ext uri="{BB962C8B-B14F-4D97-AF65-F5344CB8AC3E}">
        <p14:creationId xmlns:p14="http://schemas.microsoft.com/office/powerpoint/2010/main" val="3996324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2F783412-446E-7C79-246C-0C72FE22C8C2}"/>
              </a:ext>
            </a:extLst>
          </p:cNvPr>
          <p:cNvSpPr>
            <a:spLocks noGrp="1"/>
          </p:cNvSpPr>
          <p:nvPr>
            <p:ph type="body" sz="quarter" idx="17"/>
          </p:nvPr>
        </p:nvSpPr>
        <p:spPr/>
        <p:txBody>
          <a:bodyPr/>
          <a:lstStyle/>
          <a:p>
            <a:r>
              <a:rPr lang="fr-FR"/>
              <a:t>Pour vous, « bien manger », c’est avant tout :</a:t>
            </a:r>
          </a:p>
        </p:txBody>
      </p:sp>
      <p:sp>
        <p:nvSpPr>
          <p:cNvPr id="8" name="Espace réservé du texte 7">
            <a:extLst>
              <a:ext uri="{FF2B5EF4-FFF2-40B4-BE49-F238E27FC236}">
                <a16:creationId xmlns:a16="http://schemas.microsoft.com/office/drawing/2014/main" id="{FEE149C7-4030-C0B9-D3E2-F95B49F6CFDA}"/>
              </a:ext>
            </a:extLst>
          </p:cNvPr>
          <p:cNvSpPr>
            <a:spLocks noGrp="1"/>
          </p:cNvSpPr>
          <p:nvPr>
            <p:ph type="body" sz="quarter" idx="21"/>
          </p:nvPr>
        </p:nvSpPr>
        <p:spPr/>
        <p:txBody>
          <a:bodyPr/>
          <a:lstStyle/>
          <a:p>
            <a:r>
              <a:rPr lang="fr-FR"/>
              <a:t>Base totale, n=4000</a:t>
            </a:r>
          </a:p>
        </p:txBody>
      </p:sp>
      <p:sp>
        <p:nvSpPr>
          <p:cNvPr id="6" name="Titre 5">
            <a:extLst>
              <a:ext uri="{FF2B5EF4-FFF2-40B4-BE49-F238E27FC236}">
                <a16:creationId xmlns:a16="http://schemas.microsoft.com/office/drawing/2014/main" id="{5B4728A2-CD16-97A4-FB47-7526982F13C7}"/>
              </a:ext>
            </a:extLst>
          </p:cNvPr>
          <p:cNvSpPr>
            <a:spLocks noGrp="1"/>
          </p:cNvSpPr>
          <p:nvPr>
            <p:ph type="title"/>
          </p:nvPr>
        </p:nvSpPr>
        <p:spPr/>
        <p:txBody>
          <a:bodyPr/>
          <a:lstStyle/>
          <a:p>
            <a:r>
              <a:rPr lang="fr-FR" dirty="0"/>
              <a:t>…Mais « Bien manger » repose avant tout sur une recherche de plaisir et de convivialité</a:t>
            </a:r>
          </a:p>
        </p:txBody>
      </p:sp>
      <p:graphicFrame>
        <p:nvGraphicFramePr>
          <p:cNvPr id="9" name="Graphique 8">
            <a:extLst>
              <a:ext uri="{FF2B5EF4-FFF2-40B4-BE49-F238E27FC236}">
                <a16:creationId xmlns:a16="http://schemas.microsoft.com/office/drawing/2014/main" id="{E99774B6-F431-E86C-8889-B6EC116E52DB}"/>
              </a:ext>
            </a:extLst>
          </p:cNvPr>
          <p:cNvGraphicFramePr/>
          <p:nvPr>
            <p:extLst>
              <p:ext uri="{D42A27DB-BD31-4B8C-83A1-F6EECF244321}">
                <p14:modId xmlns:p14="http://schemas.microsoft.com/office/powerpoint/2010/main" val="3007420023"/>
              </p:ext>
            </p:extLst>
          </p:nvPr>
        </p:nvGraphicFramePr>
        <p:xfrm>
          <a:off x="276517" y="2529840"/>
          <a:ext cx="10621467" cy="3793467"/>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 coins arrondis 1">
            <a:extLst>
              <a:ext uri="{FF2B5EF4-FFF2-40B4-BE49-F238E27FC236}">
                <a16:creationId xmlns:a16="http://schemas.microsoft.com/office/drawing/2014/main" id="{C2068476-C14B-E85B-458D-EEBD48527A15}"/>
              </a:ext>
            </a:extLst>
          </p:cNvPr>
          <p:cNvSpPr/>
          <p:nvPr/>
        </p:nvSpPr>
        <p:spPr>
          <a:xfrm>
            <a:off x="5192295" y="2315224"/>
            <a:ext cx="1807411" cy="309307"/>
          </a:xfrm>
          <a:prstGeom prst="round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67">
                <a:latin typeface="Lato" panose="020F0502020204030203" pitchFamily="34" charset="0"/>
              </a:rPr>
              <a:t>En premier</a:t>
            </a:r>
          </a:p>
        </p:txBody>
      </p:sp>
      <p:sp>
        <p:nvSpPr>
          <p:cNvPr id="3" name="Rectangle : coins arrondis 2">
            <a:extLst>
              <a:ext uri="{FF2B5EF4-FFF2-40B4-BE49-F238E27FC236}">
                <a16:creationId xmlns:a16="http://schemas.microsoft.com/office/drawing/2014/main" id="{E9413BAF-E91D-36C1-3ECE-06CEBB6ECC59}"/>
              </a:ext>
            </a:extLst>
          </p:cNvPr>
          <p:cNvSpPr/>
          <p:nvPr/>
        </p:nvSpPr>
        <p:spPr>
          <a:xfrm>
            <a:off x="7141433" y="2315224"/>
            <a:ext cx="1807411" cy="309307"/>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67">
                <a:latin typeface="Lato" panose="020F0502020204030203" pitchFamily="34" charset="0"/>
              </a:rPr>
              <a:t>En second</a:t>
            </a:r>
          </a:p>
        </p:txBody>
      </p:sp>
      <p:graphicFrame>
        <p:nvGraphicFramePr>
          <p:cNvPr id="4" name="Tableau 3">
            <a:extLst>
              <a:ext uri="{FF2B5EF4-FFF2-40B4-BE49-F238E27FC236}">
                <a16:creationId xmlns:a16="http://schemas.microsoft.com/office/drawing/2014/main" id="{3F012855-CE66-EB10-6F75-B11A0032C44C}"/>
              </a:ext>
            </a:extLst>
          </p:cNvPr>
          <p:cNvGraphicFramePr>
            <a:graphicFrameLocks noGrp="1"/>
          </p:cNvGraphicFramePr>
          <p:nvPr/>
        </p:nvGraphicFramePr>
        <p:xfrm>
          <a:off x="10348787" y="1914899"/>
          <a:ext cx="899995" cy="4408411"/>
        </p:xfrm>
        <a:graphic>
          <a:graphicData uri="http://schemas.openxmlformats.org/drawingml/2006/table">
            <a:tbl>
              <a:tblPr>
                <a:tableStyleId>{5C22544A-7EE6-4342-B048-85BDC9FD1C3A}</a:tableStyleId>
              </a:tblPr>
              <a:tblGrid>
                <a:gridCol w="899995">
                  <a:extLst>
                    <a:ext uri="{9D8B030D-6E8A-4147-A177-3AD203B41FA5}">
                      <a16:colId xmlns:a16="http://schemas.microsoft.com/office/drawing/2014/main" val="1525728920"/>
                    </a:ext>
                  </a:extLst>
                </a:gridCol>
              </a:tblGrid>
              <a:tr h="687064">
                <a:tc>
                  <a:txBody>
                    <a:bodyPr/>
                    <a:lstStyle/>
                    <a:p>
                      <a:pPr algn="ctr" fontAlgn="b"/>
                      <a:r>
                        <a:rPr lang="fr-FR" sz="1400" b="1" u="none" strike="noStrike">
                          <a:solidFill>
                            <a:schemeClr val="bg1"/>
                          </a:solidFill>
                          <a:effectLst/>
                          <a:latin typeface="Lato" panose="020F0502020204030203" pitchFamily="34" charset="0"/>
                        </a:rPr>
                        <a:t>2023</a:t>
                      </a:r>
                      <a:endParaRPr lang="fr-FR" sz="1400" b="1" i="0" u="none" strike="noStrike">
                        <a:solidFill>
                          <a:schemeClr val="bg1"/>
                        </a:solidFill>
                        <a:effectLst/>
                        <a:latin typeface="Calibri" panose="020F0502020204030204" pitchFamily="34" charset="0"/>
                      </a:endParaRPr>
                    </a:p>
                  </a:txBody>
                  <a:tcPr marL="8709" marR="8709" marT="8709" marB="0" anchor="ctr">
                    <a:solidFill>
                      <a:schemeClr val="tx2"/>
                    </a:solidFill>
                  </a:tcPr>
                </a:tc>
                <a:extLst>
                  <a:ext uri="{0D108BD9-81ED-4DB2-BD59-A6C34878D82A}">
                    <a16:rowId xmlns:a16="http://schemas.microsoft.com/office/drawing/2014/main" val="3576346719"/>
                  </a:ext>
                </a:extLst>
              </a:tr>
              <a:tr h="413483">
                <a:tc>
                  <a:txBody>
                    <a:bodyPr/>
                    <a:lstStyle/>
                    <a:p>
                      <a:pPr algn="ctr" fontAlgn="b"/>
                      <a:r>
                        <a:rPr lang="fr-FR" sz="1400" b="1" u="none" strike="noStrike">
                          <a:solidFill>
                            <a:schemeClr val="tx2"/>
                          </a:solidFill>
                          <a:effectLst/>
                          <a:latin typeface="Lato" panose="020F0502020204030203" pitchFamily="34" charset="0"/>
                        </a:rPr>
                        <a:t>43%</a:t>
                      </a:r>
                      <a:endParaRPr lang="fr-FR" sz="1400" b="1" i="0" u="none" strike="noStrike">
                        <a:solidFill>
                          <a:schemeClr val="tx2"/>
                        </a:solidFill>
                        <a:effectLst/>
                        <a:latin typeface="Calibri" panose="020F0502020204030204" pitchFamily="34" charset="0"/>
                      </a:endParaRPr>
                    </a:p>
                  </a:txBody>
                  <a:tcPr marL="8709" marR="8709" marT="8709" marB="0" anchor="ctr">
                    <a:lnB w="6350" cap="flat" cmpd="sng" algn="ctr">
                      <a:solidFill>
                        <a:schemeClr val="bg1">
                          <a:lumMod val="75000"/>
                        </a:schemeClr>
                      </a:solidFill>
                      <a:prstDash val="sysDash"/>
                      <a:round/>
                      <a:headEnd type="none" w="med" len="med"/>
                      <a:tailEnd type="none" w="med" len="med"/>
                    </a:lnB>
                    <a:noFill/>
                  </a:tcPr>
                </a:tc>
                <a:extLst>
                  <a:ext uri="{0D108BD9-81ED-4DB2-BD59-A6C34878D82A}">
                    <a16:rowId xmlns:a16="http://schemas.microsoft.com/office/drawing/2014/main" val="2235202788"/>
                  </a:ext>
                </a:extLst>
              </a:tr>
              <a:tr h="413483">
                <a:tc>
                  <a:txBody>
                    <a:bodyPr/>
                    <a:lstStyle/>
                    <a:p>
                      <a:pPr algn="ctr" fontAlgn="b"/>
                      <a:r>
                        <a:rPr lang="fr-FR" sz="1400" b="1" u="none" strike="noStrike">
                          <a:solidFill>
                            <a:schemeClr val="tx2"/>
                          </a:solidFill>
                          <a:effectLst/>
                          <a:latin typeface="Lato" panose="020F0502020204030203" pitchFamily="34" charset="0"/>
                        </a:rPr>
                        <a:t>42%</a:t>
                      </a:r>
                      <a:endParaRPr lang="fr-FR" sz="1400" b="1" i="0" u="none" strike="noStrike">
                        <a:solidFill>
                          <a:schemeClr val="tx2"/>
                        </a:solidFill>
                        <a:effectLst/>
                        <a:latin typeface="Calibri" panose="020F0502020204030204" pitchFamily="34" charset="0"/>
                      </a:endParaRPr>
                    </a:p>
                  </a:txBody>
                  <a:tcPr marL="8709" marR="8709" marT="8709" marB="0" anchor="ct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extLst>
                  <a:ext uri="{0D108BD9-81ED-4DB2-BD59-A6C34878D82A}">
                    <a16:rowId xmlns:a16="http://schemas.microsoft.com/office/drawing/2014/main" val="4122632070"/>
                  </a:ext>
                </a:extLst>
              </a:tr>
              <a:tr h="413483">
                <a:tc>
                  <a:txBody>
                    <a:bodyPr/>
                    <a:lstStyle/>
                    <a:p>
                      <a:pPr algn="ctr" fontAlgn="b"/>
                      <a:r>
                        <a:rPr lang="fr-FR" sz="1400" b="1" u="none" strike="noStrike">
                          <a:solidFill>
                            <a:schemeClr val="tx2"/>
                          </a:solidFill>
                          <a:effectLst/>
                          <a:latin typeface="Lato" panose="020F0502020204030203" pitchFamily="34" charset="0"/>
                        </a:rPr>
                        <a:t>32%</a:t>
                      </a:r>
                      <a:endParaRPr lang="fr-FR" sz="1400" b="1" i="0" u="none" strike="noStrike">
                        <a:solidFill>
                          <a:schemeClr val="tx2"/>
                        </a:solidFill>
                        <a:effectLst/>
                        <a:latin typeface="Calibri" panose="020F0502020204030204" pitchFamily="34" charset="0"/>
                      </a:endParaRPr>
                    </a:p>
                  </a:txBody>
                  <a:tcPr marL="8709" marR="8709" marT="8709" marB="0" anchor="ct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extLst>
                  <a:ext uri="{0D108BD9-81ED-4DB2-BD59-A6C34878D82A}">
                    <a16:rowId xmlns:a16="http://schemas.microsoft.com/office/drawing/2014/main" val="46803746"/>
                  </a:ext>
                </a:extLst>
              </a:tr>
              <a:tr h="413483">
                <a:tc>
                  <a:txBody>
                    <a:bodyPr/>
                    <a:lstStyle/>
                    <a:p>
                      <a:pPr algn="ctr" fontAlgn="b"/>
                      <a:r>
                        <a:rPr lang="fr-FR" sz="1400" b="1" u="none" strike="noStrike">
                          <a:solidFill>
                            <a:schemeClr val="tx2"/>
                          </a:solidFill>
                          <a:effectLst/>
                          <a:latin typeface="Lato" panose="020F0502020204030203" pitchFamily="34" charset="0"/>
                        </a:rPr>
                        <a:t>28%</a:t>
                      </a:r>
                      <a:endParaRPr lang="fr-FR" sz="1400" b="1" i="0" u="none" strike="noStrike">
                        <a:solidFill>
                          <a:schemeClr val="tx2"/>
                        </a:solidFill>
                        <a:effectLst/>
                        <a:latin typeface="Calibri" panose="020F0502020204030204" pitchFamily="34" charset="0"/>
                      </a:endParaRPr>
                    </a:p>
                  </a:txBody>
                  <a:tcPr marL="8709" marR="8709" marT="8709" marB="0" anchor="ct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extLst>
                  <a:ext uri="{0D108BD9-81ED-4DB2-BD59-A6C34878D82A}">
                    <a16:rowId xmlns:a16="http://schemas.microsoft.com/office/drawing/2014/main" val="351309274"/>
                  </a:ext>
                </a:extLst>
              </a:tr>
              <a:tr h="413483">
                <a:tc>
                  <a:txBody>
                    <a:bodyPr/>
                    <a:lstStyle/>
                    <a:p>
                      <a:pPr algn="ctr" fontAlgn="b"/>
                      <a:r>
                        <a:rPr lang="fr-FR" sz="1400" b="1" u="none" strike="noStrike">
                          <a:solidFill>
                            <a:schemeClr val="tx2"/>
                          </a:solidFill>
                          <a:effectLst/>
                          <a:latin typeface="Lato" panose="020F0502020204030203" pitchFamily="34" charset="0"/>
                        </a:rPr>
                        <a:t>15%</a:t>
                      </a:r>
                      <a:endParaRPr lang="fr-FR" sz="1400" b="1" i="0" u="none" strike="noStrike">
                        <a:solidFill>
                          <a:schemeClr val="tx2"/>
                        </a:solidFill>
                        <a:effectLst/>
                        <a:latin typeface="Calibri" panose="020F0502020204030204" pitchFamily="34" charset="0"/>
                      </a:endParaRPr>
                    </a:p>
                  </a:txBody>
                  <a:tcPr marL="8709" marR="8709" marT="8709" marB="0" anchor="ct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extLst>
                  <a:ext uri="{0D108BD9-81ED-4DB2-BD59-A6C34878D82A}">
                    <a16:rowId xmlns:a16="http://schemas.microsoft.com/office/drawing/2014/main" val="375477481"/>
                  </a:ext>
                </a:extLst>
              </a:tr>
              <a:tr h="413483">
                <a:tc>
                  <a:txBody>
                    <a:bodyPr/>
                    <a:lstStyle/>
                    <a:p>
                      <a:pPr algn="ctr" fontAlgn="b"/>
                      <a:r>
                        <a:rPr lang="fr-FR" sz="1400" b="1" u="none" strike="noStrike">
                          <a:solidFill>
                            <a:schemeClr val="tx2"/>
                          </a:solidFill>
                          <a:effectLst/>
                          <a:latin typeface="Lato" panose="020F0502020204030203" pitchFamily="34" charset="0"/>
                        </a:rPr>
                        <a:t>11%</a:t>
                      </a:r>
                      <a:endParaRPr lang="fr-FR" sz="1400" b="1" i="0" u="none" strike="noStrike">
                        <a:solidFill>
                          <a:schemeClr val="tx2"/>
                        </a:solidFill>
                        <a:effectLst/>
                        <a:latin typeface="Calibri" panose="020F0502020204030204" pitchFamily="34" charset="0"/>
                      </a:endParaRPr>
                    </a:p>
                  </a:txBody>
                  <a:tcPr marL="8709" marR="8709" marT="8709" marB="0" anchor="ct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extLst>
                  <a:ext uri="{0D108BD9-81ED-4DB2-BD59-A6C34878D82A}">
                    <a16:rowId xmlns:a16="http://schemas.microsoft.com/office/drawing/2014/main" val="2122688282"/>
                  </a:ext>
                </a:extLst>
              </a:tr>
              <a:tr h="413483">
                <a:tc>
                  <a:txBody>
                    <a:bodyPr/>
                    <a:lstStyle/>
                    <a:p>
                      <a:pPr algn="ctr" fontAlgn="b"/>
                      <a:r>
                        <a:rPr lang="fr-FR" sz="1400" b="1" u="none" strike="noStrike">
                          <a:solidFill>
                            <a:schemeClr val="tx2"/>
                          </a:solidFill>
                          <a:effectLst/>
                          <a:latin typeface="Lato" panose="020F0502020204030203" pitchFamily="34" charset="0"/>
                        </a:rPr>
                        <a:t>13%</a:t>
                      </a:r>
                      <a:endParaRPr lang="fr-FR" sz="1400" b="1" i="0" u="none" strike="noStrike">
                        <a:solidFill>
                          <a:schemeClr val="tx2"/>
                        </a:solidFill>
                        <a:effectLst/>
                        <a:latin typeface="Calibri" panose="020F0502020204030204" pitchFamily="34" charset="0"/>
                      </a:endParaRPr>
                    </a:p>
                  </a:txBody>
                  <a:tcPr marL="8709" marR="8709" marT="8709" marB="0" anchor="ct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extLst>
                  <a:ext uri="{0D108BD9-81ED-4DB2-BD59-A6C34878D82A}">
                    <a16:rowId xmlns:a16="http://schemas.microsoft.com/office/drawing/2014/main" val="3481849894"/>
                  </a:ext>
                </a:extLst>
              </a:tr>
              <a:tr h="413483">
                <a:tc>
                  <a:txBody>
                    <a:bodyPr/>
                    <a:lstStyle/>
                    <a:p>
                      <a:pPr algn="ctr" fontAlgn="b"/>
                      <a:r>
                        <a:rPr lang="fr-FR" sz="1400" b="1" u="none" strike="noStrike">
                          <a:solidFill>
                            <a:schemeClr val="tx2"/>
                          </a:solidFill>
                          <a:effectLst/>
                          <a:latin typeface="Lato" panose="020F0502020204030203" pitchFamily="34" charset="0"/>
                        </a:rPr>
                        <a:t>10%</a:t>
                      </a:r>
                      <a:endParaRPr lang="fr-FR" sz="1400" b="1" i="0" u="none" strike="noStrike">
                        <a:solidFill>
                          <a:schemeClr val="tx2"/>
                        </a:solidFill>
                        <a:effectLst/>
                        <a:latin typeface="Calibri" panose="020F0502020204030204" pitchFamily="34" charset="0"/>
                      </a:endParaRPr>
                    </a:p>
                  </a:txBody>
                  <a:tcPr marL="8709" marR="8709" marT="8709" marB="0" anchor="ct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extLst>
                  <a:ext uri="{0D108BD9-81ED-4DB2-BD59-A6C34878D82A}">
                    <a16:rowId xmlns:a16="http://schemas.microsoft.com/office/drawing/2014/main" val="3704902519"/>
                  </a:ext>
                </a:extLst>
              </a:tr>
              <a:tr h="413483">
                <a:tc>
                  <a:txBody>
                    <a:bodyPr/>
                    <a:lstStyle/>
                    <a:p>
                      <a:pPr algn="ctr" fontAlgn="b"/>
                      <a:r>
                        <a:rPr lang="fr-FR" sz="1400" b="1" u="none" strike="noStrike">
                          <a:solidFill>
                            <a:schemeClr val="tx2"/>
                          </a:solidFill>
                          <a:effectLst/>
                          <a:latin typeface="Lato" panose="020F0502020204030203" pitchFamily="34" charset="0"/>
                        </a:rPr>
                        <a:t>3%</a:t>
                      </a:r>
                      <a:endParaRPr lang="fr-FR" sz="1400" b="1" i="0" u="none" strike="noStrike">
                        <a:solidFill>
                          <a:schemeClr val="tx2"/>
                        </a:solidFill>
                        <a:effectLst/>
                        <a:latin typeface="Calibri" panose="020F0502020204030204" pitchFamily="34" charset="0"/>
                      </a:endParaRPr>
                    </a:p>
                  </a:txBody>
                  <a:tcPr marL="8709" marR="8709" marT="8709" marB="0" anchor="ctr">
                    <a:lnT w="6350" cap="flat" cmpd="sng" algn="ctr">
                      <a:solidFill>
                        <a:schemeClr val="bg1">
                          <a:lumMod val="75000"/>
                        </a:schemeClr>
                      </a:solidFill>
                      <a:prstDash val="sysDash"/>
                      <a:round/>
                      <a:headEnd type="none" w="med" len="med"/>
                      <a:tailEnd type="none" w="med" len="med"/>
                    </a:lnT>
                    <a:noFill/>
                  </a:tcPr>
                </a:tc>
                <a:extLst>
                  <a:ext uri="{0D108BD9-81ED-4DB2-BD59-A6C34878D82A}">
                    <a16:rowId xmlns:a16="http://schemas.microsoft.com/office/drawing/2014/main" val="1421869494"/>
                  </a:ext>
                </a:extLst>
              </a:tr>
            </a:tbl>
          </a:graphicData>
        </a:graphic>
      </p:graphicFrame>
    </p:spTree>
    <p:extLst>
      <p:ext uri="{BB962C8B-B14F-4D97-AF65-F5344CB8AC3E}">
        <p14:creationId xmlns:p14="http://schemas.microsoft.com/office/powerpoint/2010/main" val="2391664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271FED06-0BB3-0A62-44BE-83948892A13A}"/>
              </a:ext>
            </a:extLst>
          </p:cNvPr>
          <p:cNvSpPr>
            <a:spLocks noGrp="1"/>
          </p:cNvSpPr>
          <p:nvPr>
            <p:ph type="body" sz="quarter" idx="17"/>
          </p:nvPr>
        </p:nvSpPr>
        <p:spPr/>
        <p:txBody>
          <a:bodyPr/>
          <a:lstStyle/>
          <a:p>
            <a:r>
              <a:rPr lang="fr-FR"/>
              <a:t>Avez-vous consommé des produits biologiques au cours des 12 derniers mois ?</a:t>
            </a:r>
          </a:p>
        </p:txBody>
      </p:sp>
      <p:sp>
        <p:nvSpPr>
          <p:cNvPr id="8" name="Espace réservé du texte 7">
            <a:extLst>
              <a:ext uri="{FF2B5EF4-FFF2-40B4-BE49-F238E27FC236}">
                <a16:creationId xmlns:a16="http://schemas.microsoft.com/office/drawing/2014/main" id="{FB52AE9C-66E3-B1F8-4128-7CFED00D1D17}"/>
              </a:ext>
            </a:extLst>
          </p:cNvPr>
          <p:cNvSpPr>
            <a:spLocks noGrp="1"/>
          </p:cNvSpPr>
          <p:nvPr>
            <p:ph type="body" sz="quarter" idx="21"/>
          </p:nvPr>
        </p:nvSpPr>
        <p:spPr/>
        <p:txBody>
          <a:bodyPr/>
          <a:lstStyle/>
          <a:p>
            <a:r>
              <a:rPr lang="fr-FR"/>
              <a:t>Base totale, n=4006</a:t>
            </a:r>
          </a:p>
        </p:txBody>
      </p:sp>
      <p:sp>
        <p:nvSpPr>
          <p:cNvPr id="6" name="Titre 5">
            <a:extLst>
              <a:ext uri="{FF2B5EF4-FFF2-40B4-BE49-F238E27FC236}">
                <a16:creationId xmlns:a16="http://schemas.microsoft.com/office/drawing/2014/main" id="{D55580FD-72D9-6BE9-9C7B-E498999DCDFF}"/>
              </a:ext>
            </a:extLst>
          </p:cNvPr>
          <p:cNvSpPr>
            <a:spLocks noGrp="1"/>
          </p:cNvSpPr>
          <p:nvPr>
            <p:ph type="title"/>
          </p:nvPr>
        </p:nvSpPr>
        <p:spPr/>
        <p:txBody>
          <a:bodyPr/>
          <a:lstStyle/>
          <a:p>
            <a:r>
              <a:rPr lang="fr-FR"/>
              <a:t>Une consommation déclarative en 2024 qui se stabilise au niveau de 2014</a:t>
            </a:r>
          </a:p>
        </p:txBody>
      </p:sp>
      <p:graphicFrame>
        <p:nvGraphicFramePr>
          <p:cNvPr id="9" name="Graphique 8">
            <a:extLst>
              <a:ext uri="{FF2B5EF4-FFF2-40B4-BE49-F238E27FC236}">
                <a16:creationId xmlns:a16="http://schemas.microsoft.com/office/drawing/2014/main" id="{2CA1F63A-375D-C140-5011-379E53C6FE23}"/>
              </a:ext>
            </a:extLst>
          </p:cNvPr>
          <p:cNvGraphicFramePr/>
          <p:nvPr/>
        </p:nvGraphicFramePr>
        <p:xfrm>
          <a:off x="196313" y="2494866"/>
          <a:ext cx="11458412" cy="4013228"/>
        </p:xfrm>
        <a:graphic>
          <a:graphicData uri="http://schemas.openxmlformats.org/drawingml/2006/chart">
            <c:chart xmlns:c="http://schemas.openxmlformats.org/drawingml/2006/chart" xmlns:r="http://schemas.openxmlformats.org/officeDocument/2006/relationships" r:id="rId3"/>
          </a:graphicData>
        </a:graphic>
      </p:graphicFrame>
      <p:sp>
        <p:nvSpPr>
          <p:cNvPr id="3" name="ZoneTexte 2">
            <a:extLst>
              <a:ext uri="{FF2B5EF4-FFF2-40B4-BE49-F238E27FC236}">
                <a16:creationId xmlns:a16="http://schemas.microsoft.com/office/drawing/2014/main" id="{0BA849D9-6894-0606-FC19-7644F0B07F12}"/>
              </a:ext>
            </a:extLst>
          </p:cNvPr>
          <p:cNvSpPr txBox="1"/>
          <p:nvPr/>
        </p:nvSpPr>
        <p:spPr>
          <a:xfrm>
            <a:off x="303016" y="4852804"/>
            <a:ext cx="4776985" cy="584968"/>
          </a:xfrm>
          <a:prstGeom prst="rect">
            <a:avLst/>
          </a:prstGeom>
          <a:noFill/>
        </p:spPr>
        <p:txBody>
          <a:bodyPr wrap="square">
            <a:spAutoFit/>
          </a:bodyPr>
          <a:lstStyle/>
          <a:p>
            <a:pPr>
              <a:buClr>
                <a:schemeClr val="bg2">
                  <a:lumMod val="75000"/>
                </a:schemeClr>
              </a:buClr>
              <a:defRPr/>
            </a:pPr>
            <a:r>
              <a:rPr lang="fr-FR" sz="1067" b="1">
                <a:solidFill>
                  <a:schemeClr val="tx1">
                    <a:lumMod val="50000"/>
                  </a:schemeClr>
                </a:solidFill>
                <a:latin typeface="Lato" panose="020F0502020204030203" pitchFamily="34" charset="0"/>
              </a:rPr>
              <a:t>Mode de recueil : </a:t>
            </a:r>
            <a:r>
              <a:rPr lang="fr-FR" sz="1067">
                <a:solidFill>
                  <a:schemeClr val="tx1">
                    <a:lumMod val="50000"/>
                  </a:schemeClr>
                </a:solidFill>
                <a:latin typeface="Lato" panose="020F0502020204030203" pitchFamily="34" charset="0"/>
              </a:rPr>
              <a:t>Face – à - Face</a:t>
            </a:r>
          </a:p>
          <a:p>
            <a:pPr>
              <a:buClr>
                <a:schemeClr val="bg2">
                  <a:lumMod val="75000"/>
                </a:schemeClr>
              </a:buClr>
              <a:defRPr/>
            </a:pPr>
            <a:r>
              <a:rPr lang="fr-FR" sz="1067" b="1">
                <a:solidFill>
                  <a:schemeClr val="tx1">
                    <a:lumMod val="50000"/>
                  </a:schemeClr>
                </a:solidFill>
                <a:latin typeface="Lato" panose="020F0502020204030203" pitchFamily="34" charset="0"/>
              </a:rPr>
              <a:t>Intitulé de la question : </a:t>
            </a:r>
            <a:r>
              <a:rPr lang="fr-FR" sz="1067">
                <a:solidFill>
                  <a:schemeClr val="tx1">
                    <a:lumMod val="50000"/>
                  </a:schemeClr>
                </a:solidFill>
                <a:latin typeface="Lato" panose="020F0502020204030203" pitchFamily="34" charset="0"/>
              </a:rPr>
              <a:t>Consommez-vous des produits biologiques ?</a:t>
            </a:r>
          </a:p>
          <a:p>
            <a:pPr>
              <a:buClr>
                <a:schemeClr val="bg2">
                  <a:lumMod val="75000"/>
                </a:schemeClr>
              </a:buClr>
              <a:defRPr/>
            </a:pPr>
            <a:r>
              <a:rPr lang="fr-FR" sz="1067" i="1">
                <a:solidFill>
                  <a:schemeClr val="tx1">
                    <a:lumMod val="50000"/>
                  </a:schemeClr>
                </a:solidFill>
                <a:latin typeface="Lato" panose="020F0502020204030203" pitchFamily="34" charset="0"/>
              </a:rPr>
              <a:t>Modifications mises en place entre 2013 et 2015</a:t>
            </a:r>
            <a:endParaRPr lang="fr-FR" sz="1067" b="1">
              <a:solidFill>
                <a:schemeClr val="tx1">
                  <a:lumMod val="50000"/>
                </a:schemeClr>
              </a:solidFill>
              <a:latin typeface="Lato" panose="020F0502020204030203" pitchFamily="34" charset="0"/>
            </a:endParaRPr>
          </a:p>
        </p:txBody>
      </p:sp>
      <p:sp>
        <p:nvSpPr>
          <p:cNvPr id="5" name="ZoneTexte 4">
            <a:extLst>
              <a:ext uri="{FF2B5EF4-FFF2-40B4-BE49-F238E27FC236}">
                <a16:creationId xmlns:a16="http://schemas.microsoft.com/office/drawing/2014/main" id="{6B4DE03C-15E4-D68F-D05B-6473F3879FAC}"/>
              </a:ext>
            </a:extLst>
          </p:cNvPr>
          <p:cNvSpPr txBox="1"/>
          <p:nvPr/>
        </p:nvSpPr>
        <p:spPr>
          <a:xfrm>
            <a:off x="9170727" y="2365756"/>
            <a:ext cx="2685648" cy="502573"/>
          </a:xfrm>
          <a:prstGeom prst="rect">
            <a:avLst/>
          </a:prstGeom>
          <a:solidFill>
            <a:schemeClr val="bg1"/>
          </a:solidFill>
          <a:ln w="12700" cap="flat" cmpd="sng" algn="ctr">
            <a:solidFill>
              <a:schemeClr val="bg2"/>
            </a:solidFill>
            <a:prstDash val="solid"/>
          </a:ln>
          <a:effectLst/>
        </p:spPr>
        <p:txBody>
          <a:bodyPr wrap="square" lIns="48000" rIns="48000">
            <a:spAutoFit/>
          </a:bodyPr>
          <a:lstStyle/>
          <a:p>
            <a:pPr algn="ctr">
              <a:defRPr/>
            </a:pPr>
            <a:r>
              <a:rPr lang="fr-FR" sz="1333" kern="0">
                <a:solidFill>
                  <a:schemeClr val="bg1">
                    <a:lumMod val="50000"/>
                  </a:schemeClr>
                </a:solidFill>
                <a:latin typeface="Lato" panose="020F0502020204030203" pitchFamily="34" charset="0"/>
              </a:rPr>
              <a:t>% Consommateurs </a:t>
            </a:r>
          </a:p>
          <a:p>
            <a:pPr algn="ctr">
              <a:defRPr/>
            </a:pPr>
            <a:r>
              <a:rPr lang="fr-FR" sz="1333" kern="0">
                <a:solidFill>
                  <a:schemeClr val="bg1">
                    <a:lumMod val="50000"/>
                  </a:schemeClr>
                </a:solidFill>
                <a:latin typeface="Lato" panose="020F0502020204030203" pitchFamily="34" charset="0"/>
              </a:rPr>
              <a:t>au moins une fois par mois</a:t>
            </a:r>
          </a:p>
        </p:txBody>
      </p:sp>
      <p:sp>
        <p:nvSpPr>
          <p:cNvPr id="4" name="ZoneTexte 3">
            <a:extLst>
              <a:ext uri="{FF2B5EF4-FFF2-40B4-BE49-F238E27FC236}">
                <a16:creationId xmlns:a16="http://schemas.microsoft.com/office/drawing/2014/main" id="{9252B55F-772D-1061-2232-B7C7DBD31ACC}"/>
              </a:ext>
            </a:extLst>
          </p:cNvPr>
          <p:cNvSpPr txBox="1"/>
          <p:nvPr/>
        </p:nvSpPr>
        <p:spPr>
          <a:xfrm>
            <a:off x="9170727" y="4934876"/>
            <a:ext cx="2685648" cy="502573"/>
          </a:xfrm>
          <a:prstGeom prst="rect">
            <a:avLst/>
          </a:prstGeom>
          <a:solidFill>
            <a:schemeClr val="bg1"/>
          </a:solidFill>
          <a:ln w="12700" cap="flat" cmpd="sng" algn="ctr">
            <a:solidFill>
              <a:schemeClr val="tx2"/>
            </a:solidFill>
            <a:prstDash val="solid"/>
          </a:ln>
          <a:effectLst/>
        </p:spPr>
        <p:txBody>
          <a:bodyPr wrap="square" lIns="48000" rIns="48000">
            <a:spAutoFit/>
          </a:bodyPr>
          <a:lstStyle/>
          <a:p>
            <a:pPr algn="ctr">
              <a:defRPr/>
            </a:pPr>
            <a:r>
              <a:rPr lang="fr-FR" sz="1333" kern="0">
                <a:solidFill>
                  <a:schemeClr val="bg1">
                    <a:lumMod val="50000"/>
                  </a:schemeClr>
                </a:solidFill>
                <a:latin typeface="Lato" panose="020F0502020204030203" pitchFamily="34" charset="0"/>
              </a:rPr>
              <a:t>% Consommateurs </a:t>
            </a:r>
          </a:p>
          <a:p>
            <a:pPr algn="ctr">
              <a:defRPr/>
            </a:pPr>
            <a:r>
              <a:rPr lang="fr-FR" sz="1333" kern="0">
                <a:solidFill>
                  <a:schemeClr val="bg1">
                    <a:lumMod val="50000"/>
                  </a:schemeClr>
                </a:solidFill>
                <a:latin typeface="Lato" panose="020F0502020204030203" pitchFamily="34" charset="0"/>
              </a:rPr>
              <a:t>au moins une fois par semaine</a:t>
            </a:r>
          </a:p>
        </p:txBody>
      </p:sp>
    </p:spTree>
    <p:extLst>
      <p:ext uri="{BB962C8B-B14F-4D97-AF65-F5344CB8AC3E}">
        <p14:creationId xmlns:p14="http://schemas.microsoft.com/office/powerpoint/2010/main" val="3184065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aphique 4">
            <a:extLst>
              <a:ext uri="{FF2B5EF4-FFF2-40B4-BE49-F238E27FC236}">
                <a16:creationId xmlns:a16="http://schemas.microsoft.com/office/drawing/2014/main" id="{A8B9688A-7977-78E2-52F6-900C414AA44A}"/>
              </a:ext>
            </a:extLst>
          </p:cNvPr>
          <p:cNvGraphicFramePr/>
          <p:nvPr>
            <p:extLst>
              <p:ext uri="{D42A27DB-BD31-4B8C-83A1-F6EECF244321}">
                <p14:modId xmlns:p14="http://schemas.microsoft.com/office/powerpoint/2010/main" val="1475136693"/>
              </p:ext>
            </p:extLst>
          </p:nvPr>
        </p:nvGraphicFramePr>
        <p:xfrm>
          <a:off x="276226" y="2074250"/>
          <a:ext cx="5540887" cy="4054900"/>
        </p:xfrm>
        <a:graphic>
          <a:graphicData uri="http://schemas.openxmlformats.org/drawingml/2006/chart">
            <c:chart xmlns:c="http://schemas.openxmlformats.org/drawingml/2006/chart" xmlns:r="http://schemas.openxmlformats.org/officeDocument/2006/relationships" r:id="rId3"/>
          </a:graphicData>
        </a:graphic>
      </p:graphicFrame>
      <p:sp>
        <p:nvSpPr>
          <p:cNvPr id="2" name="Espace réservé du texte 1">
            <a:extLst>
              <a:ext uri="{FF2B5EF4-FFF2-40B4-BE49-F238E27FC236}">
                <a16:creationId xmlns:a16="http://schemas.microsoft.com/office/drawing/2014/main" id="{4068F193-0C38-BB29-BDD7-7233B0070426}"/>
              </a:ext>
            </a:extLst>
          </p:cNvPr>
          <p:cNvSpPr>
            <a:spLocks noGrp="1"/>
          </p:cNvSpPr>
          <p:nvPr>
            <p:ph type="body" sz="quarter" idx="17"/>
          </p:nvPr>
        </p:nvSpPr>
        <p:spPr/>
        <p:txBody>
          <a:bodyPr/>
          <a:lstStyle/>
          <a:p>
            <a:r>
              <a:rPr lang="fr-FR"/>
              <a:t>Dans quelle mesure avez-vous le sentiment que, dans votre foyer, vous êtes contraints de vous restreindre pour des raisons financières sur les dépenses alimentaires ?</a:t>
            </a:r>
          </a:p>
        </p:txBody>
      </p:sp>
      <p:sp>
        <p:nvSpPr>
          <p:cNvPr id="3" name="Espace réservé du texte 2">
            <a:extLst>
              <a:ext uri="{FF2B5EF4-FFF2-40B4-BE49-F238E27FC236}">
                <a16:creationId xmlns:a16="http://schemas.microsoft.com/office/drawing/2014/main" id="{B4D09325-9ABD-8D40-2768-0D221950D49D}"/>
              </a:ext>
            </a:extLst>
          </p:cNvPr>
          <p:cNvSpPr>
            <a:spLocks noGrp="1"/>
          </p:cNvSpPr>
          <p:nvPr>
            <p:ph type="body" sz="quarter" idx="21"/>
          </p:nvPr>
        </p:nvSpPr>
        <p:spPr/>
        <p:txBody>
          <a:bodyPr/>
          <a:lstStyle/>
          <a:p>
            <a:r>
              <a:rPr lang="fr-FR"/>
              <a:t>Base totale, n=4006</a:t>
            </a:r>
          </a:p>
        </p:txBody>
      </p:sp>
      <p:sp>
        <p:nvSpPr>
          <p:cNvPr id="4" name="Titre 3">
            <a:extLst>
              <a:ext uri="{FF2B5EF4-FFF2-40B4-BE49-F238E27FC236}">
                <a16:creationId xmlns:a16="http://schemas.microsoft.com/office/drawing/2014/main" id="{5E062ABB-23AF-1761-BBC2-FB7472FBCA8F}"/>
              </a:ext>
            </a:extLst>
          </p:cNvPr>
          <p:cNvSpPr>
            <a:spLocks noGrp="1"/>
          </p:cNvSpPr>
          <p:nvPr>
            <p:ph type="title"/>
          </p:nvPr>
        </p:nvSpPr>
        <p:spPr/>
        <p:txBody>
          <a:bodyPr>
            <a:normAutofit/>
          </a:bodyPr>
          <a:lstStyle/>
          <a:p>
            <a:r>
              <a:rPr lang="fr-FR"/>
              <a:t>La contrainte budgétaire se desserre …</a:t>
            </a:r>
          </a:p>
        </p:txBody>
      </p:sp>
      <p:cxnSp>
        <p:nvCxnSpPr>
          <p:cNvPr id="6" name="Connecteur droit 5">
            <a:extLst>
              <a:ext uri="{FF2B5EF4-FFF2-40B4-BE49-F238E27FC236}">
                <a16:creationId xmlns:a16="http://schemas.microsoft.com/office/drawing/2014/main" id="{F691361C-31D2-6EA4-D912-B3A97B5DC00A}"/>
              </a:ext>
            </a:extLst>
          </p:cNvPr>
          <p:cNvCxnSpPr>
            <a:cxnSpLocks/>
          </p:cNvCxnSpPr>
          <p:nvPr/>
        </p:nvCxnSpPr>
        <p:spPr>
          <a:xfrm flipV="1">
            <a:off x="5945973" y="2388838"/>
            <a:ext cx="0" cy="3707161"/>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0" name="Graphique 9">
            <a:extLst>
              <a:ext uri="{FF2B5EF4-FFF2-40B4-BE49-F238E27FC236}">
                <a16:creationId xmlns:a16="http://schemas.microsoft.com/office/drawing/2014/main" id="{F062E2FA-DC06-3134-3168-C22F3111F9F3}"/>
              </a:ext>
            </a:extLst>
          </p:cNvPr>
          <p:cNvGraphicFramePr/>
          <p:nvPr>
            <p:extLst>
              <p:ext uri="{D42A27DB-BD31-4B8C-83A1-F6EECF244321}">
                <p14:modId xmlns:p14="http://schemas.microsoft.com/office/powerpoint/2010/main" val="3527166450"/>
              </p:ext>
            </p:extLst>
          </p:nvPr>
        </p:nvGraphicFramePr>
        <p:xfrm>
          <a:off x="5914235" y="2439122"/>
          <a:ext cx="4712976" cy="3707161"/>
        </p:xfrm>
        <a:graphic>
          <a:graphicData uri="http://schemas.openxmlformats.org/drawingml/2006/chart">
            <c:chart xmlns:c="http://schemas.openxmlformats.org/drawingml/2006/chart" xmlns:r="http://schemas.openxmlformats.org/officeDocument/2006/relationships" r:id="rId4"/>
          </a:graphicData>
        </a:graphic>
      </p:graphicFrame>
      <p:sp>
        <p:nvSpPr>
          <p:cNvPr id="12" name="Ellipse 11">
            <a:extLst>
              <a:ext uri="{FF2B5EF4-FFF2-40B4-BE49-F238E27FC236}">
                <a16:creationId xmlns:a16="http://schemas.microsoft.com/office/drawing/2014/main" id="{38B03B97-DF4E-5311-983A-5B53D1637A45}"/>
              </a:ext>
            </a:extLst>
          </p:cNvPr>
          <p:cNvSpPr/>
          <p:nvPr/>
        </p:nvSpPr>
        <p:spPr>
          <a:xfrm>
            <a:off x="2967099" y="5587153"/>
            <a:ext cx="240000" cy="240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fr-FR" sz="2400">
              <a:solidFill>
                <a:srgbClr val="FFFFFF"/>
              </a:solidFill>
              <a:latin typeface="Lato" panose="020F0502020204030203" pitchFamily="34" charset="0"/>
            </a:endParaRPr>
          </a:p>
        </p:txBody>
      </p:sp>
      <p:cxnSp>
        <p:nvCxnSpPr>
          <p:cNvPr id="13" name="Connecteur droit avec flèche 12">
            <a:extLst>
              <a:ext uri="{FF2B5EF4-FFF2-40B4-BE49-F238E27FC236}">
                <a16:creationId xmlns:a16="http://schemas.microsoft.com/office/drawing/2014/main" id="{594DCA0B-B573-3439-B577-0000C92FFA52}"/>
              </a:ext>
            </a:extLst>
          </p:cNvPr>
          <p:cNvCxnSpPr>
            <a:cxnSpLocks/>
          </p:cNvCxnSpPr>
          <p:nvPr/>
        </p:nvCxnSpPr>
        <p:spPr>
          <a:xfrm>
            <a:off x="3383197" y="5707153"/>
            <a:ext cx="2252011" cy="0"/>
          </a:xfrm>
          <a:prstGeom prst="straightConnector1">
            <a:avLst/>
          </a:prstGeom>
          <a:ln w="25400">
            <a:solidFill>
              <a:schemeClr val="bg1">
                <a:lumMod val="65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D5CAC4BB-8061-0A6C-9A01-5166305A2A03}"/>
              </a:ext>
            </a:extLst>
          </p:cNvPr>
          <p:cNvCxnSpPr>
            <a:cxnSpLocks/>
          </p:cNvCxnSpPr>
          <p:nvPr/>
        </p:nvCxnSpPr>
        <p:spPr>
          <a:xfrm flipH="1">
            <a:off x="465874" y="5707153"/>
            <a:ext cx="2365151" cy="0"/>
          </a:xfrm>
          <a:prstGeom prst="straightConnector1">
            <a:avLst/>
          </a:prstGeom>
          <a:ln w="25400">
            <a:solidFill>
              <a:schemeClr val="bg1">
                <a:lumMod val="65000"/>
              </a:schemeClr>
            </a:solidFill>
            <a:tailEnd type="triangle" w="med" len="lg"/>
          </a:ln>
        </p:spPr>
        <p:style>
          <a:lnRef idx="1">
            <a:schemeClr val="accent1"/>
          </a:lnRef>
          <a:fillRef idx="0">
            <a:schemeClr val="accent1"/>
          </a:fillRef>
          <a:effectRef idx="0">
            <a:schemeClr val="accent1"/>
          </a:effectRef>
          <a:fontRef idx="minor">
            <a:schemeClr val="tx1"/>
          </a:fontRef>
        </p:style>
      </p:cxnSp>
      <p:sp>
        <p:nvSpPr>
          <p:cNvPr id="15" name="Rectangle : coins arrondis 14">
            <a:extLst>
              <a:ext uri="{FF2B5EF4-FFF2-40B4-BE49-F238E27FC236}">
                <a16:creationId xmlns:a16="http://schemas.microsoft.com/office/drawing/2014/main" id="{8A8D4386-FD55-01A0-168A-FF4ACEE098E4}"/>
              </a:ext>
            </a:extLst>
          </p:cNvPr>
          <p:cNvSpPr/>
          <p:nvPr/>
        </p:nvSpPr>
        <p:spPr>
          <a:xfrm>
            <a:off x="3617293" y="5693036"/>
            <a:ext cx="2017915" cy="47204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1219170">
              <a:defRPr/>
            </a:pPr>
            <a:r>
              <a:rPr lang="fr-FR" sz="1333" b="1">
                <a:solidFill>
                  <a:srgbClr val="FFFFFF">
                    <a:lumMod val="50000"/>
                  </a:srgbClr>
                </a:solidFill>
                <a:latin typeface="Lato" panose="020F0502020204030203" pitchFamily="34" charset="0"/>
              </a:rPr>
              <a:t>Restrictions très importantes</a:t>
            </a:r>
          </a:p>
        </p:txBody>
      </p:sp>
      <p:sp>
        <p:nvSpPr>
          <p:cNvPr id="16" name="Rectangle : coins arrondis 15">
            <a:extLst>
              <a:ext uri="{FF2B5EF4-FFF2-40B4-BE49-F238E27FC236}">
                <a16:creationId xmlns:a16="http://schemas.microsoft.com/office/drawing/2014/main" id="{E85CC265-CB4E-65DF-4BB9-4D2A9189F36F}"/>
              </a:ext>
            </a:extLst>
          </p:cNvPr>
          <p:cNvSpPr/>
          <p:nvPr/>
        </p:nvSpPr>
        <p:spPr>
          <a:xfrm>
            <a:off x="327258" y="5707154"/>
            <a:ext cx="2391468" cy="47204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defRPr/>
            </a:pPr>
            <a:r>
              <a:rPr lang="fr-FR" sz="1333" b="1">
                <a:solidFill>
                  <a:srgbClr val="FFFFFF">
                    <a:lumMod val="50000"/>
                  </a:srgbClr>
                </a:solidFill>
                <a:latin typeface="Lato" panose="020F0502020204030203" pitchFamily="34" charset="0"/>
              </a:rPr>
              <a:t>Aucune restriction</a:t>
            </a:r>
          </a:p>
        </p:txBody>
      </p:sp>
      <p:sp>
        <p:nvSpPr>
          <p:cNvPr id="19" name="Rectangle : coins arrondis 18">
            <a:extLst>
              <a:ext uri="{FF2B5EF4-FFF2-40B4-BE49-F238E27FC236}">
                <a16:creationId xmlns:a16="http://schemas.microsoft.com/office/drawing/2014/main" id="{BF9240A0-DD04-A04B-0B11-08039C356F95}"/>
              </a:ext>
            </a:extLst>
          </p:cNvPr>
          <p:cNvSpPr/>
          <p:nvPr/>
        </p:nvSpPr>
        <p:spPr>
          <a:xfrm>
            <a:off x="233920" y="2317677"/>
            <a:ext cx="2597105" cy="101175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defRPr/>
            </a:pPr>
            <a:r>
              <a:rPr lang="fr-FR" sz="1467" b="1">
                <a:solidFill>
                  <a:srgbClr val="000000">
                    <a:lumMod val="85000"/>
                    <a:lumOff val="15000"/>
                  </a:srgbClr>
                </a:solidFill>
                <a:latin typeface="Lato" panose="020F0502020204030203" pitchFamily="34" charset="0"/>
              </a:rPr>
              <a:t>Moyenne : </a:t>
            </a:r>
            <a:r>
              <a:rPr lang="fr-FR" sz="1467" b="1">
                <a:solidFill>
                  <a:schemeClr val="tx2"/>
                </a:solidFill>
                <a:latin typeface="Lato" panose="020F0502020204030203" pitchFamily="34" charset="0"/>
              </a:rPr>
              <a:t>6 </a:t>
            </a:r>
            <a:r>
              <a:rPr lang="fr-FR" sz="1067">
                <a:solidFill>
                  <a:schemeClr val="tx2"/>
                </a:solidFill>
                <a:latin typeface="Lato" panose="020F0502020204030203" pitchFamily="34" charset="0"/>
              </a:rPr>
              <a:t>(-0,2pts/2023)</a:t>
            </a:r>
          </a:p>
        </p:txBody>
      </p:sp>
      <p:sp>
        <p:nvSpPr>
          <p:cNvPr id="17" name="Demi-cadre 16">
            <a:extLst>
              <a:ext uri="{FF2B5EF4-FFF2-40B4-BE49-F238E27FC236}">
                <a16:creationId xmlns:a16="http://schemas.microsoft.com/office/drawing/2014/main" id="{4F4BA4FE-4247-6644-4FE4-4A8046D6F01D}"/>
              </a:ext>
            </a:extLst>
          </p:cNvPr>
          <p:cNvSpPr/>
          <p:nvPr/>
        </p:nvSpPr>
        <p:spPr>
          <a:xfrm flipH="1">
            <a:off x="10159131" y="3119801"/>
            <a:ext cx="194245" cy="2293985"/>
          </a:xfrm>
          <a:prstGeom prst="halfFram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solidFill>
                <a:schemeClr val="tx1"/>
              </a:solidFill>
              <a:latin typeface="Lato" panose="020F0502020204030203" pitchFamily="34" charset="0"/>
            </a:endParaRPr>
          </a:p>
        </p:txBody>
      </p:sp>
      <p:sp>
        <p:nvSpPr>
          <p:cNvPr id="18" name="Rectangle : coins arrondis 17">
            <a:extLst>
              <a:ext uri="{FF2B5EF4-FFF2-40B4-BE49-F238E27FC236}">
                <a16:creationId xmlns:a16="http://schemas.microsoft.com/office/drawing/2014/main" id="{3F6418E5-6F70-7C51-3AF7-7F35E845697B}"/>
              </a:ext>
            </a:extLst>
          </p:cNvPr>
          <p:cNvSpPr/>
          <p:nvPr/>
        </p:nvSpPr>
        <p:spPr>
          <a:xfrm>
            <a:off x="10256253" y="3329433"/>
            <a:ext cx="1935747" cy="183922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fr-FR" sz="2400">
                <a:solidFill>
                  <a:schemeClr val="accent4"/>
                </a:solidFill>
                <a:latin typeface="Lato" panose="020F0502020204030203" pitchFamily="34" charset="0"/>
              </a:rPr>
              <a:t>Restrictions</a:t>
            </a:r>
          </a:p>
          <a:p>
            <a:pPr algn="ctr" defTabSz="1219170">
              <a:defRPr/>
            </a:pPr>
            <a:r>
              <a:rPr lang="fr-FR" sz="2400" b="1">
                <a:solidFill>
                  <a:schemeClr val="accent4"/>
                </a:solidFill>
                <a:latin typeface="Lato" panose="020F0502020204030203" pitchFamily="34" charset="0"/>
              </a:rPr>
              <a:t>39%</a:t>
            </a:r>
            <a:r>
              <a:rPr lang="fr-FR" sz="2400">
                <a:solidFill>
                  <a:schemeClr val="accent4"/>
                </a:solidFill>
                <a:latin typeface="Lato" panose="020F0502020204030203" pitchFamily="34" charset="0"/>
              </a:rPr>
              <a:t> </a:t>
            </a:r>
          </a:p>
          <a:p>
            <a:pPr algn="ctr" defTabSz="1219170">
              <a:defRPr/>
            </a:pPr>
            <a:r>
              <a:rPr lang="fr-FR" sz="1200">
                <a:solidFill>
                  <a:schemeClr val="accent4"/>
                </a:solidFill>
                <a:latin typeface="Lato" panose="020F0502020204030203" pitchFamily="34" charset="0"/>
              </a:rPr>
              <a:t>(-5pts/2023)</a:t>
            </a:r>
          </a:p>
        </p:txBody>
      </p:sp>
    </p:spTree>
    <p:extLst>
      <p:ext uri="{BB962C8B-B14F-4D97-AF65-F5344CB8AC3E}">
        <p14:creationId xmlns:p14="http://schemas.microsoft.com/office/powerpoint/2010/main" val="29258919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6"/>
</p:tagLst>
</file>

<file path=ppt/tags/tag2.xml><?xml version="1.0" encoding="utf-8"?>
<p:tagLst xmlns:a="http://schemas.openxmlformats.org/drawingml/2006/main" xmlns:r="http://schemas.openxmlformats.org/officeDocument/2006/relationships" xmlns:p="http://schemas.openxmlformats.org/presentationml/2006/main">
  <p:tag name="NUM" val="7"/>
</p:tagLst>
</file>

<file path=ppt/tags/tag3.xml><?xml version="1.0" encoding="utf-8"?>
<p:tagLst xmlns:a="http://schemas.openxmlformats.org/drawingml/2006/main" xmlns:r="http://schemas.openxmlformats.org/officeDocument/2006/relationships" xmlns:p="http://schemas.openxmlformats.org/presentationml/2006/main">
  <p:tag name="NUM" val="8"/>
</p:tagLst>
</file>

<file path=ppt/tags/tag4.xml><?xml version="1.0" encoding="utf-8"?>
<p:tagLst xmlns:a="http://schemas.openxmlformats.org/drawingml/2006/main" xmlns:r="http://schemas.openxmlformats.org/officeDocument/2006/relationships" xmlns:p="http://schemas.openxmlformats.org/presentationml/2006/main">
  <p:tag name="NUM" val="9"/>
</p:tagLst>
</file>

<file path=ppt/tags/tag5.xml><?xml version="1.0" encoding="utf-8"?>
<p:tagLst xmlns:a="http://schemas.openxmlformats.org/drawingml/2006/main" xmlns:r="http://schemas.openxmlformats.org/officeDocument/2006/relationships" xmlns:p="http://schemas.openxmlformats.org/presentationml/2006/main">
  <p:tag name="NUM" val="10"/>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heme/theme1.xml><?xml version="1.0" encoding="utf-8"?>
<a:theme xmlns:a="http://schemas.openxmlformats.org/drawingml/2006/main" name="Masque L'Agence Bio">
  <a:themeElements>
    <a:clrScheme name="Personnalisé 13">
      <a:dk1>
        <a:srgbClr val="000000"/>
      </a:dk1>
      <a:lt1>
        <a:srgbClr val="FFFFFF"/>
      </a:lt1>
      <a:dk2>
        <a:srgbClr val="46714B"/>
      </a:dk2>
      <a:lt2>
        <a:srgbClr val="99C221"/>
      </a:lt2>
      <a:accent1>
        <a:srgbClr val="CFC3B6"/>
      </a:accent1>
      <a:accent2>
        <a:srgbClr val="D1B680"/>
      </a:accent2>
      <a:accent3>
        <a:srgbClr val="C08C65"/>
      </a:accent3>
      <a:accent4>
        <a:srgbClr val="CE6149"/>
      </a:accent4>
      <a:accent5>
        <a:srgbClr val="FFC900"/>
      </a:accent5>
      <a:accent6>
        <a:srgbClr val="79B0E8"/>
      </a:accent6>
      <a:hlink>
        <a:srgbClr val="99C221"/>
      </a:hlink>
      <a:folHlink>
        <a:srgbClr val="99C22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0000"/>
    </a:hlink>
    <a:folHlink>
      <a:srgbClr val="B2B2B2"/>
    </a:folHlink>
  </a:clrScheme>
  <a:fontScheme name="CSA_Pr_[F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DF5988166D56C4BAAF095DFFFF0B380" ma:contentTypeVersion="22" ma:contentTypeDescription="Crée un document." ma:contentTypeScope="" ma:versionID="3e20a4919390f2e922c54714051a69c4">
  <xsd:schema xmlns:xsd="http://www.w3.org/2001/XMLSchema" xmlns:xs="http://www.w3.org/2001/XMLSchema" xmlns:p="http://schemas.microsoft.com/office/2006/metadata/properties" xmlns:ns2="0b7c0585-f12d-48ca-9a93-335afca42f2c" xmlns:ns3="b418609a-1171-459d-aced-72c7804ac27c" targetNamespace="http://schemas.microsoft.com/office/2006/metadata/properties" ma:root="true" ma:fieldsID="c1193259b05897443c45c7544ca40a00" ns2:_="" ns3:_="">
    <xsd:import namespace="0b7c0585-f12d-48ca-9a93-335afca42f2c"/>
    <xsd:import namespace="b418609a-1171-459d-aced-72c7804ac27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Location"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7c0585-f12d-48ca-9a93-335afca42f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Balises d’images" ma:readOnly="false" ma:fieldId="{5cf76f15-5ced-4ddc-b409-7134ff3c332f}" ma:taxonomyMulti="true" ma:sspId="c9357fb1-496c-4e5b-a01a-d71a3ab92b5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418609a-1171-459d-aced-72c7804ac27c"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element name="TaxCatchAll" ma:index="21" nillable="true" ma:displayName="Taxonomy Catch All Column" ma:hidden="true" ma:list="{81e78049-b4e9-4d25-a726-fab7dd0f7b8e}" ma:internalName="TaxCatchAll" ma:showField="CatchAllData" ma:web="b418609a-1171-459d-aced-72c7804ac27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b7c0585-f12d-48ca-9a93-335afca42f2c">
      <Terms xmlns="http://schemas.microsoft.com/office/infopath/2007/PartnerControls"/>
    </lcf76f155ced4ddcb4097134ff3c332f>
    <TaxCatchAll xmlns="b418609a-1171-459d-aced-72c7804ac27c" xsi:nil="true"/>
  </documentManagement>
</p:properties>
</file>

<file path=customXml/itemProps1.xml><?xml version="1.0" encoding="utf-8"?>
<ds:datastoreItem xmlns:ds="http://schemas.openxmlformats.org/officeDocument/2006/customXml" ds:itemID="{4BCB6666-6156-4F71-B9D6-A06266E49242}">
  <ds:schemaRefs>
    <ds:schemaRef ds:uri="http://schemas.microsoft.com/sharepoint/v3/contenttype/forms"/>
  </ds:schemaRefs>
</ds:datastoreItem>
</file>

<file path=customXml/itemProps2.xml><?xml version="1.0" encoding="utf-8"?>
<ds:datastoreItem xmlns:ds="http://schemas.openxmlformats.org/officeDocument/2006/customXml" ds:itemID="{E420242C-5563-4B0F-9F7F-D2FE21395648}">
  <ds:schemaRefs>
    <ds:schemaRef ds:uri="0b7c0585-f12d-48ca-9a93-335afca42f2c"/>
    <ds:schemaRef ds:uri="b418609a-1171-459d-aced-72c7804ac27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E454DDE-974B-428E-BA1F-E9D8E9DDB0AA}">
  <ds:schemaRefs>
    <ds:schemaRef ds:uri="http://schemas.microsoft.com/office/2006/documentManagement/types"/>
    <ds:schemaRef ds:uri="http://purl.org/dc/terms/"/>
    <ds:schemaRef ds:uri="http://schemas.openxmlformats.org/package/2006/metadata/core-properties"/>
    <ds:schemaRef ds:uri="http://purl.org/dc/dcmitype/"/>
    <ds:schemaRef ds:uri="b418609a-1171-459d-aced-72c7804ac27c"/>
    <ds:schemaRef ds:uri="http://purl.org/dc/elements/1.1/"/>
    <ds:schemaRef ds:uri="http://schemas.microsoft.com/office/2006/metadata/properties"/>
    <ds:schemaRef ds:uri="http://schemas.microsoft.com/office/infopath/2007/PartnerControls"/>
    <ds:schemaRef ds:uri="0b7c0585-f12d-48ca-9a93-335afca42f2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161</TotalTime>
  <Words>2737</Words>
  <Application>Microsoft Office PowerPoint</Application>
  <PresentationFormat>Grand écran</PresentationFormat>
  <Paragraphs>346</Paragraphs>
  <Slides>17</Slides>
  <Notes>14</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17</vt:i4>
      </vt:variant>
    </vt:vector>
  </HeadingPairs>
  <TitlesOfParts>
    <vt:vector size="29" baseType="lpstr">
      <vt:lpstr>Aptos</vt:lpstr>
      <vt:lpstr>Arial</vt:lpstr>
      <vt:lpstr>Calibri</vt:lpstr>
      <vt:lpstr>Futura PT Book</vt:lpstr>
      <vt:lpstr>Futura PT Light</vt:lpstr>
      <vt:lpstr>Lato</vt:lpstr>
      <vt:lpstr>Lato Light</vt:lpstr>
      <vt:lpstr>Lato Medium</vt:lpstr>
      <vt:lpstr>Segoe UI Black</vt:lpstr>
      <vt:lpstr>Times New Roman</vt:lpstr>
      <vt:lpstr>Wingdings</vt:lpstr>
      <vt:lpstr>Masque L'Agence Bio</vt:lpstr>
      <vt:lpstr>Baromètre des produits biologiques en France – 2025</vt:lpstr>
      <vt:lpstr>Méthodologie</vt:lpstr>
      <vt:lpstr>Les profils des consommateurs de bio : plus une affaire d’(in)formation que de pouvoir d’achat </vt:lpstr>
      <vt:lpstr>63% des Français sont inquiets des effets de l’alimentation sur leur santé</vt:lpstr>
      <vt:lpstr>Les produits bio largement reconnus pour leurs bénéfices sur la santé et…</vt:lpstr>
      <vt:lpstr>… et des bénéfices environnementaux incontestés …</vt:lpstr>
      <vt:lpstr>…Mais « Bien manger » repose avant tout sur une recherche de plaisir et de convivialité</vt:lpstr>
      <vt:lpstr>Une consommation déclarative en 2024 qui se stabilise au niveau de 2014</vt:lpstr>
      <vt:lpstr>La contrainte budgétaire se desserre …</vt:lpstr>
      <vt:lpstr>… Quelle répercussion sur le bio ?</vt:lpstr>
      <vt:lpstr>Présentation PowerPoint</vt:lpstr>
      <vt:lpstr>Une jungle des labels qui contribue à cette fatigue informationnelle</vt:lpstr>
      <vt:lpstr>Désintérêt et méconnaissance comme entraves à la consommation de bio…</vt:lpstr>
      <vt:lpstr>…Et qui contribuent à une perception erronée de la réalité du bio</vt:lpstr>
      <vt:lpstr>Présentation PowerPoint</vt:lpstr>
      <vt:lpstr>Annexe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Baromètre des produits biologiques en France – 2025</dc:title>
  <dc:creator>Agnès Crozet</dc:creator>
  <cp:lastModifiedBy>Constantin BERTHAULT</cp:lastModifiedBy>
  <cp:revision>1</cp:revision>
  <dcterms:created xsi:type="dcterms:W3CDTF">2025-01-13T23:00:37Z</dcterms:created>
  <dcterms:modified xsi:type="dcterms:W3CDTF">2025-03-07T10:48:31Z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0x0101009DF5988166D56C4BAAF095DFFFF0B380</vt:lpwstr>
  </property>
  <property fmtid="{D5CDD505-2E9C-101B-9397-08002B2CF9AE}" pid="3" name="MediaServiceImageTags">
    <vt:lpwstr/>
  </property>
</Properties>
</file>